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652" r:id="rId5"/>
    <p:sldMasterId id="2147483654" r:id="rId6"/>
  </p:sldMasterIdLst>
  <p:sldIdLst>
    <p:sldId id="256" r:id="rId7"/>
    <p:sldId id="274" r:id="rId8"/>
    <p:sldId id="262" r:id="rId9"/>
    <p:sldId id="268" r:id="rId10"/>
    <p:sldId id="267" r:id="rId11"/>
    <p:sldId id="266" r:id="rId12"/>
    <p:sldId id="265" r:id="rId13"/>
    <p:sldId id="272" r:id="rId14"/>
    <p:sldId id="271" r:id="rId15"/>
    <p:sldId id="270" r:id="rId16"/>
    <p:sldId id="275" r:id="rId17"/>
    <p:sldId id="276" r:id="rId18"/>
    <p:sldId id="264" r:id="rId19"/>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89B3FC0-13AF-E2BD-BABC-B6A57AE3E3E8}" name="Polly Coram" initials="PC" userId="S::Polly@kareneckstein.co.uk::9b2b778d-e032-4c84-b681-8f503bfa5e8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B452571-5A51-4C77-B56B-EA924A404377}" v="8" dt="2025-01-21T11:04:29.01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microsoft.com/office/2018/10/relationships/authors" Target="authors.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microsoft.com/office/2016/11/relationships/changesInfo" Target="changesInfos/changesInfo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olly Coram" userId="9b2b778d-e032-4c84-b681-8f503bfa5e8a" providerId="ADAL" clId="{1B452571-5A51-4C77-B56B-EA924A404377}"/>
    <pc:docChg chg="modSld">
      <pc:chgData name="Polly Coram" userId="9b2b778d-e032-4c84-b681-8f503bfa5e8a" providerId="ADAL" clId="{1B452571-5A51-4C77-B56B-EA924A404377}" dt="2025-01-21T11:04:02.572" v="6" actId="6549"/>
      <pc:docMkLst>
        <pc:docMk/>
      </pc:docMkLst>
      <pc:sldChg chg="modSp mod">
        <pc:chgData name="Polly Coram" userId="9b2b778d-e032-4c84-b681-8f503bfa5e8a" providerId="ADAL" clId="{1B452571-5A51-4C77-B56B-EA924A404377}" dt="2025-01-21T11:00:48.386" v="0" actId="6549"/>
        <pc:sldMkLst>
          <pc:docMk/>
          <pc:sldMk cId="1723103872" sldId="256"/>
        </pc:sldMkLst>
        <pc:spChg chg="mod">
          <ac:chgData name="Polly Coram" userId="9b2b778d-e032-4c84-b681-8f503bfa5e8a" providerId="ADAL" clId="{1B452571-5A51-4C77-B56B-EA924A404377}" dt="2025-01-21T11:00:48.386" v="0" actId="6549"/>
          <ac:spMkLst>
            <pc:docMk/>
            <pc:sldMk cId="1723103872" sldId="256"/>
            <ac:spMk id="5" creationId="{5E4EE5FA-AE19-2649-BECC-D8A5F1B1F3CF}"/>
          </ac:spMkLst>
        </pc:spChg>
      </pc:sldChg>
      <pc:sldChg chg="modSp mod">
        <pc:chgData name="Polly Coram" userId="9b2b778d-e032-4c84-b681-8f503bfa5e8a" providerId="ADAL" clId="{1B452571-5A51-4C77-B56B-EA924A404377}" dt="2025-01-21T11:04:02.572" v="6" actId="6549"/>
        <pc:sldMkLst>
          <pc:docMk/>
          <pc:sldMk cId="1238653342" sldId="264"/>
        </pc:sldMkLst>
        <pc:spChg chg="mod">
          <ac:chgData name="Polly Coram" userId="9b2b778d-e032-4c84-b681-8f503bfa5e8a" providerId="ADAL" clId="{1B452571-5A51-4C77-B56B-EA924A404377}" dt="2025-01-21T11:04:02.572" v="6" actId="6549"/>
          <ac:spMkLst>
            <pc:docMk/>
            <pc:sldMk cId="1238653342" sldId="264"/>
            <ac:spMk id="3" creationId="{111D866F-AC36-B616-9606-8E4273A98877}"/>
          </ac:spMkLst>
        </pc:spChg>
      </pc:sldChg>
      <pc:sldChg chg="modSp mod">
        <pc:chgData name="Polly Coram" userId="9b2b778d-e032-4c84-b681-8f503bfa5e8a" providerId="ADAL" clId="{1B452571-5A51-4C77-B56B-EA924A404377}" dt="2025-01-21T11:02:22.512" v="4" actId="20577"/>
        <pc:sldMkLst>
          <pc:docMk/>
          <pc:sldMk cId="3950890656" sldId="266"/>
        </pc:sldMkLst>
        <pc:spChg chg="mod">
          <ac:chgData name="Polly Coram" userId="9b2b778d-e032-4c84-b681-8f503bfa5e8a" providerId="ADAL" clId="{1B452571-5A51-4C77-B56B-EA924A404377}" dt="2025-01-21T11:02:22.512" v="4" actId="20577"/>
          <ac:spMkLst>
            <pc:docMk/>
            <pc:sldMk cId="3950890656" sldId="266"/>
            <ac:spMk id="3" creationId="{26AD5220-5E08-4324-B316-3D0CE5A0D20F}"/>
          </ac:spMkLst>
        </pc:spChg>
      </pc:sldChg>
      <pc:sldChg chg="modSp mod">
        <pc:chgData name="Polly Coram" userId="9b2b778d-e032-4c84-b681-8f503bfa5e8a" providerId="ADAL" clId="{1B452571-5A51-4C77-B56B-EA924A404377}" dt="2025-01-21T11:02:12.142" v="3" actId="20577"/>
        <pc:sldMkLst>
          <pc:docMk/>
          <pc:sldMk cId="821104887" sldId="267"/>
        </pc:sldMkLst>
        <pc:spChg chg="mod">
          <ac:chgData name="Polly Coram" userId="9b2b778d-e032-4c84-b681-8f503bfa5e8a" providerId="ADAL" clId="{1B452571-5A51-4C77-B56B-EA924A404377}" dt="2025-01-21T11:02:12.142" v="3" actId="20577"/>
          <ac:spMkLst>
            <pc:docMk/>
            <pc:sldMk cId="821104887" sldId="267"/>
            <ac:spMk id="3" creationId="{26AD5220-5E08-4324-B316-3D0CE5A0D20F}"/>
          </ac:spMkLst>
        </pc:spChg>
      </pc:sldChg>
      <pc:sldChg chg="modSp mod">
        <pc:chgData name="Polly Coram" userId="9b2b778d-e032-4c84-b681-8f503bfa5e8a" providerId="ADAL" clId="{1B452571-5A51-4C77-B56B-EA924A404377}" dt="2025-01-21T11:03:26.950" v="5" actId="20577"/>
        <pc:sldMkLst>
          <pc:docMk/>
          <pc:sldMk cId="1933909083" sldId="275"/>
        </pc:sldMkLst>
        <pc:spChg chg="mod">
          <ac:chgData name="Polly Coram" userId="9b2b778d-e032-4c84-b681-8f503bfa5e8a" providerId="ADAL" clId="{1B452571-5A51-4C77-B56B-EA924A404377}" dt="2025-01-21T11:03:26.950" v="5" actId="20577"/>
          <ac:spMkLst>
            <pc:docMk/>
            <pc:sldMk cId="1933909083" sldId="275"/>
            <ac:spMk id="3" creationId="{B91D251D-56D6-4619-1F4F-6125844163D0}"/>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accent1"/>
        </a:solidFill>
        <a:effectLst/>
      </p:bgPr>
    </p:bg>
    <p:spTree>
      <p:nvGrpSpPr>
        <p:cNvPr id="1" name=""/>
        <p:cNvGrpSpPr/>
        <p:nvPr/>
      </p:nvGrpSpPr>
      <p:grpSpPr>
        <a:xfrm>
          <a:off x="0" y="0"/>
          <a:ext cx="0" cy="0"/>
          <a:chOff x="0" y="0"/>
          <a:chExt cx="0" cy="0"/>
        </a:xfrm>
      </p:grpSpPr>
      <p:sp>
        <p:nvSpPr>
          <p:cNvPr id="26" name="Oval 25">
            <a:extLst>
              <a:ext uri="{FF2B5EF4-FFF2-40B4-BE49-F238E27FC236}">
                <a16:creationId xmlns:a16="http://schemas.microsoft.com/office/drawing/2014/main" id="{41A1FB0F-1C5C-844C-8C46-D2BBE08905E5}"/>
              </a:ext>
            </a:extLst>
          </p:cNvPr>
          <p:cNvSpPr/>
          <p:nvPr userDrawn="1"/>
        </p:nvSpPr>
        <p:spPr>
          <a:xfrm>
            <a:off x="-1608483" y="-2220292"/>
            <a:ext cx="11298584" cy="1129858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8" name="Title 90">
            <a:extLst>
              <a:ext uri="{FF2B5EF4-FFF2-40B4-BE49-F238E27FC236}">
                <a16:creationId xmlns:a16="http://schemas.microsoft.com/office/drawing/2014/main" id="{2FB4C903-3243-CE41-ABFE-3F1D160EB1D8}"/>
              </a:ext>
            </a:extLst>
          </p:cNvPr>
          <p:cNvSpPr>
            <a:spLocks noGrp="1"/>
          </p:cNvSpPr>
          <p:nvPr>
            <p:ph type="title"/>
          </p:nvPr>
        </p:nvSpPr>
        <p:spPr>
          <a:xfrm>
            <a:off x="679893" y="2241419"/>
            <a:ext cx="7706319" cy="2398702"/>
          </a:xfrm>
          <a:prstGeom prst="rect">
            <a:avLst/>
          </a:prstGeom>
        </p:spPr>
        <p:txBody>
          <a:bodyPr anchor="b"/>
          <a:lstStyle>
            <a:lvl1pPr>
              <a:defRPr sz="5000">
                <a:solidFill>
                  <a:schemeClr val="bg1"/>
                </a:solidFill>
              </a:defRPr>
            </a:lvl1pPr>
          </a:lstStyle>
          <a:p>
            <a:r>
              <a:rPr lang="en-US"/>
              <a:t>Click to edit Master title style</a:t>
            </a:r>
          </a:p>
        </p:txBody>
      </p:sp>
      <p:cxnSp>
        <p:nvCxnSpPr>
          <p:cNvPr id="29" name="Straight Connector 28">
            <a:extLst>
              <a:ext uri="{FF2B5EF4-FFF2-40B4-BE49-F238E27FC236}">
                <a16:creationId xmlns:a16="http://schemas.microsoft.com/office/drawing/2014/main" id="{BDFEBF5A-F0CE-3244-8110-D6EC672148A4}"/>
              </a:ext>
            </a:extLst>
          </p:cNvPr>
          <p:cNvCxnSpPr/>
          <p:nvPr userDrawn="1"/>
        </p:nvCxnSpPr>
        <p:spPr>
          <a:xfrm>
            <a:off x="679893" y="6223000"/>
            <a:ext cx="10851707" cy="0"/>
          </a:xfrm>
          <a:prstGeom prst="line">
            <a:avLst/>
          </a:prstGeom>
          <a:ln w="38100">
            <a:solidFill>
              <a:schemeClr val="accent6"/>
            </a:solidFill>
          </a:ln>
        </p:spPr>
        <p:style>
          <a:lnRef idx="1">
            <a:schemeClr val="accent1"/>
          </a:lnRef>
          <a:fillRef idx="0">
            <a:schemeClr val="accent1"/>
          </a:fillRef>
          <a:effectRef idx="0">
            <a:schemeClr val="accent1"/>
          </a:effectRef>
          <a:fontRef idx="minor">
            <a:schemeClr val="tx1"/>
          </a:fontRef>
        </p:style>
      </p:cxnSp>
      <p:sp>
        <p:nvSpPr>
          <p:cNvPr id="30" name="Rectangle 29">
            <a:extLst>
              <a:ext uri="{FF2B5EF4-FFF2-40B4-BE49-F238E27FC236}">
                <a16:creationId xmlns:a16="http://schemas.microsoft.com/office/drawing/2014/main" id="{DACBDBAD-1B6A-A34F-9AC3-4B34C4508423}"/>
              </a:ext>
            </a:extLst>
          </p:cNvPr>
          <p:cNvSpPr/>
          <p:nvPr userDrawn="1"/>
        </p:nvSpPr>
        <p:spPr>
          <a:xfrm>
            <a:off x="10072050" y="6273800"/>
            <a:ext cx="1510350" cy="256545"/>
          </a:xfrm>
          <a:prstGeom prst="rect">
            <a:avLst/>
          </a:prstGeom>
        </p:spPr>
        <p:txBody>
          <a:bodyPr wrap="none">
            <a:spAutoFit/>
          </a:bodyPr>
          <a:lstStyle/>
          <a:p>
            <a:pPr lvl="0" algn="r"/>
            <a:r>
              <a:rPr lang="en-US" sz="1067" err="1">
                <a:solidFill>
                  <a:schemeClr val="bg1"/>
                </a:solidFill>
              </a:rPr>
              <a:t>kareneckstein.co.uk</a:t>
            </a:r>
            <a:endParaRPr lang="en-US" sz="1067">
              <a:solidFill>
                <a:schemeClr val="bg1"/>
              </a:solidFill>
            </a:endParaRPr>
          </a:p>
        </p:txBody>
      </p:sp>
      <p:pic>
        <p:nvPicPr>
          <p:cNvPr id="31" name="Picture 30">
            <a:extLst>
              <a:ext uri="{FF2B5EF4-FFF2-40B4-BE49-F238E27FC236}">
                <a16:creationId xmlns:a16="http://schemas.microsoft.com/office/drawing/2014/main" id="{27195FE6-0812-E847-A286-C8ED0FE692B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57505" y="539268"/>
            <a:ext cx="1537312" cy="779764"/>
          </a:xfrm>
          <a:prstGeom prst="rect">
            <a:avLst/>
          </a:prstGeom>
        </p:spPr>
      </p:pic>
      <p:sp>
        <p:nvSpPr>
          <p:cNvPr id="32" name="Text Placeholder 92">
            <a:extLst>
              <a:ext uri="{FF2B5EF4-FFF2-40B4-BE49-F238E27FC236}">
                <a16:creationId xmlns:a16="http://schemas.microsoft.com/office/drawing/2014/main" id="{3CFA7CA3-BB6A-ED44-A18E-38F892C207BF}"/>
              </a:ext>
            </a:extLst>
          </p:cNvPr>
          <p:cNvSpPr>
            <a:spLocks noGrp="1"/>
          </p:cNvSpPr>
          <p:nvPr>
            <p:ph type="body" sz="quarter" idx="10" hasCustomPrompt="1"/>
          </p:nvPr>
        </p:nvSpPr>
        <p:spPr>
          <a:xfrm>
            <a:off x="657505" y="4838881"/>
            <a:ext cx="7706319" cy="972321"/>
          </a:xfrm>
          <a:prstGeom prst="rect">
            <a:avLst/>
          </a:prstGeom>
        </p:spPr>
        <p:txBody>
          <a:bodyPr anchor="t"/>
          <a:lstStyle>
            <a:lvl1pPr marL="0" indent="0">
              <a:buNone/>
              <a:defRPr sz="2333">
                <a:solidFill>
                  <a:schemeClr val="bg1"/>
                </a:solidFill>
              </a:defRPr>
            </a:lvl1pPr>
          </a:lstStyle>
          <a:p>
            <a:pPr lvl="0"/>
            <a:r>
              <a:rPr lang="en-US"/>
              <a:t>Insert content here</a:t>
            </a:r>
          </a:p>
        </p:txBody>
      </p:sp>
      <p:sp>
        <p:nvSpPr>
          <p:cNvPr id="34" name="Text Placeholder 92">
            <a:extLst>
              <a:ext uri="{FF2B5EF4-FFF2-40B4-BE49-F238E27FC236}">
                <a16:creationId xmlns:a16="http://schemas.microsoft.com/office/drawing/2014/main" id="{30F6319E-4FC3-3942-8AB7-545DD182B06C}"/>
              </a:ext>
            </a:extLst>
          </p:cNvPr>
          <p:cNvSpPr>
            <a:spLocks noGrp="1"/>
          </p:cNvSpPr>
          <p:nvPr>
            <p:ph type="body" sz="quarter" idx="11" hasCustomPrompt="1"/>
          </p:nvPr>
        </p:nvSpPr>
        <p:spPr>
          <a:xfrm>
            <a:off x="9690101" y="5206482"/>
            <a:ext cx="1981200" cy="600720"/>
          </a:xfrm>
          <a:prstGeom prst="rect">
            <a:avLst/>
          </a:prstGeom>
        </p:spPr>
        <p:txBody>
          <a:bodyPr anchor="b"/>
          <a:lstStyle>
            <a:lvl1pPr marL="0" indent="0">
              <a:buNone/>
              <a:defRPr sz="1600">
                <a:solidFill>
                  <a:schemeClr val="bg1"/>
                </a:solidFill>
              </a:defRPr>
            </a:lvl1pPr>
          </a:lstStyle>
          <a:p>
            <a:pPr lvl="0"/>
            <a:r>
              <a:rPr lang="en-US"/>
              <a:t>Karen Eckstein </a:t>
            </a:r>
            <a:br>
              <a:rPr lang="en-US"/>
            </a:br>
            <a:r>
              <a:rPr lang="en-US"/>
              <a:t>LLB, CTA, Cert IRM</a:t>
            </a:r>
          </a:p>
        </p:txBody>
      </p:sp>
    </p:spTree>
    <p:extLst>
      <p:ext uri="{BB962C8B-B14F-4D97-AF65-F5344CB8AC3E}">
        <p14:creationId xmlns:p14="http://schemas.microsoft.com/office/powerpoint/2010/main" val="23218480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bg>
      <p:bgPr>
        <a:solidFill>
          <a:schemeClr val="accent6"/>
        </a:solidFill>
        <a:effectLst/>
      </p:bgPr>
    </p:bg>
    <p:spTree>
      <p:nvGrpSpPr>
        <p:cNvPr id="1" name=""/>
        <p:cNvGrpSpPr/>
        <p:nvPr/>
      </p:nvGrpSpPr>
      <p:grpSpPr>
        <a:xfrm>
          <a:off x="0" y="0"/>
          <a:ext cx="0" cy="0"/>
          <a:chOff x="0" y="0"/>
          <a:chExt cx="0" cy="0"/>
        </a:xfrm>
      </p:grpSpPr>
      <p:sp>
        <p:nvSpPr>
          <p:cNvPr id="7" name="Oval 6">
            <a:extLst>
              <a:ext uri="{FF2B5EF4-FFF2-40B4-BE49-F238E27FC236}">
                <a16:creationId xmlns:a16="http://schemas.microsoft.com/office/drawing/2014/main" id="{1E2653DA-51D7-9C4C-A4AD-5034D92E4FC5}"/>
              </a:ext>
            </a:extLst>
          </p:cNvPr>
          <p:cNvSpPr/>
          <p:nvPr userDrawn="1"/>
        </p:nvSpPr>
        <p:spPr>
          <a:xfrm>
            <a:off x="7655923" y="2667000"/>
            <a:ext cx="8382000" cy="8382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8" name="Oval 7">
            <a:extLst>
              <a:ext uri="{FF2B5EF4-FFF2-40B4-BE49-F238E27FC236}">
                <a16:creationId xmlns:a16="http://schemas.microsoft.com/office/drawing/2014/main" id="{5F4143CF-8F52-DC46-82AB-115E0AA0E093}"/>
              </a:ext>
            </a:extLst>
          </p:cNvPr>
          <p:cNvSpPr/>
          <p:nvPr userDrawn="1"/>
        </p:nvSpPr>
        <p:spPr>
          <a:xfrm>
            <a:off x="7776187" y="-1979326"/>
            <a:ext cx="3974726" cy="4016171"/>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cxnSp>
        <p:nvCxnSpPr>
          <p:cNvPr id="9" name="Straight Connector 8">
            <a:extLst>
              <a:ext uri="{FF2B5EF4-FFF2-40B4-BE49-F238E27FC236}">
                <a16:creationId xmlns:a16="http://schemas.microsoft.com/office/drawing/2014/main" id="{B1DBED92-EB31-964F-A5F4-B991539FD6E3}"/>
              </a:ext>
            </a:extLst>
          </p:cNvPr>
          <p:cNvCxnSpPr/>
          <p:nvPr userDrawn="1"/>
        </p:nvCxnSpPr>
        <p:spPr>
          <a:xfrm>
            <a:off x="679893" y="6223000"/>
            <a:ext cx="10851707"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887B2B88-C9E8-4847-A7D1-E594EB10BE7F}"/>
              </a:ext>
            </a:extLst>
          </p:cNvPr>
          <p:cNvSpPr/>
          <p:nvPr userDrawn="1"/>
        </p:nvSpPr>
        <p:spPr>
          <a:xfrm>
            <a:off x="10072050" y="6273800"/>
            <a:ext cx="1510350" cy="256545"/>
          </a:xfrm>
          <a:prstGeom prst="rect">
            <a:avLst/>
          </a:prstGeom>
        </p:spPr>
        <p:txBody>
          <a:bodyPr wrap="none">
            <a:spAutoFit/>
          </a:bodyPr>
          <a:lstStyle/>
          <a:p>
            <a:pPr lvl="0" algn="r"/>
            <a:r>
              <a:rPr lang="en-US" sz="1067" err="1">
                <a:solidFill>
                  <a:schemeClr val="bg1"/>
                </a:solidFill>
              </a:rPr>
              <a:t>kareneckstein.co.uk</a:t>
            </a:r>
            <a:endParaRPr lang="en-US" sz="1067">
              <a:solidFill>
                <a:schemeClr val="bg1"/>
              </a:solidFill>
            </a:endParaRPr>
          </a:p>
        </p:txBody>
      </p:sp>
      <p:pic>
        <p:nvPicPr>
          <p:cNvPr id="11" name="Picture 10">
            <a:extLst>
              <a:ext uri="{FF2B5EF4-FFF2-40B4-BE49-F238E27FC236}">
                <a16:creationId xmlns:a16="http://schemas.microsoft.com/office/drawing/2014/main" id="{6B6B4DB9-56C1-D64E-85B5-82E6E7C30EF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57505" y="539268"/>
            <a:ext cx="1537312" cy="779763"/>
          </a:xfrm>
          <a:prstGeom prst="rect">
            <a:avLst/>
          </a:prstGeom>
        </p:spPr>
      </p:pic>
      <p:sp>
        <p:nvSpPr>
          <p:cNvPr id="12" name="Title 90">
            <a:extLst>
              <a:ext uri="{FF2B5EF4-FFF2-40B4-BE49-F238E27FC236}">
                <a16:creationId xmlns:a16="http://schemas.microsoft.com/office/drawing/2014/main" id="{9E4808A5-7640-1D47-B6B1-B017F37D0229}"/>
              </a:ext>
            </a:extLst>
          </p:cNvPr>
          <p:cNvSpPr>
            <a:spLocks noGrp="1"/>
          </p:cNvSpPr>
          <p:nvPr>
            <p:ph type="title"/>
          </p:nvPr>
        </p:nvSpPr>
        <p:spPr>
          <a:xfrm>
            <a:off x="679893" y="2245048"/>
            <a:ext cx="7706319" cy="2398702"/>
          </a:xfrm>
          <a:prstGeom prst="rect">
            <a:avLst/>
          </a:prstGeom>
        </p:spPr>
        <p:txBody>
          <a:bodyPr anchor="b"/>
          <a:lstStyle>
            <a:lvl1pPr>
              <a:defRPr sz="5000">
                <a:solidFill>
                  <a:schemeClr val="tx1"/>
                </a:solidFill>
              </a:defRPr>
            </a:lvl1pPr>
          </a:lstStyle>
          <a:p>
            <a:r>
              <a:rPr lang="en-US"/>
              <a:t>Click to edit Master title style</a:t>
            </a:r>
          </a:p>
        </p:txBody>
      </p:sp>
      <p:sp>
        <p:nvSpPr>
          <p:cNvPr id="13" name="Text Placeholder 92">
            <a:extLst>
              <a:ext uri="{FF2B5EF4-FFF2-40B4-BE49-F238E27FC236}">
                <a16:creationId xmlns:a16="http://schemas.microsoft.com/office/drawing/2014/main" id="{9A770C54-6FBF-D84D-B7E7-C90F231B5D0A}"/>
              </a:ext>
            </a:extLst>
          </p:cNvPr>
          <p:cNvSpPr>
            <a:spLocks noGrp="1"/>
          </p:cNvSpPr>
          <p:nvPr>
            <p:ph type="body" sz="quarter" idx="10" hasCustomPrompt="1"/>
          </p:nvPr>
        </p:nvSpPr>
        <p:spPr>
          <a:xfrm>
            <a:off x="679893" y="4842510"/>
            <a:ext cx="6838507" cy="972321"/>
          </a:xfrm>
          <a:prstGeom prst="rect">
            <a:avLst/>
          </a:prstGeom>
        </p:spPr>
        <p:txBody>
          <a:bodyPr anchor="t"/>
          <a:lstStyle>
            <a:lvl1pPr marL="0" indent="0">
              <a:buNone/>
              <a:defRPr sz="2333">
                <a:solidFill>
                  <a:schemeClr val="tx1"/>
                </a:solidFill>
              </a:defRPr>
            </a:lvl1pPr>
          </a:lstStyle>
          <a:p>
            <a:pPr lvl="0"/>
            <a:r>
              <a:rPr lang="en-US"/>
              <a:t>Insert content here</a:t>
            </a:r>
          </a:p>
        </p:txBody>
      </p:sp>
      <p:sp>
        <p:nvSpPr>
          <p:cNvPr id="16" name="Text Placeholder 92">
            <a:extLst>
              <a:ext uri="{FF2B5EF4-FFF2-40B4-BE49-F238E27FC236}">
                <a16:creationId xmlns:a16="http://schemas.microsoft.com/office/drawing/2014/main" id="{55781240-4577-A24D-990B-874ED62E29E6}"/>
              </a:ext>
            </a:extLst>
          </p:cNvPr>
          <p:cNvSpPr>
            <a:spLocks noGrp="1"/>
          </p:cNvSpPr>
          <p:nvPr>
            <p:ph type="body" sz="quarter" idx="11" hasCustomPrompt="1"/>
          </p:nvPr>
        </p:nvSpPr>
        <p:spPr>
          <a:xfrm>
            <a:off x="9690101" y="5206482"/>
            <a:ext cx="1981200" cy="600720"/>
          </a:xfrm>
          <a:prstGeom prst="rect">
            <a:avLst/>
          </a:prstGeom>
        </p:spPr>
        <p:txBody>
          <a:bodyPr anchor="b"/>
          <a:lstStyle>
            <a:lvl1pPr marL="0" indent="0">
              <a:buNone/>
              <a:defRPr sz="1600">
                <a:solidFill>
                  <a:schemeClr val="bg1"/>
                </a:solidFill>
              </a:defRPr>
            </a:lvl1pPr>
          </a:lstStyle>
          <a:p>
            <a:pPr lvl="0"/>
            <a:r>
              <a:rPr lang="en-US"/>
              <a:t>Karen Eckstein </a:t>
            </a:r>
            <a:br>
              <a:rPr lang="en-US"/>
            </a:br>
            <a:r>
              <a:rPr lang="en-US"/>
              <a:t>LLB, CTA, Cert IRM</a:t>
            </a:r>
          </a:p>
        </p:txBody>
      </p:sp>
    </p:spTree>
    <p:extLst>
      <p:ext uri="{BB962C8B-B14F-4D97-AF65-F5344CB8AC3E}">
        <p14:creationId xmlns:p14="http://schemas.microsoft.com/office/powerpoint/2010/main" val="6208458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bg>
      <p:bgPr>
        <a:solidFill>
          <a:schemeClr val="tx2"/>
        </a:solidFill>
        <a:effectLst/>
      </p:bgPr>
    </p:bg>
    <p:spTree>
      <p:nvGrpSpPr>
        <p:cNvPr id="1" name=""/>
        <p:cNvGrpSpPr/>
        <p:nvPr/>
      </p:nvGrpSpPr>
      <p:grpSpPr>
        <a:xfrm>
          <a:off x="0" y="0"/>
          <a:ext cx="0" cy="0"/>
          <a:chOff x="0" y="0"/>
          <a:chExt cx="0" cy="0"/>
        </a:xfrm>
      </p:grpSpPr>
      <p:sp>
        <p:nvSpPr>
          <p:cNvPr id="7" name="Oval 6">
            <a:extLst>
              <a:ext uri="{FF2B5EF4-FFF2-40B4-BE49-F238E27FC236}">
                <a16:creationId xmlns:a16="http://schemas.microsoft.com/office/drawing/2014/main" id="{FFE449CE-B73E-764F-B853-B68474139188}"/>
              </a:ext>
            </a:extLst>
          </p:cNvPr>
          <p:cNvSpPr/>
          <p:nvPr userDrawn="1"/>
        </p:nvSpPr>
        <p:spPr>
          <a:xfrm>
            <a:off x="9795193" y="-1273359"/>
            <a:ext cx="4121463" cy="4121463"/>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8" name="Oval 7">
            <a:extLst>
              <a:ext uri="{FF2B5EF4-FFF2-40B4-BE49-F238E27FC236}">
                <a16:creationId xmlns:a16="http://schemas.microsoft.com/office/drawing/2014/main" id="{FA82B29D-6FCF-A94C-8908-AEE9FF8BE7E7}"/>
              </a:ext>
            </a:extLst>
          </p:cNvPr>
          <p:cNvSpPr/>
          <p:nvPr userDrawn="1"/>
        </p:nvSpPr>
        <p:spPr>
          <a:xfrm>
            <a:off x="7868124" y="3262765"/>
            <a:ext cx="5667532" cy="566753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cxnSp>
        <p:nvCxnSpPr>
          <p:cNvPr id="10" name="Straight Connector 9">
            <a:extLst>
              <a:ext uri="{FF2B5EF4-FFF2-40B4-BE49-F238E27FC236}">
                <a16:creationId xmlns:a16="http://schemas.microsoft.com/office/drawing/2014/main" id="{24741D01-5F92-9540-A74E-118CFDDBA3CF}"/>
              </a:ext>
            </a:extLst>
          </p:cNvPr>
          <p:cNvCxnSpPr/>
          <p:nvPr userDrawn="1"/>
        </p:nvCxnSpPr>
        <p:spPr>
          <a:xfrm>
            <a:off x="679893" y="6223000"/>
            <a:ext cx="10851707" cy="0"/>
          </a:xfrm>
          <a:prstGeom prst="line">
            <a:avLst/>
          </a:prstGeom>
          <a:ln w="38100">
            <a:solidFill>
              <a:schemeClr val="accent6"/>
            </a:solidFill>
          </a:ln>
        </p:spPr>
        <p:style>
          <a:lnRef idx="1">
            <a:schemeClr val="accent1"/>
          </a:lnRef>
          <a:fillRef idx="0">
            <a:schemeClr val="accent1"/>
          </a:fillRef>
          <a:effectRef idx="0">
            <a:schemeClr val="accent1"/>
          </a:effectRef>
          <a:fontRef idx="minor">
            <a:schemeClr val="tx1"/>
          </a:fontRef>
        </p:style>
      </p:cxnSp>
      <p:sp>
        <p:nvSpPr>
          <p:cNvPr id="11" name="Rectangle 10">
            <a:extLst>
              <a:ext uri="{FF2B5EF4-FFF2-40B4-BE49-F238E27FC236}">
                <a16:creationId xmlns:a16="http://schemas.microsoft.com/office/drawing/2014/main" id="{BD423366-1DF8-FB4D-AAE7-B71880A56A0F}"/>
              </a:ext>
            </a:extLst>
          </p:cNvPr>
          <p:cNvSpPr/>
          <p:nvPr userDrawn="1"/>
        </p:nvSpPr>
        <p:spPr>
          <a:xfrm>
            <a:off x="10072050" y="6273800"/>
            <a:ext cx="1510350" cy="256545"/>
          </a:xfrm>
          <a:prstGeom prst="rect">
            <a:avLst/>
          </a:prstGeom>
        </p:spPr>
        <p:txBody>
          <a:bodyPr wrap="none">
            <a:spAutoFit/>
          </a:bodyPr>
          <a:lstStyle/>
          <a:p>
            <a:pPr lvl="0" algn="r"/>
            <a:r>
              <a:rPr lang="en-US" sz="1067" err="1">
                <a:solidFill>
                  <a:schemeClr val="bg1"/>
                </a:solidFill>
              </a:rPr>
              <a:t>kareneckstein.co.uk</a:t>
            </a:r>
            <a:endParaRPr lang="en-US" sz="1067">
              <a:solidFill>
                <a:schemeClr val="bg1"/>
              </a:solidFill>
            </a:endParaRPr>
          </a:p>
        </p:txBody>
      </p:sp>
      <p:pic>
        <p:nvPicPr>
          <p:cNvPr id="12" name="Picture 11">
            <a:extLst>
              <a:ext uri="{FF2B5EF4-FFF2-40B4-BE49-F238E27FC236}">
                <a16:creationId xmlns:a16="http://schemas.microsoft.com/office/drawing/2014/main" id="{D89A1365-B7C1-F543-80C2-5F44D689FAC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57505" y="539268"/>
            <a:ext cx="1537312" cy="779764"/>
          </a:xfrm>
          <a:prstGeom prst="rect">
            <a:avLst/>
          </a:prstGeom>
        </p:spPr>
      </p:pic>
      <p:sp>
        <p:nvSpPr>
          <p:cNvPr id="15" name="Title 90">
            <a:extLst>
              <a:ext uri="{FF2B5EF4-FFF2-40B4-BE49-F238E27FC236}">
                <a16:creationId xmlns:a16="http://schemas.microsoft.com/office/drawing/2014/main" id="{4036A9DD-5CAB-5F49-BAF2-F0F02EDAC2C0}"/>
              </a:ext>
            </a:extLst>
          </p:cNvPr>
          <p:cNvSpPr>
            <a:spLocks noGrp="1"/>
          </p:cNvSpPr>
          <p:nvPr>
            <p:ph type="title"/>
          </p:nvPr>
        </p:nvSpPr>
        <p:spPr>
          <a:xfrm>
            <a:off x="679893" y="2241419"/>
            <a:ext cx="7706319" cy="2398702"/>
          </a:xfrm>
          <a:prstGeom prst="rect">
            <a:avLst/>
          </a:prstGeom>
        </p:spPr>
        <p:txBody>
          <a:bodyPr anchor="b"/>
          <a:lstStyle>
            <a:lvl1pPr>
              <a:defRPr sz="5000">
                <a:solidFill>
                  <a:schemeClr val="bg1"/>
                </a:solidFill>
              </a:defRPr>
            </a:lvl1pPr>
          </a:lstStyle>
          <a:p>
            <a:r>
              <a:rPr lang="en-US"/>
              <a:t>Click to edit Master title style</a:t>
            </a:r>
          </a:p>
        </p:txBody>
      </p:sp>
      <p:sp>
        <p:nvSpPr>
          <p:cNvPr id="16" name="Text Placeholder 92">
            <a:extLst>
              <a:ext uri="{FF2B5EF4-FFF2-40B4-BE49-F238E27FC236}">
                <a16:creationId xmlns:a16="http://schemas.microsoft.com/office/drawing/2014/main" id="{7923F351-731D-7A40-BBB3-6DC0CA7ABD99}"/>
              </a:ext>
            </a:extLst>
          </p:cNvPr>
          <p:cNvSpPr>
            <a:spLocks noGrp="1"/>
          </p:cNvSpPr>
          <p:nvPr>
            <p:ph type="body" sz="quarter" idx="10" hasCustomPrompt="1"/>
          </p:nvPr>
        </p:nvSpPr>
        <p:spPr>
          <a:xfrm>
            <a:off x="657505" y="4838881"/>
            <a:ext cx="6898995" cy="972321"/>
          </a:xfrm>
          <a:prstGeom prst="rect">
            <a:avLst/>
          </a:prstGeom>
        </p:spPr>
        <p:txBody>
          <a:bodyPr anchor="t"/>
          <a:lstStyle>
            <a:lvl1pPr marL="0" indent="0">
              <a:buNone/>
              <a:defRPr sz="2333">
                <a:solidFill>
                  <a:schemeClr val="bg1"/>
                </a:solidFill>
              </a:defRPr>
            </a:lvl1pPr>
          </a:lstStyle>
          <a:p>
            <a:pPr lvl="0"/>
            <a:r>
              <a:rPr lang="en-US"/>
              <a:t>Insert content here</a:t>
            </a:r>
          </a:p>
        </p:txBody>
      </p:sp>
      <p:sp>
        <p:nvSpPr>
          <p:cNvPr id="17" name="Text Placeholder 92">
            <a:extLst>
              <a:ext uri="{FF2B5EF4-FFF2-40B4-BE49-F238E27FC236}">
                <a16:creationId xmlns:a16="http://schemas.microsoft.com/office/drawing/2014/main" id="{BA4576E7-0C93-674E-BFE7-8599EFE2E35F}"/>
              </a:ext>
            </a:extLst>
          </p:cNvPr>
          <p:cNvSpPr>
            <a:spLocks noGrp="1"/>
          </p:cNvSpPr>
          <p:nvPr>
            <p:ph type="body" sz="quarter" idx="11" hasCustomPrompt="1"/>
          </p:nvPr>
        </p:nvSpPr>
        <p:spPr>
          <a:xfrm>
            <a:off x="9690101" y="5206482"/>
            <a:ext cx="1981200" cy="600720"/>
          </a:xfrm>
          <a:prstGeom prst="rect">
            <a:avLst/>
          </a:prstGeom>
        </p:spPr>
        <p:txBody>
          <a:bodyPr anchor="b"/>
          <a:lstStyle>
            <a:lvl1pPr marL="0" indent="0">
              <a:buNone/>
              <a:defRPr sz="1600">
                <a:solidFill>
                  <a:schemeClr val="bg1"/>
                </a:solidFill>
              </a:defRPr>
            </a:lvl1pPr>
          </a:lstStyle>
          <a:p>
            <a:pPr lvl="0"/>
            <a:r>
              <a:rPr lang="en-US"/>
              <a:t>Karen Eckstein </a:t>
            </a:r>
            <a:br>
              <a:rPr lang="en-US"/>
            </a:br>
            <a:r>
              <a:rPr lang="en-US"/>
              <a:t>LLB, CTA, Cert IRM</a:t>
            </a:r>
          </a:p>
        </p:txBody>
      </p:sp>
    </p:spTree>
    <p:extLst>
      <p:ext uri="{BB962C8B-B14F-4D97-AF65-F5344CB8AC3E}">
        <p14:creationId xmlns:p14="http://schemas.microsoft.com/office/powerpoint/2010/main" val="22180431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bg1"/>
        </a:solidFill>
        <a:effectLst/>
      </p:bgPr>
    </p:bg>
    <p:spTree>
      <p:nvGrpSpPr>
        <p:cNvPr id="1" name=""/>
        <p:cNvGrpSpPr/>
        <p:nvPr/>
      </p:nvGrpSpPr>
      <p:grpSpPr>
        <a:xfrm>
          <a:off x="0" y="0"/>
          <a:ext cx="0" cy="0"/>
          <a:chOff x="0" y="0"/>
          <a:chExt cx="0" cy="0"/>
        </a:xfrm>
      </p:grpSpPr>
      <p:sp>
        <p:nvSpPr>
          <p:cNvPr id="10" name="Text Placeholder 2">
            <a:extLst>
              <a:ext uri="{FF2B5EF4-FFF2-40B4-BE49-F238E27FC236}">
                <a16:creationId xmlns:a16="http://schemas.microsoft.com/office/drawing/2014/main" id="{36B0EF64-FC7B-DB40-A831-D29D648FC7DD}"/>
              </a:ext>
            </a:extLst>
          </p:cNvPr>
          <p:cNvSpPr>
            <a:spLocks noGrp="1"/>
          </p:cNvSpPr>
          <p:nvPr>
            <p:ph type="body" sz="quarter" idx="10"/>
          </p:nvPr>
        </p:nvSpPr>
        <p:spPr>
          <a:xfrm>
            <a:off x="659404" y="1105204"/>
            <a:ext cx="10872196" cy="1121818"/>
          </a:xfrm>
          <a:prstGeom prst="rect">
            <a:avLst/>
          </a:prstGeom>
        </p:spPr>
        <p:txBody>
          <a:bodyPr anchor="b"/>
          <a:lstStyle>
            <a:lvl1pPr marL="0" indent="0">
              <a:buNone/>
              <a:defRPr sz="4000">
                <a:solidFill>
                  <a:schemeClr val="tx2"/>
                </a:solidFill>
              </a:defRPr>
            </a:lvl1pPr>
          </a:lstStyle>
          <a:p>
            <a:pPr lvl="0"/>
            <a:r>
              <a:rPr lang="en-US"/>
              <a:t>Edit Master text styles</a:t>
            </a:r>
          </a:p>
        </p:txBody>
      </p:sp>
      <p:sp>
        <p:nvSpPr>
          <p:cNvPr id="11" name="Text Placeholder 4">
            <a:extLst>
              <a:ext uri="{FF2B5EF4-FFF2-40B4-BE49-F238E27FC236}">
                <a16:creationId xmlns:a16="http://schemas.microsoft.com/office/drawing/2014/main" id="{DF623FFB-50EC-FD46-B7BD-9E6DCA6DDDFE}"/>
              </a:ext>
            </a:extLst>
          </p:cNvPr>
          <p:cNvSpPr>
            <a:spLocks noGrp="1"/>
          </p:cNvSpPr>
          <p:nvPr>
            <p:ph type="body" sz="quarter" idx="11"/>
          </p:nvPr>
        </p:nvSpPr>
        <p:spPr>
          <a:xfrm>
            <a:off x="659404" y="2494027"/>
            <a:ext cx="10872196" cy="3394710"/>
          </a:xfrm>
          <a:prstGeom prst="rect">
            <a:avLst/>
          </a:prstGeom>
        </p:spPr>
        <p:txBody>
          <a:bodyPr anchor="t"/>
          <a:lstStyle>
            <a:lvl1pPr marL="0" indent="0">
              <a:buNone/>
              <a:defRPr sz="2200" b="1">
                <a:solidFill>
                  <a:schemeClr val="accent1"/>
                </a:solidFill>
              </a:defRPr>
            </a:lvl1pPr>
            <a:lvl2pPr>
              <a:defRPr sz="2000"/>
            </a:lvl2pPr>
            <a:lvl3pPr>
              <a:defRPr sz="2000"/>
            </a:lvl3pPr>
            <a:lvl4pPr>
              <a:defRPr sz="2000"/>
            </a:lvl4pPr>
            <a:lvl5pP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a:p>
            <a:pPr lvl="0"/>
            <a:endParaRPr lang="en-US"/>
          </a:p>
        </p:txBody>
      </p:sp>
      <p:pic>
        <p:nvPicPr>
          <p:cNvPr id="20" name="Picture 19">
            <a:extLst>
              <a:ext uri="{FF2B5EF4-FFF2-40B4-BE49-F238E27FC236}">
                <a16:creationId xmlns:a16="http://schemas.microsoft.com/office/drawing/2014/main" id="{CDA2A616-E7C3-4C4E-BF88-8AA15B4867F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9893" y="539268"/>
            <a:ext cx="599999" cy="298932"/>
          </a:xfrm>
          <a:prstGeom prst="rect">
            <a:avLst/>
          </a:prstGeom>
        </p:spPr>
      </p:pic>
      <p:cxnSp>
        <p:nvCxnSpPr>
          <p:cNvPr id="21" name="Straight Connector 20">
            <a:extLst>
              <a:ext uri="{FF2B5EF4-FFF2-40B4-BE49-F238E27FC236}">
                <a16:creationId xmlns:a16="http://schemas.microsoft.com/office/drawing/2014/main" id="{CC0D7B60-F208-FD44-83DF-D86292291C61}"/>
              </a:ext>
            </a:extLst>
          </p:cNvPr>
          <p:cNvCxnSpPr/>
          <p:nvPr userDrawn="1"/>
        </p:nvCxnSpPr>
        <p:spPr>
          <a:xfrm>
            <a:off x="679893" y="6223000"/>
            <a:ext cx="10851707"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22" name="Rectangle 21">
            <a:extLst>
              <a:ext uri="{FF2B5EF4-FFF2-40B4-BE49-F238E27FC236}">
                <a16:creationId xmlns:a16="http://schemas.microsoft.com/office/drawing/2014/main" id="{E8BA2324-BBF3-334A-B49F-8580C1165375}"/>
              </a:ext>
            </a:extLst>
          </p:cNvPr>
          <p:cNvSpPr/>
          <p:nvPr userDrawn="1"/>
        </p:nvSpPr>
        <p:spPr>
          <a:xfrm>
            <a:off x="10072050" y="6273800"/>
            <a:ext cx="1510350" cy="256545"/>
          </a:xfrm>
          <a:prstGeom prst="rect">
            <a:avLst/>
          </a:prstGeom>
        </p:spPr>
        <p:txBody>
          <a:bodyPr wrap="none">
            <a:spAutoFit/>
          </a:bodyPr>
          <a:lstStyle/>
          <a:p>
            <a:pPr lvl="0" algn="r"/>
            <a:r>
              <a:rPr lang="en-US" sz="1067" err="1">
                <a:solidFill>
                  <a:schemeClr val="tx1"/>
                </a:solidFill>
              </a:rPr>
              <a:t>kareneckstein.co.uk</a:t>
            </a:r>
            <a:endParaRPr lang="en-US" sz="1067">
              <a:solidFill>
                <a:schemeClr val="tx1"/>
              </a:solidFill>
            </a:endParaRPr>
          </a:p>
        </p:txBody>
      </p:sp>
    </p:spTree>
    <p:extLst>
      <p:ext uri="{BB962C8B-B14F-4D97-AF65-F5344CB8AC3E}">
        <p14:creationId xmlns:p14="http://schemas.microsoft.com/office/powerpoint/2010/main" val="15516457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tx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4F0AF333-9876-D743-90F9-0ECD8C86CD48}"/>
              </a:ext>
            </a:extLst>
          </p:cNvPr>
          <p:cNvCxnSpPr/>
          <p:nvPr userDrawn="1"/>
        </p:nvCxnSpPr>
        <p:spPr>
          <a:xfrm>
            <a:off x="679893" y="6223000"/>
            <a:ext cx="10851707"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3DCCD218-AAD0-574D-BD88-9E49FD5CEBA3}"/>
              </a:ext>
            </a:extLst>
          </p:cNvPr>
          <p:cNvSpPr/>
          <p:nvPr userDrawn="1"/>
        </p:nvSpPr>
        <p:spPr>
          <a:xfrm>
            <a:off x="10072050" y="6273800"/>
            <a:ext cx="1510350" cy="256545"/>
          </a:xfrm>
          <a:prstGeom prst="rect">
            <a:avLst/>
          </a:prstGeom>
        </p:spPr>
        <p:txBody>
          <a:bodyPr wrap="none">
            <a:spAutoFit/>
          </a:bodyPr>
          <a:lstStyle/>
          <a:p>
            <a:pPr lvl="0" algn="r"/>
            <a:r>
              <a:rPr lang="en-US" sz="1067" err="1">
                <a:solidFill>
                  <a:schemeClr val="bg1"/>
                </a:solidFill>
              </a:rPr>
              <a:t>kareneckstein.co.uk</a:t>
            </a:r>
            <a:endParaRPr lang="en-US" sz="1067">
              <a:solidFill>
                <a:schemeClr val="bg1"/>
              </a:solidFill>
            </a:endParaRPr>
          </a:p>
        </p:txBody>
      </p:sp>
      <p:sp>
        <p:nvSpPr>
          <p:cNvPr id="13" name="Title 90">
            <a:extLst>
              <a:ext uri="{FF2B5EF4-FFF2-40B4-BE49-F238E27FC236}">
                <a16:creationId xmlns:a16="http://schemas.microsoft.com/office/drawing/2014/main" id="{E418705E-0CC0-084C-8C3C-86C1046A9F48}"/>
              </a:ext>
            </a:extLst>
          </p:cNvPr>
          <p:cNvSpPr>
            <a:spLocks noGrp="1"/>
          </p:cNvSpPr>
          <p:nvPr>
            <p:ph type="title" hasCustomPrompt="1"/>
          </p:nvPr>
        </p:nvSpPr>
        <p:spPr>
          <a:xfrm>
            <a:off x="3390900" y="2198969"/>
            <a:ext cx="8140699" cy="1997552"/>
          </a:xfrm>
          <a:prstGeom prst="rect">
            <a:avLst/>
          </a:prstGeom>
        </p:spPr>
        <p:txBody>
          <a:bodyPr anchor="b"/>
          <a:lstStyle>
            <a:lvl1pPr>
              <a:defRPr sz="4000">
                <a:solidFill>
                  <a:schemeClr val="accent2"/>
                </a:solidFill>
              </a:defRPr>
            </a:lvl1pPr>
          </a:lstStyle>
          <a:p>
            <a:r>
              <a:rPr lang="en-US"/>
              <a:t>Sign off copy</a:t>
            </a:r>
          </a:p>
        </p:txBody>
      </p:sp>
      <p:pic>
        <p:nvPicPr>
          <p:cNvPr id="15" name="Picture 14">
            <a:extLst>
              <a:ext uri="{FF2B5EF4-FFF2-40B4-BE49-F238E27FC236}">
                <a16:creationId xmlns:a16="http://schemas.microsoft.com/office/drawing/2014/main" id="{1DB0F619-5241-0546-B948-633B90C4B35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57505" y="539268"/>
            <a:ext cx="1537312" cy="779764"/>
          </a:xfrm>
          <a:prstGeom prst="rect">
            <a:avLst/>
          </a:prstGeom>
        </p:spPr>
      </p:pic>
      <p:sp>
        <p:nvSpPr>
          <p:cNvPr id="2" name="TextBox 1">
            <a:extLst>
              <a:ext uri="{FF2B5EF4-FFF2-40B4-BE49-F238E27FC236}">
                <a16:creationId xmlns:a16="http://schemas.microsoft.com/office/drawing/2014/main" id="{EF3F2F31-D875-4647-ABED-245FDFB85DFF}"/>
              </a:ext>
            </a:extLst>
          </p:cNvPr>
          <p:cNvSpPr txBox="1"/>
          <p:nvPr userDrawn="1"/>
        </p:nvSpPr>
        <p:spPr>
          <a:xfrm>
            <a:off x="3390900" y="4528930"/>
            <a:ext cx="3925957" cy="1200329"/>
          </a:xfrm>
          <a:prstGeom prst="rect">
            <a:avLst/>
          </a:prstGeom>
          <a:noFill/>
        </p:spPr>
        <p:txBody>
          <a:bodyPr wrap="square" rtlCol="0">
            <a:spAutoFit/>
          </a:bodyPr>
          <a:lstStyle/>
          <a:p>
            <a:r>
              <a:rPr lang="en-GB" b="1">
                <a:solidFill>
                  <a:schemeClr val="accent2"/>
                </a:solidFill>
                <a:latin typeface="+mj-lt"/>
                <a:cs typeface="Arial" panose="020B0604020202020204" pitchFamily="34" charset="0"/>
              </a:rPr>
              <a:t>Karen Eckstein</a:t>
            </a:r>
          </a:p>
          <a:p>
            <a:r>
              <a:rPr lang="en-GB">
                <a:solidFill>
                  <a:schemeClr val="bg1"/>
                </a:solidFill>
                <a:latin typeface="+mj-lt"/>
                <a:cs typeface="Arial" panose="020B0604020202020204" pitchFamily="34" charset="0"/>
              </a:rPr>
              <a:t>07973 627039</a:t>
            </a:r>
          </a:p>
          <a:p>
            <a:r>
              <a:rPr lang="en-GB" err="1">
                <a:solidFill>
                  <a:schemeClr val="bg1"/>
                </a:solidFill>
                <a:latin typeface="+mj-lt"/>
                <a:cs typeface="Arial" panose="020B0604020202020204" pitchFamily="34" charset="0"/>
              </a:rPr>
              <a:t>kareneckstein.co.uk</a:t>
            </a:r>
            <a:endParaRPr lang="en-GB">
              <a:solidFill>
                <a:schemeClr val="bg1"/>
              </a:solidFill>
              <a:latin typeface="+mj-lt"/>
              <a:cs typeface="Arial" panose="020B0604020202020204" pitchFamily="34" charset="0"/>
            </a:endParaRPr>
          </a:p>
          <a:p>
            <a:r>
              <a:rPr lang="en-GB" err="1">
                <a:solidFill>
                  <a:schemeClr val="bg1"/>
                </a:solidFill>
                <a:latin typeface="+mj-lt"/>
                <a:cs typeface="Arial" panose="020B0604020202020204" pitchFamily="34" charset="0"/>
              </a:rPr>
              <a:t>karen@kareneckstein.co.uk</a:t>
            </a:r>
            <a:endParaRPr lang="en-GB">
              <a:solidFill>
                <a:schemeClr val="bg1"/>
              </a:solidFill>
              <a:latin typeface="+mj-lt"/>
              <a:cs typeface="Arial" panose="020B0604020202020204" pitchFamily="34" charset="0"/>
            </a:endParaRPr>
          </a:p>
        </p:txBody>
      </p:sp>
    </p:spTree>
    <p:extLst>
      <p:ext uri="{BB962C8B-B14F-4D97-AF65-F5344CB8AC3E}">
        <p14:creationId xmlns:p14="http://schemas.microsoft.com/office/powerpoint/2010/main" val="1417726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4.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09998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81683778"/>
      </p:ext>
    </p:extLst>
  </p:cSld>
  <p:clrMap bg1="lt1" tx1="dk1" bg2="lt2" tx2="dk2" accent1="accent1" accent2="accent2" accent3="accent3" accent4="accent4" accent5="accent5" accent6="accent6" hlink="hlink" folHlink="folHlink"/>
  <p:sldLayoutIdLst>
    <p:sldLayoutId id="214748365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41200038"/>
      </p:ext>
    </p:extLst>
  </p:cSld>
  <p:clrMap bg1="lt1" tx1="dk1" bg2="lt2" tx2="dk2" accent1="accent1" accent2="accent2" accent3="accent3" accent4="accent4" accent5="accent5" accent6="accent6" hlink="hlink" folHlink="folHlink"/>
  <p:sldLayoutIdLst>
    <p:sldLayoutId id="214748365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5DF44E2-2A3F-5D45-9CF4-527F217631CD}"/>
              </a:ext>
            </a:extLst>
          </p:cNvPr>
          <p:cNvSpPr>
            <a:spLocks noGrp="1"/>
          </p:cNvSpPr>
          <p:nvPr>
            <p:ph type="title"/>
          </p:nvPr>
        </p:nvSpPr>
        <p:spPr/>
        <p:txBody>
          <a:bodyPr/>
          <a:lstStyle/>
          <a:p>
            <a:r>
              <a:rPr lang="en-US"/>
              <a:t>Issues with Engagement Letters</a:t>
            </a:r>
          </a:p>
        </p:txBody>
      </p:sp>
      <p:sp>
        <p:nvSpPr>
          <p:cNvPr id="5" name="Text Placeholder 4">
            <a:extLst>
              <a:ext uri="{FF2B5EF4-FFF2-40B4-BE49-F238E27FC236}">
                <a16:creationId xmlns:a16="http://schemas.microsoft.com/office/drawing/2014/main" id="{5E4EE5FA-AE19-2649-BECC-D8A5F1B1F3CF}"/>
              </a:ext>
            </a:extLst>
          </p:cNvPr>
          <p:cNvSpPr>
            <a:spLocks noGrp="1"/>
          </p:cNvSpPr>
          <p:nvPr>
            <p:ph type="body" sz="quarter" idx="10"/>
          </p:nvPr>
        </p:nvSpPr>
        <p:spPr>
          <a:xfrm>
            <a:off x="679893" y="4834881"/>
            <a:ext cx="7706319" cy="972321"/>
          </a:xfrm>
        </p:spPr>
        <p:txBody>
          <a:bodyPr/>
          <a:lstStyle/>
          <a:p>
            <a:r>
              <a:rPr lang="en-US"/>
              <a:t>A discussion for the </a:t>
            </a:r>
            <a:r>
              <a:rPr lang="en-US" err="1"/>
              <a:t>RiskBites</a:t>
            </a:r>
            <a:r>
              <a:rPr lang="en-US"/>
              <a:t>® Club </a:t>
            </a:r>
          </a:p>
          <a:p>
            <a:r>
              <a:rPr lang="en-US"/>
              <a:t>11 February 2025</a:t>
            </a:r>
          </a:p>
        </p:txBody>
      </p:sp>
      <p:sp>
        <p:nvSpPr>
          <p:cNvPr id="6" name="Text Placeholder 5">
            <a:extLst>
              <a:ext uri="{FF2B5EF4-FFF2-40B4-BE49-F238E27FC236}">
                <a16:creationId xmlns:a16="http://schemas.microsoft.com/office/drawing/2014/main" id="{0CEFCD14-9A12-5C4C-AE69-11A45B832122}"/>
              </a:ext>
            </a:extLst>
          </p:cNvPr>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17231038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13BB1C8-1196-4310-A842-33412BC69092}"/>
              </a:ext>
            </a:extLst>
          </p:cNvPr>
          <p:cNvSpPr>
            <a:spLocks noGrp="1"/>
          </p:cNvSpPr>
          <p:nvPr>
            <p:ph type="body" sz="quarter" idx="10"/>
          </p:nvPr>
        </p:nvSpPr>
        <p:spPr>
          <a:xfrm>
            <a:off x="659404" y="162560"/>
            <a:ext cx="10872196" cy="723265"/>
          </a:xfrm>
        </p:spPr>
        <p:txBody>
          <a:bodyPr/>
          <a:lstStyle/>
          <a:p>
            <a:pPr algn="ctr"/>
            <a:r>
              <a:rPr lang="en-US"/>
              <a:t>Confidentiality and Third Parties</a:t>
            </a:r>
            <a:endParaRPr lang="en-GB"/>
          </a:p>
        </p:txBody>
      </p:sp>
      <p:sp>
        <p:nvSpPr>
          <p:cNvPr id="3" name="Text Placeholder 2">
            <a:extLst>
              <a:ext uri="{FF2B5EF4-FFF2-40B4-BE49-F238E27FC236}">
                <a16:creationId xmlns:a16="http://schemas.microsoft.com/office/drawing/2014/main" id="{26AD5220-5E08-4324-B316-3D0CE5A0D20F}"/>
              </a:ext>
            </a:extLst>
          </p:cNvPr>
          <p:cNvSpPr>
            <a:spLocks noGrp="1"/>
          </p:cNvSpPr>
          <p:nvPr>
            <p:ph type="body" sz="quarter" idx="11"/>
          </p:nvPr>
        </p:nvSpPr>
        <p:spPr>
          <a:xfrm>
            <a:off x="659404" y="1056639"/>
            <a:ext cx="10881360" cy="5110481"/>
          </a:xfrm>
        </p:spPr>
        <p:txBody>
          <a:bodyPr/>
          <a:lstStyle/>
          <a:p>
            <a:r>
              <a:rPr lang="en-US"/>
              <a:t>Managing the ‘leaking’ of information and protections</a:t>
            </a:r>
          </a:p>
          <a:p>
            <a:pPr marL="342900" indent="-342900">
              <a:buFont typeface="Arial" panose="020B0604020202020204" pitchFamily="34" charset="0"/>
              <a:buChar char="•"/>
            </a:pPr>
            <a:r>
              <a:rPr lang="en-US"/>
              <a:t>EL can include indemnity by client if they pass your advice to third parties without your consent</a:t>
            </a:r>
          </a:p>
          <a:p>
            <a:pPr marL="342900" indent="-342900">
              <a:buFont typeface="Arial" panose="020B0604020202020204" pitchFamily="34" charset="0"/>
              <a:buChar char="•"/>
            </a:pPr>
            <a:r>
              <a:rPr lang="en-US"/>
              <a:t>Named third parties can be added to EL if you agree </a:t>
            </a:r>
          </a:p>
          <a:p>
            <a:pPr marL="1028700" lvl="1" indent="-342900"/>
            <a:r>
              <a:rPr lang="en-US"/>
              <a:t>So bound by the terms (including liability cap)</a:t>
            </a:r>
          </a:p>
          <a:p>
            <a:pPr marL="342900" indent="-342900">
              <a:buFont typeface="Arial" panose="020B0604020202020204" pitchFamily="34" charset="0"/>
              <a:buChar char="•"/>
            </a:pPr>
            <a:r>
              <a:rPr lang="en-US"/>
              <a:t>Not strictly EL issues but</a:t>
            </a:r>
          </a:p>
          <a:p>
            <a:pPr marL="1028700" lvl="1" indent="-342900"/>
            <a:r>
              <a:rPr lang="en-US"/>
              <a:t>New advisor- only send info once client agrees (duty of confidentiality remains)</a:t>
            </a:r>
          </a:p>
          <a:p>
            <a:pPr marL="1028700" lvl="1" indent="-342900"/>
            <a:r>
              <a:rPr lang="en-US"/>
              <a:t>Hold Harmless letters to third parties to be carefully drafted and ensure acceptance of no duty owed</a:t>
            </a:r>
          </a:p>
          <a:p>
            <a:pPr marL="1028700" lvl="1" indent="-342900"/>
            <a:r>
              <a:rPr lang="en-US"/>
              <a:t>HMRC requests- are they entitled to the information requested?</a:t>
            </a:r>
          </a:p>
          <a:p>
            <a:pPr marL="1028700" lvl="1" indent="-342900"/>
            <a:r>
              <a:rPr lang="en-US"/>
              <a:t>Disengagement letters- make it clear what you are and are not doing up to point of termination</a:t>
            </a:r>
          </a:p>
          <a:p>
            <a:pPr marL="1028700" lvl="1" indent="-342900"/>
            <a:r>
              <a:rPr lang="en-US"/>
              <a:t>Ensure documents prepared by you have appropriate disclaimers included.</a:t>
            </a:r>
          </a:p>
          <a:p>
            <a:pPr marL="342900" indent="-342900">
              <a:buFont typeface="Arial" panose="020B0604020202020204" pitchFamily="34" charset="0"/>
              <a:buChar char="•"/>
            </a:pPr>
            <a:endParaRPr lang="en-US"/>
          </a:p>
          <a:p>
            <a:pPr marL="342900" indent="-342900">
              <a:buFont typeface="Arial" panose="020B0604020202020204" pitchFamily="34" charset="0"/>
              <a:buChar char="•"/>
            </a:pPr>
            <a:endParaRPr lang="en-US"/>
          </a:p>
          <a:p>
            <a:pPr marL="342900" indent="-342900">
              <a:buFont typeface="Arial" panose="020B0604020202020204" pitchFamily="34" charset="0"/>
              <a:buChar char="•"/>
            </a:pPr>
            <a:endParaRPr lang="en-GB"/>
          </a:p>
        </p:txBody>
      </p:sp>
    </p:spTree>
    <p:extLst>
      <p:ext uri="{BB962C8B-B14F-4D97-AF65-F5344CB8AC3E}">
        <p14:creationId xmlns:p14="http://schemas.microsoft.com/office/powerpoint/2010/main" val="13163361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DE8CB4F-9EC6-3D8F-2450-294938BF7686}"/>
              </a:ext>
            </a:extLst>
          </p:cNvPr>
          <p:cNvSpPr>
            <a:spLocks noGrp="1"/>
          </p:cNvSpPr>
          <p:nvPr>
            <p:ph type="body" sz="quarter" idx="10"/>
          </p:nvPr>
        </p:nvSpPr>
        <p:spPr>
          <a:xfrm>
            <a:off x="875071" y="-161446"/>
            <a:ext cx="10656529" cy="1130709"/>
          </a:xfrm>
        </p:spPr>
        <p:txBody>
          <a:bodyPr/>
          <a:lstStyle/>
          <a:p>
            <a:pPr algn="ctr"/>
            <a:r>
              <a:rPr lang="en-GB"/>
              <a:t>Fee Issues</a:t>
            </a:r>
          </a:p>
        </p:txBody>
      </p:sp>
      <p:sp>
        <p:nvSpPr>
          <p:cNvPr id="3" name="Text Placeholder 2">
            <a:extLst>
              <a:ext uri="{FF2B5EF4-FFF2-40B4-BE49-F238E27FC236}">
                <a16:creationId xmlns:a16="http://schemas.microsoft.com/office/drawing/2014/main" id="{B91D251D-56D6-4619-1F4F-6125844163D0}"/>
              </a:ext>
            </a:extLst>
          </p:cNvPr>
          <p:cNvSpPr>
            <a:spLocks noGrp="1"/>
          </p:cNvSpPr>
          <p:nvPr>
            <p:ph type="body" sz="quarter" idx="11"/>
          </p:nvPr>
        </p:nvSpPr>
        <p:spPr>
          <a:xfrm>
            <a:off x="609601" y="969263"/>
            <a:ext cx="10922000" cy="4919474"/>
          </a:xfrm>
        </p:spPr>
        <p:txBody>
          <a:bodyPr/>
          <a:lstStyle/>
          <a:p>
            <a:pPr marL="342900" indent="-342900">
              <a:buFont typeface="Arial" panose="020B0604020202020204" pitchFamily="34" charset="0"/>
              <a:buChar char="•"/>
            </a:pPr>
            <a:r>
              <a:rPr lang="en-GB"/>
              <a:t>Managing fee quotes/ estimates</a:t>
            </a:r>
          </a:p>
          <a:p>
            <a:pPr marL="1028700" lvl="1" indent="-342900"/>
            <a:r>
              <a:rPr lang="en-GB"/>
              <a:t>Lack of information in the EL</a:t>
            </a:r>
          </a:p>
          <a:p>
            <a:pPr marL="1028700" lvl="1" indent="-342900"/>
            <a:r>
              <a:rPr lang="en-GB"/>
              <a:t>Fee alert at 75%? And assess the position</a:t>
            </a:r>
          </a:p>
          <a:p>
            <a:pPr marL="1028700" lvl="1" indent="-342900"/>
            <a:r>
              <a:rPr lang="en-GB"/>
              <a:t>Why are you not at the expected position and steps to take to resolve</a:t>
            </a:r>
          </a:p>
          <a:p>
            <a:pPr marL="1028700" lvl="1" indent="-342900"/>
            <a:r>
              <a:rPr lang="en-GB"/>
              <a:t>Can lead to increased fees and can reduce fee disputes</a:t>
            </a:r>
          </a:p>
          <a:p>
            <a:pPr marL="342900" indent="-342900">
              <a:buFont typeface="Arial" panose="020B0604020202020204" pitchFamily="34" charset="0"/>
              <a:buChar char="•"/>
            </a:pPr>
            <a:r>
              <a:rPr lang="en-GB"/>
              <a:t>Managing fee disputes</a:t>
            </a:r>
          </a:p>
          <a:p>
            <a:pPr marL="1028700" lvl="1" indent="-342900"/>
            <a:r>
              <a:rPr lang="en-GB"/>
              <a:t>Why has the fee not been paid?</a:t>
            </a:r>
          </a:p>
          <a:p>
            <a:pPr marL="1028700" lvl="1" indent="-342900"/>
            <a:r>
              <a:rPr lang="en-GB"/>
              <a:t>Is there a hidden complaint/claim?</a:t>
            </a:r>
          </a:p>
          <a:p>
            <a:pPr marL="1028700" lvl="1" indent="-342900"/>
            <a:r>
              <a:rPr lang="en-GB"/>
              <a:t>Has the bill actually been sent to the client?</a:t>
            </a:r>
          </a:p>
          <a:p>
            <a:pPr marL="1028700" lvl="1" indent="-342900"/>
            <a:r>
              <a:rPr lang="en-GB"/>
              <a:t>Is there a contractual entitlement to the fee?</a:t>
            </a:r>
          </a:p>
          <a:p>
            <a:pPr marL="1028700" lvl="1" indent="-342900"/>
            <a:r>
              <a:rPr lang="en-GB"/>
              <a:t>Review before sending the matter to credit control</a:t>
            </a:r>
          </a:p>
          <a:p>
            <a:pPr marL="1028700" lvl="1" indent="-342900"/>
            <a:r>
              <a:rPr lang="en-GB"/>
              <a:t>Fee disputes costly in terms of time/ client relationships/ causing claims/ recoveries</a:t>
            </a:r>
          </a:p>
          <a:p>
            <a:pPr marL="1028700" lvl="1" indent="-342900"/>
            <a:endParaRPr lang="en-GB"/>
          </a:p>
        </p:txBody>
      </p:sp>
    </p:spTree>
    <p:extLst>
      <p:ext uri="{BB962C8B-B14F-4D97-AF65-F5344CB8AC3E}">
        <p14:creationId xmlns:p14="http://schemas.microsoft.com/office/powerpoint/2010/main" val="19339090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CEE42A-E291-4C43-997C-2465A20E6D51}"/>
              </a:ext>
            </a:extLst>
          </p:cNvPr>
          <p:cNvSpPr>
            <a:spLocks noGrp="1"/>
          </p:cNvSpPr>
          <p:nvPr>
            <p:ph type="body" sz="quarter" idx="10"/>
          </p:nvPr>
        </p:nvSpPr>
        <p:spPr>
          <a:xfrm>
            <a:off x="659404" y="285136"/>
            <a:ext cx="10872196" cy="684127"/>
          </a:xfrm>
        </p:spPr>
        <p:txBody>
          <a:bodyPr/>
          <a:lstStyle/>
          <a:p>
            <a:pPr algn="ctr"/>
            <a:r>
              <a:rPr lang="en-GB"/>
              <a:t>Horizon Scanning</a:t>
            </a:r>
          </a:p>
        </p:txBody>
      </p:sp>
      <p:sp>
        <p:nvSpPr>
          <p:cNvPr id="3" name="Text Placeholder 2">
            <a:extLst>
              <a:ext uri="{FF2B5EF4-FFF2-40B4-BE49-F238E27FC236}">
                <a16:creationId xmlns:a16="http://schemas.microsoft.com/office/drawing/2014/main" id="{C3F2EC4A-598D-79EB-6B0B-E53DAD272A8A}"/>
              </a:ext>
            </a:extLst>
          </p:cNvPr>
          <p:cNvSpPr>
            <a:spLocks noGrp="1"/>
          </p:cNvSpPr>
          <p:nvPr>
            <p:ph type="body" sz="quarter" idx="11"/>
          </p:nvPr>
        </p:nvSpPr>
        <p:spPr>
          <a:xfrm>
            <a:off x="659404" y="1179870"/>
            <a:ext cx="10872196" cy="4975123"/>
          </a:xfrm>
        </p:spPr>
        <p:txBody>
          <a:bodyPr/>
          <a:lstStyle/>
          <a:p>
            <a:pPr marL="342900" indent="-342900">
              <a:buFont typeface="Arial" panose="020B0604020202020204" pitchFamily="34" charset="0"/>
              <a:buChar char="•"/>
            </a:pPr>
            <a:r>
              <a:rPr lang="en-GB"/>
              <a:t>What is coming and do your Els anticipate this? </a:t>
            </a:r>
          </a:p>
          <a:p>
            <a:pPr marL="1028700" lvl="1" indent="-342900"/>
            <a:r>
              <a:rPr lang="en-GB" err="1"/>
              <a:t>Eg</a:t>
            </a:r>
            <a:r>
              <a:rPr lang="en-GB"/>
              <a:t> AI- even if you don’t use it now, do your terms allow the use of it?</a:t>
            </a:r>
          </a:p>
          <a:p>
            <a:pPr marL="1028700" lvl="1" indent="-342900"/>
            <a:r>
              <a:rPr lang="en-GB" err="1"/>
              <a:t>Eg</a:t>
            </a:r>
            <a:r>
              <a:rPr lang="en-GB"/>
              <a:t> Failure to Prevent Fraud- do your terms need a review (watch this space!)</a:t>
            </a:r>
          </a:p>
          <a:p>
            <a:pPr marL="1028700" lvl="1" indent="-342900"/>
            <a:r>
              <a:rPr lang="en-GB" err="1"/>
              <a:t>Eg</a:t>
            </a:r>
            <a:r>
              <a:rPr lang="en-GB"/>
              <a:t> Authorised Corporate Service Providers- are you caught, do your Els(and processes) need to carve this out if you don’t intend to register?</a:t>
            </a:r>
          </a:p>
        </p:txBody>
      </p:sp>
    </p:spTree>
    <p:extLst>
      <p:ext uri="{BB962C8B-B14F-4D97-AF65-F5344CB8AC3E}">
        <p14:creationId xmlns:p14="http://schemas.microsoft.com/office/powerpoint/2010/main" val="27389642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7840AF-E780-B07C-BF2E-1639603FEE1D}"/>
              </a:ext>
            </a:extLst>
          </p:cNvPr>
          <p:cNvSpPr>
            <a:spLocks noGrp="1"/>
          </p:cNvSpPr>
          <p:nvPr>
            <p:ph type="title"/>
          </p:nvPr>
        </p:nvSpPr>
        <p:spPr>
          <a:xfrm>
            <a:off x="3556000" y="853440"/>
            <a:ext cx="7680960" cy="4353042"/>
          </a:xfrm>
        </p:spPr>
        <p:txBody>
          <a:bodyPr lIns="91440" tIns="45720" rIns="91440" bIns="45720" anchor="b"/>
          <a:lstStyle/>
          <a:p>
            <a:pPr>
              <a:spcBef>
                <a:spcPts val="1000"/>
              </a:spcBef>
            </a:pPr>
            <a:r>
              <a:rPr lang="en-US" sz="5400">
                <a:solidFill>
                  <a:schemeClr val="bg1"/>
                </a:solidFill>
              </a:rPr>
              <a:t>Issues With Engagement Letters</a:t>
            </a:r>
            <a:br>
              <a:rPr lang="en-US" sz="5400">
                <a:solidFill>
                  <a:schemeClr val="bg1"/>
                </a:solidFill>
              </a:rPr>
            </a:br>
            <a:br>
              <a:rPr lang="en-US" sz="5400">
                <a:solidFill>
                  <a:schemeClr val="bg1"/>
                </a:solidFill>
              </a:rPr>
            </a:br>
            <a:r>
              <a:rPr lang="en-US" sz="5400">
                <a:solidFill>
                  <a:schemeClr val="bg1"/>
                </a:solidFill>
              </a:rPr>
              <a:t>Any Questions?</a:t>
            </a:r>
          </a:p>
        </p:txBody>
      </p:sp>
      <p:sp>
        <p:nvSpPr>
          <p:cNvPr id="3" name="Text Placeholder 2">
            <a:extLst>
              <a:ext uri="{FF2B5EF4-FFF2-40B4-BE49-F238E27FC236}">
                <a16:creationId xmlns:a16="http://schemas.microsoft.com/office/drawing/2014/main" id="{111D866F-AC36-B616-9606-8E4273A98877}"/>
              </a:ext>
            </a:extLst>
          </p:cNvPr>
          <p:cNvSpPr>
            <a:spLocks noGrp="1"/>
          </p:cNvSpPr>
          <p:nvPr>
            <p:ph type="body" sz="quarter" idx="10"/>
          </p:nvPr>
        </p:nvSpPr>
        <p:spPr>
          <a:xfrm>
            <a:off x="294640" y="1534160"/>
            <a:ext cx="2827018" cy="3139440"/>
          </a:xfrm>
        </p:spPr>
        <p:txBody>
          <a:bodyPr/>
          <a:lstStyle/>
          <a:p>
            <a:pPr algn="just"/>
            <a:r>
              <a:rPr lang="en-US" sz="1400" b="1">
                <a:latin typeface="Calibri" panose="020F0502020204030204" pitchFamily="34" charset="0"/>
                <a:ea typeface="+mj-lt"/>
                <a:cs typeface="Calibri" panose="020F0502020204030204" pitchFamily="34" charset="0"/>
              </a:rPr>
              <a:t>Disclaimer</a:t>
            </a:r>
            <a:br>
              <a:rPr lang="en-US" sz="1400">
                <a:latin typeface="Calibri" panose="020F0502020204030204" pitchFamily="34" charset="0"/>
                <a:ea typeface="+mj-lt"/>
                <a:cs typeface="Calibri" panose="020F0502020204030204" pitchFamily="34" charset="0"/>
              </a:rPr>
            </a:br>
            <a:r>
              <a:rPr lang="en-US" sz="1400" b="1">
                <a:solidFill>
                  <a:schemeClr val="tx1"/>
                </a:solidFill>
                <a:latin typeface="Calibri" panose="020F0502020204030204" pitchFamily="34" charset="0"/>
                <a:ea typeface="+mj-lt"/>
                <a:cs typeface="Calibri" panose="020F0502020204030204" pitchFamily="34" charset="0"/>
              </a:rPr>
              <a:t>.</a:t>
            </a:r>
            <a:br>
              <a:rPr lang="en-US" sz="1400">
                <a:latin typeface="Calibri" panose="020F0502020204030204" pitchFamily="34" charset="0"/>
                <a:ea typeface="+mj-lt"/>
                <a:cs typeface="Calibri" panose="020F0502020204030204" pitchFamily="34" charset="0"/>
              </a:rPr>
            </a:br>
            <a:r>
              <a:rPr lang="en-US" sz="1400" b="1">
                <a:latin typeface="Calibri" panose="020F0502020204030204" pitchFamily="34" charset="0"/>
                <a:cs typeface="Calibri" panose="020F0502020204030204" pitchFamily="34" charset="0"/>
              </a:rPr>
              <a:t>Please note that the information contained in this presentation is provided for general informational purposes only. It does not constitute any form of legal or other professional advice, and you should not use it as a substitute for advice tailored to your specific circumstances. </a:t>
            </a:r>
            <a:endParaRPr lang="en-US" sz="1400">
              <a:latin typeface="Calibri" panose="020F0502020204030204" pitchFamily="34" charset="0"/>
              <a:ea typeface="+mj-lt"/>
              <a:cs typeface="Calibri" panose="020F0502020204030204" pitchFamily="34" charset="0"/>
            </a:endParaRPr>
          </a:p>
          <a:p>
            <a:pPr algn="just"/>
            <a:r>
              <a:rPr lang="en-US" sz="1400" b="1">
                <a:latin typeface="Calibri" panose="020F0502020204030204" pitchFamily="34" charset="0"/>
                <a:cs typeface="Calibri" panose="020F0502020204030204" pitchFamily="34" charset="0"/>
              </a:rPr>
              <a:t>We disclaim all and any liability for any actions you take (or omit to take) in reliance upon the contents of this presentation. </a:t>
            </a:r>
            <a:endParaRPr lang="en-US" sz="1400">
              <a:latin typeface="Calibri" panose="020F0502020204030204" pitchFamily="34" charset="0"/>
              <a:ea typeface="+mj-lt"/>
              <a:cs typeface="Calibri" panose="020F0502020204030204" pitchFamily="34" charset="0"/>
            </a:endParaRPr>
          </a:p>
          <a:p>
            <a:pPr algn="just"/>
            <a:r>
              <a:rPr lang="en-US" sz="1400" b="1">
                <a:latin typeface="Calibri" panose="020F0502020204030204" pitchFamily="34" charset="0"/>
                <a:ea typeface="+mj-lt"/>
                <a:cs typeface="Calibri" panose="020F0502020204030204" pitchFamily="34" charset="0"/>
              </a:rPr>
              <a:t>Our contact details are below should you wish to contact us for professional advice.</a:t>
            </a:r>
          </a:p>
          <a:p>
            <a:pPr algn="just"/>
            <a:r>
              <a:rPr lang="en-US" sz="1600" b="1">
                <a:latin typeface="Calibri" panose="020F0502020204030204" pitchFamily="34" charset="0"/>
                <a:ea typeface="+mj-lt"/>
                <a:cs typeface="Calibri" panose="020F0502020204030204" pitchFamily="34" charset="0"/>
              </a:rPr>
              <a:t>Risk@kareneckstein.co.uk-07973627039</a:t>
            </a:r>
            <a:endParaRPr lang="en-GB" sz="1600">
              <a:latin typeface="Calibri" panose="020F0502020204030204" pitchFamily="34" charset="0"/>
              <a:cs typeface="Calibri" panose="020F0502020204030204" pitchFamily="34" charset="0"/>
            </a:endParaRPr>
          </a:p>
        </p:txBody>
      </p:sp>
      <p:sp>
        <p:nvSpPr>
          <p:cNvPr id="4" name="Text Placeholder 3">
            <a:extLst>
              <a:ext uri="{FF2B5EF4-FFF2-40B4-BE49-F238E27FC236}">
                <a16:creationId xmlns:a16="http://schemas.microsoft.com/office/drawing/2014/main" id="{35E83E26-972B-28AF-B079-EA26C8DEFE1E}"/>
              </a:ext>
            </a:extLst>
          </p:cNvPr>
          <p:cNvSpPr>
            <a:spLocks noGrp="1"/>
          </p:cNvSpPr>
          <p:nvPr>
            <p:ph type="body" sz="quarter" idx="11"/>
          </p:nvPr>
        </p:nvSpPr>
        <p:spPr/>
        <p:txBody>
          <a:bodyPr/>
          <a:lstStyle/>
          <a:p>
            <a:r>
              <a:rPr lang="en-US"/>
              <a:t>Karen Eckstein</a:t>
            </a:r>
          </a:p>
          <a:p>
            <a:r>
              <a:rPr lang="en-US"/>
              <a:t>LLB, CTA, Cert IRM</a:t>
            </a:r>
            <a:endParaRPr lang="en-GB"/>
          </a:p>
        </p:txBody>
      </p:sp>
    </p:spTree>
    <p:extLst>
      <p:ext uri="{BB962C8B-B14F-4D97-AF65-F5344CB8AC3E}">
        <p14:creationId xmlns:p14="http://schemas.microsoft.com/office/powerpoint/2010/main" val="12386533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588714-80F2-6CFF-52B5-B5A509E4650B}"/>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87555EC7-BB09-3FB6-332C-6C53837D39D1}"/>
              </a:ext>
            </a:extLst>
          </p:cNvPr>
          <p:cNvSpPr>
            <a:spLocks noGrp="1"/>
          </p:cNvSpPr>
          <p:nvPr>
            <p:ph type="body" sz="quarter" idx="10"/>
          </p:nvPr>
        </p:nvSpPr>
        <p:spPr>
          <a:xfrm>
            <a:off x="659404" y="254000"/>
            <a:ext cx="10872196" cy="631825"/>
          </a:xfrm>
        </p:spPr>
        <p:txBody>
          <a:bodyPr/>
          <a:lstStyle/>
          <a:p>
            <a:pPr algn="ctr"/>
            <a:r>
              <a:rPr lang="en-US"/>
              <a:t>Issues with Engagement Letters (1)</a:t>
            </a:r>
            <a:endParaRPr lang="en-GB"/>
          </a:p>
        </p:txBody>
      </p:sp>
      <p:sp>
        <p:nvSpPr>
          <p:cNvPr id="3" name="Text Placeholder 2">
            <a:extLst>
              <a:ext uri="{FF2B5EF4-FFF2-40B4-BE49-F238E27FC236}">
                <a16:creationId xmlns:a16="http://schemas.microsoft.com/office/drawing/2014/main" id="{F4F05896-08FC-B560-96DE-4552C4CD9221}"/>
              </a:ext>
            </a:extLst>
          </p:cNvPr>
          <p:cNvSpPr>
            <a:spLocks noGrp="1"/>
          </p:cNvSpPr>
          <p:nvPr>
            <p:ph type="body" sz="quarter" idx="11"/>
          </p:nvPr>
        </p:nvSpPr>
        <p:spPr>
          <a:xfrm>
            <a:off x="659404" y="1282065"/>
            <a:ext cx="10872196" cy="5321935"/>
          </a:xfrm>
        </p:spPr>
        <p:txBody>
          <a:bodyPr/>
          <a:lstStyle/>
          <a:p>
            <a:pPr marL="342900" indent="-342900">
              <a:buFont typeface="Arial" panose="020B0604020202020204" pitchFamily="34" charset="0"/>
              <a:buChar char="•"/>
            </a:pPr>
            <a:r>
              <a:rPr lang="en-US"/>
              <a:t>Internal compliance issues</a:t>
            </a:r>
          </a:p>
          <a:p>
            <a:pPr marL="1028700" lvl="1" indent="-342900"/>
            <a:r>
              <a:rPr lang="en-US"/>
              <a:t>Ensuring you have a signed/relevant engagement letter on every file.</a:t>
            </a:r>
          </a:p>
          <a:p>
            <a:pPr marL="342900" indent="-342900">
              <a:buFont typeface="Arial" panose="020B0604020202020204" pitchFamily="34" charset="0"/>
              <a:buChar char="•"/>
            </a:pPr>
            <a:r>
              <a:rPr lang="en-US"/>
              <a:t>Scoping issues</a:t>
            </a:r>
          </a:p>
          <a:p>
            <a:pPr marL="1028700" lvl="1" indent="-342900"/>
            <a:r>
              <a:rPr lang="en-US"/>
              <a:t>Is it clear (to you </a:t>
            </a:r>
            <a:r>
              <a:rPr lang="en-US" u="sng"/>
              <a:t>and</a:t>
            </a:r>
            <a:r>
              <a:rPr lang="en-US"/>
              <a:t> the client) what you are and are not doing?</a:t>
            </a:r>
          </a:p>
          <a:p>
            <a:pPr marL="342900" indent="-342900">
              <a:buFont typeface="Arial" panose="020B0604020202020204" pitchFamily="34" charset="0"/>
              <a:buChar char="•"/>
            </a:pPr>
            <a:r>
              <a:rPr lang="en-GB"/>
              <a:t>Regulatory issues</a:t>
            </a:r>
          </a:p>
          <a:p>
            <a:pPr marL="1028700" lvl="1" indent="-342900"/>
            <a:r>
              <a:rPr lang="en-GB"/>
              <a:t>Are your letters up to date and meet your regulator’s requirements?</a:t>
            </a:r>
          </a:p>
          <a:p>
            <a:pPr marL="342900" indent="-342900">
              <a:buFont typeface="Arial" panose="020B0604020202020204" pitchFamily="34" charset="0"/>
              <a:buChar char="•"/>
            </a:pPr>
            <a:r>
              <a:rPr lang="en-GB"/>
              <a:t>Additional services</a:t>
            </a:r>
          </a:p>
          <a:p>
            <a:pPr marL="1028700" lvl="1" indent="-342900"/>
            <a:r>
              <a:rPr lang="en-GB"/>
              <a:t>How can you do extra work and be paid for it (and protected)?</a:t>
            </a:r>
          </a:p>
          <a:p>
            <a:pPr marL="342900" indent="-342900">
              <a:buFont typeface="Arial" panose="020B0604020202020204" pitchFamily="34" charset="0"/>
              <a:buChar char="•"/>
            </a:pPr>
            <a:r>
              <a:rPr lang="en-GB"/>
              <a:t>Liability caps</a:t>
            </a:r>
          </a:p>
          <a:p>
            <a:pPr marL="1028700" lvl="1" indent="-342900"/>
            <a:r>
              <a:rPr lang="en-GB"/>
              <a:t>Do you have ones that work?</a:t>
            </a:r>
          </a:p>
          <a:p>
            <a:pPr marL="342900" indent="-342900">
              <a:buFont typeface="Arial" panose="020B0604020202020204" pitchFamily="34" charset="0"/>
              <a:buChar char="•"/>
            </a:pPr>
            <a:endParaRPr lang="en-GB"/>
          </a:p>
          <a:p>
            <a:pPr marL="342900" indent="-342900">
              <a:buFont typeface="Arial" panose="020B0604020202020204" pitchFamily="34" charset="0"/>
              <a:buChar char="•"/>
            </a:pPr>
            <a:endParaRPr lang="en-GB"/>
          </a:p>
          <a:p>
            <a:pPr marL="342900" indent="-342900">
              <a:buFont typeface="Arial" panose="020B0604020202020204" pitchFamily="34" charset="0"/>
              <a:buChar char="•"/>
            </a:pPr>
            <a:endParaRPr lang="en-GB"/>
          </a:p>
        </p:txBody>
      </p:sp>
    </p:spTree>
    <p:extLst>
      <p:ext uri="{BB962C8B-B14F-4D97-AF65-F5344CB8AC3E}">
        <p14:creationId xmlns:p14="http://schemas.microsoft.com/office/powerpoint/2010/main" val="3364693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13BB1C8-1196-4310-A842-33412BC69092}"/>
              </a:ext>
            </a:extLst>
          </p:cNvPr>
          <p:cNvSpPr>
            <a:spLocks noGrp="1"/>
          </p:cNvSpPr>
          <p:nvPr>
            <p:ph type="body" sz="quarter" idx="10"/>
          </p:nvPr>
        </p:nvSpPr>
        <p:spPr>
          <a:xfrm>
            <a:off x="659404" y="254000"/>
            <a:ext cx="10872196" cy="631825"/>
          </a:xfrm>
        </p:spPr>
        <p:txBody>
          <a:bodyPr/>
          <a:lstStyle/>
          <a:p>
            <a:pPr algn="ctr"/>
            <a:r>
              <a:rPr lang="en-US"/>
              <a:t>Issues with Engagement Letters (2)</a:t>
            </a:r>
            <a:endParaRPr lang="en-GB"/>
          </a:p>
        </p:txBody>
      </p:sp>
      <p:sp>
        <p:nvSpPr>
          <p:cNvPr id="3" name="Text Placeholder 2">
            <a:extLst>
              <a:ext uri="{FF2B5EF4-FFF2-40B4-BE49-F238E27FC236}">
                <a16:creationId xmlns:a16="http://schemas.microsoft.com/office/drawing/2014/main" id="{26AD5220-5E08-4324-B316-3D0CE5A0D20F}"/>
              </a:ext>
            </a:extLst>
          </p:cNvPr>
          <p:cNvSpPr>
            <a:spLocks noGrp="1"/>
          </p:cNvSpPr>
          <p:nvPr>
            <p:ph type="body" sz="quarter" idx="11"/>
          </p:nvPr>
        </p:nvSpPr>
        <p:spPr>
          <a:xfrm>
            <a:off x="659404" y="1445342"/>
            <a:ext cx="10872196" cy="4762418"/>
          </a:xfrm>
        </p:spPr>
        <p:txBody>
          <a:bodyPr/>
          <a:lstStyle/>
          <a:p>
            <a:pPr marL="342900" indent="-342900">
              <a:buFont typeface="Arial" panose="020B0604020202020204" pitchFamily="34" charset="0"/>
              <a:buChar char="•"/>
            </a:pPr>
            <a:r>
              <a:rPr lang="en-GB"/>
              <a:t>How do you deal with issues with clients?</a:t>
            </a:r>
          </a:p>
          <a:p>
            <a:pPr marL="1028700" lvl="1" indent="-342900"/>
            <a:r>
              <a:rPr lang="en-GB"/>
              <a:t>What protections are there in the letter?</a:t>
            </a:r>
          </a:p>
          <a:p>
            <a:pPr marL="342900" indent="-342900">
              <a:buFont typeface="Arial" panose="020B0604020202020204" pitchFamily="34" charset="0"/>
              <a:buChar char="•"/>
            </a:pPr>
            <a:r>
              <a:rPr lang="en-GB"/>
              <a:t>Confidentiality and third parties</a:t>
            </a:r>
          </a:p>
          <a:p>
            <a:pPr marL="1028700" lvl="1" indent="-342900"/>
            <a:r>
              <a:rPr lang="en-GB"/>
              <a:t>How do you manage the ‘leaking’ of information and prevent claims?</a:t>
            </a:r>
          </a:p>
          <a:p>
            <a:pPr marL="342900" indent="-342900">
              <a:buFont typeface="Arial" panose="020B0604020202020204" pitchFamily="34" charset="0"/>
              <a:buChar char="•"/>
            </a:pPr>
            <a:r>
              <a:rPr lang="en-GB"/>
              <a:t>Fee issues</a:t>
            </a:r>
          </a:p>
          <a:p>
            <a:pPr marL="1028700" lvl="1" indent="-342900"/>
            <a:r>
              <a:rPr lang="en-GB"/>
              <a:t>How do you manage fee quotes/estimates?</a:t>
            </a:r>
          </a:p>
          <a:p>
            <a:pPr marL="1028700" lvl="1" indent="-342900"/>
            <a:r>
              <a:rPr lang="en-GB"/>
              <a:t>How do you manage fee disputes?</a:t>
            </a:r>
          </a:p>
          <a:p>
            <a:pPr marL="342900" indent="-342900">
              <a:buFont typeface="Arial" panose="020B0604020202020204" pitchFamily="34" charset="0"/>
              <a:buChar char="•"/>
            </a:pPr>
            <a:r>
              <a:rPr lang="en-GB"/>
              <a:t>Horizon scanning</a:t>
            </a:r>
          </a:p>
          <a:p>
            <a:pPr marL="1028700" lvl="1" indent="-342900"/>
            <a:r>
              <a:rPr lang="en-GB"/>
              <a:t>What changes are coming and are you ready for them? </a:t>
            </a:r>
          </a:p>
          <a:p>
            <a:pPr marL="1028700" lvl="1" indent="-342900"/>
            <a:r>
              <a:rPr lang="en-GB" err="1"/>
              <a:t>Eg</a:t>
            </a:r>
            <a:r>
              <a:rPr lang="en-GB"/>
              <a:t>- Economic Crime &amp; Corporate Transparency</a:t>
            </a:r>
          </a:p>
          <a:p>
            <a:pPr marL="1028700" lvl="1" indent="-342900"/>
            <a:r>
              <a:rPr lang="en-GB"/>
              <a:t>- failure to prevent fraud</a:t>
            </a:r>
          </a:p>
          <a:p>
            <a:pPr marL="1028700" lvl="1" indent="-342900"/>
            <a:r>
              <a:rPr lang="en-GB"/>
              <a:t>- authorised corporate service providers</a:t>
            </a:r>
          </a:p>
          <a:p>
            <a:pPr marL="342900" indent="-342900">
              <a:buFont typeface="Arial" panose="020B0604020202020204" pitchFamily="34" charset="0"/>
              <a:buChar char="•"/>
            </a:pPr>
            <a:endParaRPr lang="en-GB"/>
          </a:p>
          <a:p>
            <a:pPr marL="342900" indent="-342900">
              <a:buFont typeface="Arial" panose="020B0604020202020204" pitchFamily="34" charset="0"/>
              <a:buChar char="•"/>
            </a:pPr>
            <a:endParaRPr lang="en-GB"/>
          </a:p>
          <a:p>
            <a:pPr marL="342900" indent="-342900">
              <a:buFont typeface="Arial" panose="020B0604020202020204" pitchFamily="34" charset="0"/>
              <a:buChar char="•"/>
            </a:pPr>
            <a:endParaRPr lang="en-GB"/>
          </a:p>
        </p:txBody>
      </p:sp>
    </p:spTree>
    <p:extLst>
      <p:ext uri="{BB962C8B-B14F-4D97-AF65-F5344CB8AC3E}">
        <p14:creationId xmlns:p14="http://schemas.microsoft.com/office/powerpoint/2010/main" val="32222354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13BB1C8-1196-4310-A842-33412BC69092}"/>
              </a:ext>
            </a:extLst>
          </p:cNvPr>
          <p:cNvSpPr>
            <a:spLocks noGrp="1"/>
          </p:cNvSpPr>
          <p:nvPr>
            <p:ph type="body" sz="quarter" idx="10"/>
          </p:nvPr>
        </p:nvSpPr>
        <p:spPr>
          <a:xfrm>
            <a:off x="659404" y="132080"/>
            <a:ext cx="10872196" cy="753745"/>
          </a:xfrm>
        </p:spPr>
        <p:txBody>
          <a:bodyPr/>
          <a:lstStyle/>
          <a:p>
            <a:pPr algn="ctr"/>
            <a:r>
              <a:rPr lang="en-US"/>
              <a:t>Internal Compliance Issues</a:t>
            </a:r>
            <a:endParaRPr lang="en-GB"/>
          </a:p>
        </p:txBody>
      </p:sp>
      <p:sp>
        <p:nvSpPr>
          <p:cNvPr id="3" name="Text Placeholder 2">
            <a:extLst>
              <a:ext uri="{FF2B5EF4-FFF2-40B4-BE49-F238E27FC236}">
                <a16:creationId xmlns:a16="http://schemas.microsoft.com/office/drawing/2014/main" id="{26AD5220-5E08-4324-B316-3D0CE5A0D20F}"/>
              </a:ext>
            </a:extLst>
          </p:cNvPr>
          <p:cNvSpPr>
            <a:spLocks noGrp="1"/>
          </p:cNvSpPr>
          <p:nvPr>
            <p:ph type="body" sz="quarter" idx="11"/>
          </p:nvPr>
        </p:nvSpPr>
        <p:spPr>
          <a:xfrm>
            <a:off x="659404" y="1412240"/>
            <a:ext cx="10872196" cy="4815839"/>
          </a:xfrm>
        </p:spPr>
        <p:txBody>
          <a:bodyPr/>
          <a:lstStyle/>
          <a:p>
            <a:r>
              <a:rPr lang="en-US"/>
              <a:t>How do you ensure that you have a signed/ relevant engagement letter on every file?</a:t>
            </a:r>
          </a:p>
          <a:p>
            <a:pPr marL="342900" indent="-342900">
              <a:buFont typeface="Arial" panose="020B0604020202020204" pitchFamily="34" charset="0"/>
              <a:buChar char="•"/>
            </a:pPr>
            <a:r>
              <a:rPr lang="en-US"/>
              <a:t>EL needs to be easy to complete </a:t>
            </a:r>
          </a:p>
          <a:p>
            <a:pPr marL="342900" indent="-342900">
              <a:buFont typeface="Arial" panose="020B0604020202020204" pitchFamily="34" charset="0"/>
              <a:buChar char="•"/>
            </a:pPr>
            <a:r>
              <a:rPr lang="en-US"/>
              <a:t>EL process needs to be straightforward and needs to identify if the client is a consumer</a:t>
            </a:r>
          </a:p>
          <a:p>
            <a:pPr marL="342900" indent="-342900">
              <a:buFont typeface="Arial" panose="020B0604020202020204" pitchFamily="34" charset="0"/>
              <a:buChar char="•"/>
            </a:pPr>
            <a:r>
              <a:rPr lang="en-US"/>
              <a:t>EL tasks (has it been issued </a:t>
            </a:r>
            <a:r>
              <a:rPr lang="en-US" u="sng"/>
              <a:t>and</a:t>
            </a:r>
            <a:r>
              <a:rPr lang="en-US"/>
              <a:t> has it been returned by client) need to be created on file opening</a:t>
            </a:r>
          </a:p>
          <a:p>
            <a:pPr marL="342900" indent="-342900">
              <a:buFont typeface="Arial" panose="020B0604020202020204" pitchFamily="34" charset="0"/>
              <a:buChar char="•"/>
            </a:pPr>
            <a:r>
              <a:rPr lang="en-US"/>
              <a:t>Link return of EL to start work? (risk to you </a:t>
            </a:r>
            <a:r>
              <a:rPr lang="en-US" u="sng"/>
              <a:t>and</a:t>
            </a:r>
            <a:r>
              <a:rPr lang="en-US"/>
              <a:t> client if no signed letter)</a:t>
            </a:r>
          </a:p>
          <a:p>
            <a:pPr marL="342900" indent="-342900">
              <a:buFont typeface="Arial" panose="020B0604020202020204" pitchFamily="34" charset="0"/>
              <a:buChar char="•"/>
            </a:pPr>
            <a:r>
              <a:rPr lang="en-US"/>
              <a:t>Diary review of EL on regular basis (6 months/annual?)</a:t>
            </a:r>
          </a:p>
          <a:p>
            <a:pPr marL="342900" indent="-342900">
              <a:buFont typeface="Arial" panose="020B0604020202020204" pitchFamily="34" charset="0"/>
              <a:buChar char="•"/>
            </a:pPr>
            <a:r>
              <a:rPr lang="en-US"/>
              <a:t>Fee alert to review EL?- see fee issues later</a:t>
            </a:r>
          </a:p>
          <a:p>
            <a:pPr marL="342900" indent="-342900">
              <a:buFont typeface="Arial" panose="020B0604020202020204" pitchFamily="34" charset="0"/>
              <a:buChar char="•"/>
            </a:pPr>
            <a:r>
              <a:rPr lang="en-US"/>
              <a:t>File reviews to check compliance?</a:t>
            </a:r>
          </a:p>
          <a:p>
            <a:pPr marL="342900" indent="-342900">
              <a:buFont typeface="Arial" panose="020B0604020202020204" pitchFamily="34" charset="0"/>
              <a:buChar char="•"/>
            </a:pPr>
            <a:endParaRPr lang="en-GB"/>
          </a:p>
        </p:txBody>
      </p:sp>
    </p:spTree>
    <p:extLst>
      <p:ext uri="{BB962C8B-B14F-4D97-AF65-F5344CB8AC3E}">
        <p14:creationId xmlns:p14="http://schemas.microsoft.com/office/powerpoint/2010/main" val="6048243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13BB1C8-1196-4310-A842-33412BC69092}"/>
              </a:ext>
            </a:extLst>
          </p:cNvPr>
          <p:cNvSpPr>
            <a:spLocks noGrp="1"/>
          </p:cNvSpPr>
          <p:nvPr>
            <p:ph type="body" sz="quarter" idx="10"/>
          </p:nvPr>
        </p:nvSpPr>
        <p:spPr>
          <a:xfrm>
            <a:off x="659404" y="426720"/>
            <a:ext cx="10872196" cy="459105"/>
          </a:xfrm>
        </p:spPr>
        <p:txBody>
          <a:bodyPr/>
          <a:lstStyle/>
          <a:p>
            <a:pPr algn="ctr"/>
            <a:r>
              <a:rPr lang="en-US"/>
              <a:t>Scoping Issues</a:t>
            </a:r>
            <a:endParaRPr lang="en-GB"/>
          </a:p>
        </p:txBody>
      </p:sp>
      <p:sp>
        <p:nvSpPr>
          <p:cNvPr id="3" name="Text Placeholder 2">
            <a:extLst>
              <a:ext uri="{FF2B5EF4-FFF2-40B4-BE49-F238E27FC236}">
                <a16:creationId xmlns:a16="http://schemas.microsoft.com/office/drawing/2014/main" id="{26AD5220-5E08-4324-B316-3D0CE5A0D20F}"/>
              </a:ext>
            </a:extLst>
          </p:cNvPr>
          <p:cNvSpPr>
            <a:spLocks noGrp="1"/>
          </p:cNvSpPr>
          <p:nvPr>
            <p:ph type="body" sz="quarter" idx="11"/>
          </p:nvPr>
        </p:nvSpPr>
        <p:spPr>
          <a:xfrm>
            <a:off x="659404" y="985520"/>
            <a:ext cx="10872196" cy="5222240"/>
          </a:xfrm>
        </p:spPr>
        <p:txBody>
          <a:bodyPr/>
          <a:lstStyle/>
          <a:p>
            <a:r>
              <a:rPr lang="en-US"/>
              <a:t>Is it clear to you and the client what you are and are not doing?</a:t>
            </a:r>
          </a:p>
          <a:p>
            <a:r>
              <a:rPr lang="en-US"/>
              <a:t>Some handy tips for scoping out the engagement:-</a:t>
            </a:r>
          </a:p>
          <a:p>
            <a:pPr marL="342900" indent="-342900">
              <a:buFont typeface="Arial" panose="020B0604020202020204" pitchFamily="34" charset="0"/>
              <a:buChar char="•"/>
            </a:pPr>
            <a:r>
              <a:rPr lang="en-US"/>
              <a:t>Set out who is your client (so many people don’t do this!)</a:t>
            </a:r>
          </a:p>
          <a:p>
            <a:pPr marL="342900" indent="-342900">
              <a:buFont typeface="Arial" panose="020B0604020202020204" pitchFamily="34" charset="0"/>
              <a:buChar char="•"/>
            </a:pPr>
            <a:r>
              <a:rPr lang="en-US"/>
              <a:t>Set out the brief facts</a:t>
            </a:r>
          </a:p>
          <a:p>
            <a:pPr marL="342900" indent="-342900">
              <a:buFont typeface="Arial" panose="020B0604020202020204" pitchFamily="34" charset="0"/>
              <a:buChar char="•"/>
            </a:pPr>
            <a:r>
              <a:rPr lang="en-US"/>
              <a:t>Set out the purpose</a:t>
            </a:r>
          </a:p>
          <a:p>
            <a:pPr marL="342900" indent="-342900">
              <a:buFont typeface="Arial" panose="020B0604020202020204" pitchFamily="34" charset="0"/>
              <a:buChar char="•"/>
            </a:pPr>
            <a:r>
              <a:rPr lang="en-US"/>
              <a:t>Set out what you are instructed to do</a:t>
            </a:r>
          </a:p>
          <a:p>
            <a:pPr marL="342900" indent="-342900">
              <a:buFont typeface="Arial" panose="020B0604020202020204" pitchFamily="34" charset="0"/>
              <a:buChar char="•"/>
            </a:pPr>
            <a:r>
              <a:rPr lang="en-US"/>
              <a:t>Set out what you are not going to do</a:t>
            </a:r>
          </a:p>
          <a:p>
            <a:pPr marL="342900" indent="-342900">
              <a:buFont typeface="Arial" panose="020B0604020202020204" pitchFamily="34" charset="0"/>
              <a:buChar char="•"/>
            </a:pPr>
            <a:r>
              <a:rPr lang="en-US"/>
              <a:t>Set out what the client is responsible for</a:t>
            </a:r>
          </a:p>
          <a:p>
            <a:pPr marL="342900" indent="-342900">
              <a:buFont typeface="Arial" panose="020B0604020202020204" pitchFamily="34" charset="0"/>
              <a:buChar char="•"/>
            </a:pPr>
            <a:r>
              <a:rPr lang="en-US"/>
              <a:t>Set out points like if you are going to rely on information from third parties</a:t>
            </a:r>
          </a:p>
          <a:p>
            <a:pPr marL="342900" indent="-342900">
              <a:buFont typeface="Arial" panose="020B0604020202020204" pitchFamily="34" charset="0"/>
              <a:buChar char="•"/>
            </a:pPr>
            <a:r>
              <a:rPr lang="en-US"/>
              <a:t>Set out who can rely on your work and on what terms</a:t>
            </a:r>
          </a:p>
          <a:p>
            <a:pPr marL="342900" indent="-342900">
              <a:buFont typeface="Arial" panose="020B0604020202020204" pitchFamily="34" charset="0"/>
              <a:buChar char="•"/>
            </a:pPr>
            <a:endParaRPr lang="en-GB"/>
          </a:p>
        </p:txBody>
      </p:sp>
    </p:spTree>
    <p:extLst>
      <p:ext uri="{BB962C8B-B14F-4D97-AF65-F5344CB8AC3E}">
        <p14:creationId xmlns:p14="http://schemas.microsoft.com/office/powerpoint/2010/main" val="8211048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13BB1C8-1196-4310-A842-33412BC69092}"/>
              </a:ext>
            </a:extLst>
          </p:cNvPr>
          <p:cNvSpPr>
            <a:spLocks noGrp="1"/>
          </p:cNvSpPr>
          <p:nvPr>
            <p:ph type="body" sz="quarter" idx="10"/>
          </p:nvPr>
        </p:nvSpPr>
        <p:spPr>
          <a:xfrm>
            <a:off x="659404" y="325120"/>
            <a:ext cx="10872196" cy="560705"/>
          </a:xfrm>
        </p:spPr>
        <p:txBody>
          <a:bodyPr/>
          <a:lstStyle/>
          <a:p>
            <a:pPr algn="ctr"/>
            <a:r>
              <a:rPr lang="en-US"/>
              <a:t>Regulatory Issues</a:t>
            </a:r>
            <a:endParaRPr lang="en-GB"/>
          </a:p>
        </p:txBody>
      </p:sp>
      <p:sp>
        <p:nvSpPr>
          <p:cNvPr id="3" name="Text Placeholder 2">
            <a:extLst>
              <a:ext uri="{FF2B5EF4-FFF2-40B4-BE49-F238E27FC236}">
                <a16:creationId xmlns:a16="http://schemas.microsoft.com/office/drawing/2014/main" id="{26AD5220-5E08-4324-B316-3D0CE5A0D20F}"/>
              </a:ext>
            </a:extLst>
          </p:cNvPr>
          <p:cNvSpPr>
            <a:spLocks noGrp="1"/>
          </p:cNvSpPr>
          <p:nvPr>
            <p:ph type="body" sz="quarter" idx="11"/>
          </p:nvPr>
        </p:nvSpPr>
        <p:spPr>
          <a:xfrm>
            <a:off x="659404" y="1005840"/>
            <a:ext cx="10872196" cy="4966335"/>
          </a:xfrm>
        </p:spPr>
        <p:txBody>
          <a:bodyPr/>
          <a:lstStyle/>
          <a:p>
            <a:r>
              <a:rPr lang="en-US"/>
              <a:t>Are your engagement letters up to date and meet your regulator’s requirements?</a:t>
            </a:r>
          </a:p>
          <a:p>
            <a:r>
              <a:rPr lang="en-US"/>
              <a:t>Common things to look at:-</a:t>
            </a:r>
          </a:p>
          <a:p>
            <a:pPr marL="342900" indent="-342900">
              <a:buFont typeface="Arial" panose="020B0604020202020204" pitchFamily="34" charset="0"/>
              <a:buChar char="•"/>
            </a:pPr>
            <a:r>
              <a:rPr lang="en-US"/>
              <a:t>Complaints process</a:t>
            </a:r>
          </a:p>
          <a:p>
            <a:pPr marL="1028700" lvl="1" indent="-342900"/>
            <a:r>
              <a:rPr lang="en-US"/>
              <a:t>Is it up to date? Is it realistic and practical?</a:t>
            </a:r>
          </a:p>
          <a:p>
            <a:pPr marL="342900" indent="-342900">
              <a:buFont typeface="Arial" panose="020B0604020202020204" pitchFamily="34" charset="0"/>
              <a:buChar char="•"/>
            </a:pPr>
            <a:r>
              <a:rPr lang="en-US"/>
              <a:t>Insurance provisions (a lot of people get this wrong)</a:t>
            </a:r>
          </a:p>
          <a:p>
            <a:pPr marL="342900" indent="-342900">
              <a:buFont typeface="Arial" panose="020B0604020202020204" pitchFamily="34" charset="0"/>
              <a:buChar char="•"/>
            </a:pPr>
            <a:r>
              <a:rPr lang="en-US"/>
              <a:t>GDPR/privacy notices</a:t>
            </a:r>
          </a:p>
          <a:p>
            <a:pPr marL="342900" indent="-342900">
              <a:buFont typeface="Arial" panose="020B0604020202020204" pitchFamily="34" charset="0"/>
              <a:buChar char="•"/>
            </a:pPr>
            <a:r>
              <a:rPr lang="en-US"/>
              <a:t>AML</a:t>
            </a:r>
          </a:p>
          <a:p>
            <a:pPr marL="342900" indent="-342900">
              <a:buFont typeface="Arial" panose="020B0604020202020204" pitchFamily="34" charset="0"/>
              <a:buChar char="•"/>
            </a:pPr>
            <a:r>
              <a:rPr lang="en-US"/>
              <a:t>References to legislation</a:t>
            </a:r>
          </a:p>
          <a:p>
            <a:pPr marL="342900" indent="-342900">
              <a:buFont typeface="Arial" panose="020B0604020202020204" pitchFamily="34" charset="0"/>
              <a:buChar char="•"/>
            </a:pPr>
            <a:r>
              <a:rPr lang="en-US"/>
              <a:t>Do the T &amp; Cs match the EL?</a:t>
            </a:r>
          </a:p>
          <a:p>
            <a:pPr marL="1028700" lvl="1" indent="-342900"/>
            <a:r>
              <a:rPr lang="en-US"/>
              <a:t> (so often one has been updated and not the other)</a:t>
            </a:r>
          </a:p>
          <a:p>
            <a:pPr marL="342900" indent="-342900">
              <a:buFont typeface="Arial" panose="020B0604020202020204" pitchFamily="34" charset="0"/>
              <a:buChar char="•"/>
            </a:pPr>
            <a:endParaRPr lang="en-US"/>
          </a:p>
          <a:p>
            <a:pPr marL="342900" indent="-342900">
              <a:buFont typeface="Arial" panose="020B0604020202020204" pitchFamily="34" charset="0"/>
              <a:buChar char="•"/>
            </a:pPr>
            <a:endParaRPr lang="en-GB"/>
          </a:p>
        </p:txBody>
      </p:sp>
    </p:spTree>
    <p:extLst>
      <p:ext uri="{BB962C8B-B14F-4D97-AF65-F5344CB8AC3E}">
        <p14:creationId xmlns:p14="http://schemas.microsoft.com/office/powerpoint/2010/main" val="39508906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13BB1C8-1196-4310-A842-33412BC69092}"/>
              </a:ext>
            </a:extLst>
          </p:cNvPr>
          <p:cNvSpPr>
            <a:spLocks noGrp="1"/>
          </p:cNvSpPr>
          <p:nvPr>
            <p:ph type="body" sz="quarter" idx="10"/>
          </p:nvPr>
        </p:nvSpPr>
        <p:spPr>
          <a:xfrm>
            <a:off x="659404" y="193040"/>
            <a:ext cx="10872196" cy="692785"/>
          </a:xfrm>
        </p:spPr>
        <p:txBody>
          <a:bodyPr/>
          <a:lstStyle/>
          <a:p>
            <a:pPr algn="ctr"/>
            <a:r>
              <a:rPr lang="en-US"/>
              <a:t>Additional Services</a:t>
            </a:r>
            <a:endParaRPr lang="en-GB"/>
          </a:p>
        </p:txBody>
      </p:sp>
      <p:sp>
        <p:nvSpPr>
          <p:cNvPr id="3" name="Text Placeholder 2">
            <a:extLst>
              <a:ext uri="{FF2B5EF4-FFF2-40B4-BE49-F238E27FC236}">
                <a16:creationId xmlns:a16="http://schemas.microsoft.com/office/drawing/2014/main" id="{26AD5220-5E08-4324-B316-3D0CE5A0D20F}"/>
              </a:ext>
            </a:extLst>
          </p:cNvPr>
          <p:cNvSpPr>
            <a:spLocks noGrp="1"/>
          </p:cNvSpPr>
          <p:nvPr>
            <p:ph type="body" sz="quarter" idx="11"/>
          </p:nvPr>
        </p:nvSpPr>
        <p:spPr>
          <a:xfrm>
            <a:off x="659404" y="885826"/>
            <a:ext cx="10872196" cy="5086350"/>
          </a:xfrm>
        </p:spPr>
        <p:txBody>
          <a:bodyPr/>
          <a:lstStyle/>
          <a:p>
            <a:r>
              <a:rPr lang="en-US"/>
              <a:t>Doing additional work, getting paid for it, and being protected</a:t>
            </a:r>
          </a:p>
          <a:p>
            <a:pPr marL="342900" indent="-342900">
              <a:buFont typeface="Arial" panose="020B0604020202020204" pitchFamily="34" charset="0"/>
              <a:buChar char="•"/>
            </a:pPr>
            <a:r>
              <a:rPr lang="en-GB"/>
              <a:t>Clients asking questions outside the scope of retainer</a:t>
            </a:r>
          </a:p>
          <a:p>
            <a:pPr marL="1028700" lvl="1" indent="-342900"/>
            <a:r>
              <a:rPr lang="en-GB"/>
              <a:t>Or asking for work to be done in a different capacity</a:t>
            </a:r>
          </a:p>
          <a:p>
            <a:pPr marL="342900" indent="-342900">
              <a:buFont typeface="Arial" panose="020B0604020202020204" pitchFamily="34" charset="0"/>
              <a:buChar char="•"/>
            </a:pPr>
            <a:r>
              <a:rPr lang="en-GB"/>
              <a:t>Do you have an ‘agreed further services’ clause in your EL?</a:t>
            </a:r>
          </a:p>
          <a:p>
            <a:pPr marL="342900" indent="-342900">
              <a:buFont typeface="Arial" panose="020B0604020202020204" pitchFamily="34" charset="0"/>
              <a:buChar char="•"/>
            </a:pPr>
            <a:r>
              <a:rPr lang="en-GB"/>
              <a:t>Do you have an ‘agreed further services’ policy to support the clause?</a:t>
            </a:r>
          </a:p>
          <a:p>
            <a:pPr marL="1028700" lvl="1" indent="-342900"/>
            <a:r>
              <a:rPr lang="en-GB"/>
              <a:t>How do staff working on the file know what is in the EL scope? </a:t>
            </a:r>
          </a:p>
          <a:p>
            <a:pPr marL="1028700" lvl="1" indent="-342900"/>
            <a:r>
              <a:rPr lang="en-GB"/>
              <a:t>So that they can identify when to apply the clause</a:t>
            </a:r>
          </a:p>
          <a:p>
            <a:pPr marL="342900" indent="-342900">
              <a:buFont typeface="Arial" panose="020B0604020202020204" pitchFamily="34" charset="0"/>
              <a:buChar char="•"/>
            </a:pPr>
            <a:r>
              <a:rPr lang="en-GB"/>
              <a:t>What if the client is a consumer?</a:t>
            </a:r>
          </a:p>
          <a:p>
            <a:pPr marL="1028700" lvl="1" indent="-342900"/>
            <a:r>
              <a:rPr lang="en-GB"/>
              <a:t>A new EL will probably be needed (‘distance selling’ regulations)</a:t>
            </a:r>
          </a:p>
          <a:p>
            <a:pPr marL="342900" indent="-342900">
              <a:buFont typeface="Arial" panose="020B0604020202020204" pitchFamily="34" charset="0"/>
              <a:buChar char="•"/>
            </a:pPr>
            <a:r>
              <a:rPr lang="en-GB"/>
              <a:t>Process</a:t>
            </a:r>
          </a:p>
          <a:p>
            <a:pPr marL="1028700" lvl="1" indent="-342900"/>
            <a:r>
              <a:rPr lang="en-GB"/>
              <a:t>Agree that the work is o/s the EL and that it can be done under the clause</a:t>
            </a:r>
          </a:p>
          <a:p>
            <a:pPr marL="1028700" lvl="1" indent="-342900"/>
            <a:r>
              <a:rPr lang="en-GB"/>
              <a:t>Agree the facts, the purpose, give the advice</a:t>
            </a:r>
          </a:p>
          <a:p>
            <a:pPr marL="342900" indent="-342900">
              <a:buFont typeface="Arial" panose="020B0604020202020204" pitchFamily="34" charset="0"/>
              <a:buChar char="•"/>
            </a:pPr>
            <a:r>
              <a:rPr lang="en-GB"/>
              <a:t>De-risks the work and enables you to charge fees!</a:t>
            </a:r>
          </a:p>
          <a:p>
            <a:pPr marL="342900" indent="-342900">
              <a:buFont typeface="Arial" panose="020B0604020202020204" pitchFamily="34" charset="0"/>
              <a:buChar char="•"/>
            </a:pPr>
            <a:endParaRPr lang="en-GB"/>
          </a:p>
          <a:p>
            <a:pPr marL="342900" indent="-342900">
              <a:buFont typeface="Arial" panose="020B0604020202020204" pitchFamily="34" charset="0"/>
              <a:buChar char="•"/>
            </a:pPr>
            <a:endParaRPr lang="en-GB"/>
          </a:p>
          <a:p>
            <a:pPr marL="342900" indent="-342900">
              <a:buFont typeface="Arial" panose="020B0604020202020204" pitchFamily="34" charset="0"/>
              <a:buChar char="•"/>
            </a:pPr>
            <a:endParaRPr lang="en-GB"/>
          </a:p>
        </p:txBody>
      </p:sp>
    </p:spTree>
    <p:extLst>
      <p:ext uri="{BB962C8B-B14F-4D97-AF65-F5344CB8AC3E}">
        <p14:creationId xmlns:p14="http://schemas.microsoft.com/office/powerpoint/2010/main" val="3320575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13BB1C8-1196-4310-A842-33412BC69092}"/>
              </a:ext>
            </a:extLst>
          </p:cNvPr>
          <p:cNvSpPr>
            <a:spLocks noGrp="1"/>
          </p:cNvSpPr>
          <p:nvPr>
            <p:ph type="body" sz="quarter" idx="10"/>
          </p:nvPr>
        </p:nvSpPr>
        <p:spPr>
          <a:xfrm>
            <a:off x="659404" y="162560"/>
            <a:ext cx="10872196" cy="723265"/>
          </a:xfrm>
        </p:spPr>
        <p:txBody>
          <a:bodyPr/>
          <a:lstStyle/>
          <a:p>
            <a:pPr algn="ctr"/>
            <a:r>
              <a:rPr lang="en-US"/>
              <a:t>Liability Caps</a:t>
            </a:r>
            <a:endParaRPr lang="en-GB"/>
          </a:p>
        </p:txBody>
      </p:sp>
      <p:sp>
        <p:nvSpPr>
          <p:cNvPr id="3" name="Text Placeholder 2">
            <a:extLst>
              <a:ext uri="{FF2B5EF4-FFF2-40B4-BE49-F238E27FC236}">
                <a16:creationId xmlns:a16="http://schemas.microsoft.com/office/drawing/2014/main" id="{26AD5220-5E08-4324-B316-3D0CE5A0D20F}"/>
              </a:ext>
            </a:extLst>
          </p:cNvPr>
          <p:cNvSpPr>
            <a:spLocks noGrp="1"/>
          </p:cNvSpPr>
          <p:nvPr>
            <p:ph type="body" sz="quarter" idx="11"/>
          </p:nvPr>
        </p:nvSpPr>
        <p:spPr>
          <a:xfrm>
            <a:off x="659404" y="995679"/>
            <a:ext cx="10872196" cy="4976495"/>
          </a:xfrm>
        </p:spPr>
        <p:txBody>
          <a:bodyPr/>
          <a:lstStyle/>
          <a:p>
            <a:r>
              <a:rPr lang="en-US"/>
              <a:t>Are your liability caps effective?</a:t>
            </a:r>
          </a:p>
          <a:p>
            <a:pPr marL="342900" indent="-342900">
              <a:buFont typeface="Arial" panose="020B0604020202020204" pitchFamily="34" charset="0"/>
              <a:buChar char="•"/>
            </a:pPr>
            <a:r>
              <a:rPr lang="en-GB"/>
              <a:t>Have you brought the cap to the client’s attention?</a:t>
            </a:r>
          </a:p>
          <a:p>
            <a:pPr marL="342900" indent="-342900">
              <a:buFont typeface="Arial" panose="020B0604020202020204" pitchFamily="34" charset="0"/>
              <a:buChar char="•"/>
            </a:pPr>
            <a:r>
              <a:rPr lang="en-GB"/>
              <a:t>Have you given the client the opportunity to negotiate?</a:t>
            </a:r>
          </a:p>
          <a:p>
            <a:pPr marL="342900" indent="-342900">
              <a:buFont typeface="Arial" panose="020B0604020202020204" pitchFamily="34" charset="0"/>
              <a:buChar char="•"/>
            </a:pPr>
            <a:r>
              <a:rPr lang="en-GB"/>
              <a:t>Is it a fixed cap for all engagements or considered anew for each one?</a:t>
            </a:r>
          </a:p>
          <a:p>
            <a:pPr marL="342900" indent="-342900">
              <a:buFont typeface="Arial" panose="020B0604020202020204" pitchFamily="34" charset="0"/>
              <a:buChar char="•"/>
            </a:pPr>
            <a:r>
              <a:rPr lang="en-GB"/>
              <a:t>What factors do you take into account?</a:t>
            </a:r>
          </a:p>
          <a:p>
            <a:pPr marL="342900" indent="-342900">
              <a:buFont typeface="Arial" panose="020B0604020202020204" pitchFamily="34" charset="0"/>
              <a:buChar char="•"/>
            </a:pPr>
            <a:r>
              <a:rPr lang="en-GB"/>
              <a:t>What evidence do you have of your thought process?</a:t>
            </a:r>
          </a:p>
          <a:p>
            <a:pPr marL="342900" indent="-342900">
              <a:buFont typeface="Arial" panose="020B0604020202020204" pitchFamily="34" charset="0"/>
              <a:buChar char="•"/>
            </a:pPr>
            <a:r>
              <a:rPr lang="en-GB"/>
              <a:t>Linking it to your </a:t>
            </a:r>
            <a:r>
              <a:rPr lang="en-GB" err="1"/>
              <a:t>pii</a:t>
            </a:r>
            <a:r>
              <a:rPr lang="en-GB"/>
              <a:t> limit – what if you change your limit?</a:t>
            </a:r>
          </a:p>
          <a:p>
            <a:pPr marL="342900" indent="-342900">
              <a:buFont typeface="Arial" panose="020B0604020202020204" pitchFamily="34" charset="0"/>
              <a:buChar char="•"/>
            </a:pPr>
            <a:r>
              <a:rPr lang="en-GB"/>
              <a:t>What is the impact if you get it wrong?</a:t>
            </a:r>
          </a:p>
          <a:p>
            <a:pPr marL="342900" indent="-342900">
              <a:buFont typeface="Arial" panose="020B0604020202020204" pitchFamily="34" charset="0"/>
              <a:buChar char="•"/>
            </a:pPr>
            <a:r>
              <a:rPr lang="en-GB"/>
              <a:t>Commercial issues – do you want to be the obvious target?</a:t>
            </a:r>
          </a:p>
          <a:p>
            <a:pPr marL="342900" indent="-342900">
              <a:buFont typeface="Arial" panose="020B0604020202020204" pitchFamily="34" charset="0"/>
              <a:buChar char="•"/>
            </a:pPr>
            <a:r>
              <a:rPr lang="en-GB"/>
              <a:t>Audit clients – do you want to have a liability cap?</a:t>
            </a:r>
          </a:p>
        </p:txBody>
      </p:sp>
    </p:spTree>
    <p:extLst>
      <p:ext uri="{BB962C8B-B14F-4D97-AF65-F5344CB8AC3E}">
        <p14:creationId xmlns:p14="http://schemas.microsoft.com/office/powerpoint/2010/main" val="17481814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13BB1C8-1196-4310-A842-33412BC69092}"/>
              </a:ext>
            </a:extLst>
          </p:cNvPr>
          <p:cNvSpPr>
            <a:spLocks noGrp="1"/>
          </p:cNvSpPr>
          <p:nvPr>
            <p:ph type="body" sz="quarter" idx="10"/>
          </p:nvPr>
        </p:nvSpPr>
        <p:spPr>
          <a:xfrm>
            <a:off x="659404" y="132080"/>
            <a:ext cx="10872196" cy="753745"/>
          </a:xfrm>
        </p:spPr>
        <p:txBody>
          <a:bodyPr/>
          <a:lstStyle/>
          <a:p>
            <a:pPr algn="ctr"/>
            <a:r>
              <a:rPr lang="en-US"/>
              <a:t>Dealing with Issues with Clients</a:t>
            </a:r>
            <a:endParaRPr lang="en-GB"/>
          </a:p>
        </p:txBody>
      </p:sp>
      <p:sp>
        <p:nvSpPr>
          <p:cNvPr id="3" name="Text Placeholder 2">
            <a:extLst>
              <a:ext uri="{FF2B5EF4-FFF2-40B4-BE49-F238E27FC236}">
                <a16:creationId xmlns:a16="http://schemas.microsoft.com/office/drawing/2014/main" id="{26AD5220-5E08-4324-B316-3D0CE5A0D20F}"/>
              </a:ext>
            </a:extLst>
          </p:cNvPr>
          <p:cNvSpPr>
            <a:spLocks noGrp="1"/>
          </p:cNvSpPr>
          <p:nvPr>
            <p:ph type="body" sz="quarter" idx="11"/>
          </p:nvPr>
        </p:nvSpPr>
        <p:spPr>
          <a:xfrm>
            <a:off x="762000" y="985519"/>
            <a:ext cx="10769600" cy="4986655"/>
          </a:xfrm>
        </p:spPr>
        <p:txBody>
          <a:bodyPr/>
          <a:lstStyle/>
          <a:p>
            <a:r>
              <a:rPr lang="en-US"/>
              <a:t>How the Engagement Letter can help</a:t>
            </a:r>
          </a:p>
          <a:p>
            <a:pPr marL="342900" indent="-342900">
              <a:buFont typeface="Arial" panose="020B0604020202020204" pitchFamily="34" charset="0"/>
              <a:buChar char="•"/>
            </a:pPr>
            <a:r>
              <a:rPr lang="en-GB"/>
              <a:t>Disputes within the client</a:t>
            </a:r>
          </a:p>
          <a:p>
            <a:pPr marL="1028700" lvl="1" indent="-342900"/>
            <a:r>
              <a:rPr lang="en-GB"/>
              <a:t>Term requiring client to provide united instructions or you owe no duties</a:t>
            </a:r>
          </a:p>
          <a:p>
            <a:pPr marL="342900" indent="-342900">
              <a:buFont typeface="Arial" panose="020B0604020202020204" pitchFamily="34" charset="0"/>
              <a:buChar char="•"/>
            </a:pPr>
            <a:r>
              <a:rPr lang="en-GB"/>
              <a:t>Fees</a:t>
            </a:r>
          </a:p>
          <a:p>
            <a:pPr marL="1028700" lvl="1" indent="-342900"/>
            <a:r>
              <a:rPr lang="en-GB"/>
              <a:t>Penalty/enhanced pricing</a:t>
            </a:r>
          </a:p>
          <a:p>
            <a:pPr marL="1028700" lvl="1" indent="-342900"/>
            <a:r>
              <a:rPr lang="en-GB"/>
              <a:t>Use of fee schedule</a:t>
            </a:r>
          </a:p>
          <a:p>
            <a:pPr marL="1028700" lvl="1" indent="-342900"/>
            <a:r>
              <a:rPr lang="en-GB"/>
              <a:t>Deemed agreement to invoices</a:t>
            </a:r>
          </a:p>
          <a:p>
            <a:pPr marL="342900" indent="-342900">
              <a:buFont typeface="Arial" panose="020B0604020202020204" pitchFamily="34" charset="0"/>
              <a:buChar char="•"/>
            </a:pPr>
            <a:r>
              <a:rPr lang="en-GB"/>
              <a:t>Disengagement</a:t>
            </a:r>
          </a:p>
          <a:p>
            <a:pPr marL="1028700" lvl="1" indent="-342900"/>
            <a:r>
              <a:rPr lang="en-GB"/>
              <a:t>When and how and fee provisions</a:t>
            </a:r>
          </a:p>
          <a:p>
            <a:pPr marL="342900" indent="-342900">
              <a:buFont typeface="Arial" panose="020B0604020202020204" pitchFamily="34" charset="0"/>
              <a:buChar char="•"/>
            </a:pPr>
            <a:r>
              <a:rPr lang="en-GB"/>
              <a:t>Consequences of provision of incomplete/inaccurate/late information</a:t>
            </a:r>
          </a:p>
          <a:p>
            <a:pPr marL="342900" indent="-342900">
              <a:buFont typeface="Arial" panose="020B0604020202020204" pitchFamily="34" charset="0"/>
              <a:buChar char="•"/>
            </a:pPr>
            <a:r>
              <a:rPr lang="en-GB"/>
              <a:t>Delay in implementation</a:t>
            </a:r>
          </a:p>
          <a:p>
            <a:pPr marL="342900" indent="-342900">
              <a:buFont typeface="Arial" panose="020B0604020202020204" pitchFamily="34" charset="0"/>
              <a:buChar char="•"/>
            </a:pPr>
            <a:r>
              <a:rPr lang="en-GB"/>
              <a:t>Reliance on oral advice</a:t>
            </a:r>
          </a:p>
          <a:p>
            <a:pPr marL="342900" indent="-342900">
              <a:buFont typeface="Arial" panose="020B0604020202020204" pitchFamily="34" charset="0"/>
              <a:buChar char="•"/>
            </a:pPr>
            <a:r>
              <a:rPr lang="en-GB"/>
              <a:t>Protection of staff </a:t>
            </a:r>
          </a:p>
          <a:p>
            <a:pPr marL="342900" indent="-342900">
              <a:buFont typeface="Arial" panose="020B0604020202020204" pitchFamily="34" charset="0"/>
              <a:buChar char="•"/>
            </a:pPr>
            <a:endParaRPr lang="en-GB"/>
          </a:p>
        </p:txBody>
      </p:sp>
    </p:spTree>
    <p:extLst>
      <p:ext uri="{BB962C8B-B14F-4D97-AF65-F5344CB8AC3E}">
        <p14:creationId xmlns:p14="http://schemas.microsoft.com/office/powerpoint/2010/main" val="3811607655"/>
      </p:ext>
    </p:extLst>
  </p:cSld>
  <p:clrMapOvr>
    <a:masterClrMapping/>
  </p:clrMapOvr>
</p:sld>
</file>

<file path=ppt/theme/theme1.xml><?xml version="1.0" encoding="utf-8"?>
<a:theme xmlns:a="http://schemas.openxmlformats.org/drawingml/2006/main" name="Titles">
  <a:themeElements>
    <a:clrScheme name="Karen Eckstein 1">
      <a:dk1>
        <a:srgbClr val="205770"/>
      </a:dk1>
      <a:lt1>
        <a:srgbClr val="FFFFFF"/>
      </a:lt1>
      <a:dk2>
        <a:srgbClr val="0A6E78"/>
      </a:dk2>
      <a:lt2>
        <a:srgbClr val="FFFFFF"/>
      </a:lt2>
      <a:accent1>
        <a:srgbClr val="D68C45"/>
      </a:accent1>
      <a:accent2>
        <a:srgbClr val="ADD6CC"/>
      </a:accent2>
      <a:accent3>
        <a:srgbClr val="E8D6CC"/>
      </a:accent3>
      <a:accent4>
        <a:srgbClr val="D68C45"/>
      </a:accent4>
      <a:accent5>
        <a:srgbClr val="4BACC6"/>
      </a:accent5>
      <a:accent6>
        <a:srgbClr val="ECE7D8"/>
      </a:accent6>
      <a:hlink>
        <a:srgbClr val="D68B45"/>
      </a:hlink>
      <a:folHlink>
        <a:srgbClr val="096D78"/>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ontent slides">
  <a:themeElements>
    <a:clrScheme name="Karen Eckstein 1">
      <a:dk1>
        <a:srgbClr val="205770"/>
      </a:dk1>
      <a:lt1>
        <a:srgbClr val="FFFFFF"/>
      </a:lt1>
      <a:dk2>
        <a:srgbClr val="0A6E78"/>
      </a:dk2>
      <a:lt2>
        <a:srgbClr val="FFFFFF"/>
      </a:lt2>
      <a:accent1>
        <a:srgbClr val="D68C45"/>
      </a:accent1>
      <a:accent2>
        <a:srgbClr val="ADD6CC"/>
      </a:accent2>
      <a:accent3>
        <a:srgbClr val="E8D6CC"/>
      </a:accent3>
      <a:accent4>
        <a:srgbClr val="D68C45"/>
      </a:accent4>
      <a:accent5>
        <a:srgbClr val="4BACC6"/>
      </a:accent5>
      <a:accent6>
        <a:srgbClr val="ECE7D8"/>
      </a:accent6>
      <a:hlink>
        <a:srgbClr val="D68B45"/>
      </a:hlink>
      <a:folHlink>
        <a:srgbClr val="096D78"/>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End slide">
  <a:themeElements>
    <a:clrScheme name="Karen Eckstein 1">
      <a:dk1>
        <a:srgbClr val="205770"/>
      </a:dk1>
      <a:lt1>
        <a:srgbClr val="FFFFFF"/>
      </a:lt1>
      <a:dk2>
        <a:srgbClr val="0A6E78"/>
      </a:dk2>
      <a:lt2>
        <a:srgbClr val="FFFFFF"/>
      </a:lt2>
      <a:accent1>
        <a:srgbClr val="D68C45"/>
      </a:accent1>
      <a:accent2>
        <a:srgbClr val="ADD6CC"/>
      </a:accent2>
      <a:accent3>
        <a:srgbClr val="E8D6CC"/>
      </a:accent3>
      <a:accent4>
        <a:srgbClr val="D68C45"/>
      </a:accent4>
      <a:accent5>
        <a:srgbClr val="4BACC6"/>
      </a:accent5>
      <a:accent6>
        <a:srgbClr val="ECE7D8"/>
      </a:accent6>
      <a:hlink>
        <a:srgbClr val="D68B45"/>
      </a:hlink>
      <a:folHlink>
        <a:srgbClr val="096D78"/>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3f0d60c3-ee2e-4b52-9658-95fded064de0">
      <Terms xmlns="http://schemas.microsoft.com/office/infopath/2007/PartnerControls"/>
    </lcf76f155ced4ddcb4097134ff3c332f>
    <TaxCatchAll xmlns="7afb9366-efe1-458b-9acd-a56fffd7047f"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04C423CC74FF05478CBED6F1CF167302" ma:contentTypeVersion="14" ma:contentTypeDescription="Create a new document." ma:contentTypeScope="" ma:versionID="fa70270bb02d16fd4ac7ba6ac79e1c24">
  <xsd:schema xmlns:xsd="http://www.w3.org/2001/XMLSchema" xmlns:xs="http://www.w3.org/2001/XMLSchema" xmlns:p="http://schemas.microsoft.com/office/2006/metadata/properties" xmlns:ns2="3f0d60c3-ee2e-4b52-9658-95fded064de0" xmlns:ns3="7afb9366-efe1-458b-9acd-a56fffd7047f" targetNamespace="http://schemas.microsoft.com/office/2006/metadata/properties" ma:root="true" ma:fieldsID="dbca1d8afb3c49ceef192b66ddb10835" ns2:_="" ns3:_="">
    <xsd:import namespace="3f0d60c3-ee2e-4b52-9658-95fded064de0"/>
    <xsd:import namespace="7afb9366-efe1-458b-9acd-a56fffd7047f"/>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bjectDetectorVersions" minOccurs="0"/>
                <xsd:element ref="ns2:MediaServiceGenerationTime" minOccurs="0"/>
                <xsd:element ref="ns2:MediaServiceEventHashCode" minOccurs="0"/>
                <xsd:element ref="ns2:MediaServiceDateTaken" minOccurs="0"/>
                <xsd:element ref="ns2:MediaServiceOCR" minOccurs="0"/>
                <xsd:element ref="ns2:MediaLengthInSecond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f0d60c3-ee2e-4b52-9658-95fded064de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a4bb7cd4-41bb-40b9-9594-4a571a61c274"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LengthInSeconds" ma:index="18" nillable="true" ma:displayName="MediaLengthInSeconds" ma:hidden="true" ma:internalName="MediaLengthInSeconds" ma:readOnly="true">
      <xsd:simpleType>
        <xsd:restriction base="dms:Unknown"/>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afb9366-efe1-458b-9acd-a56fffd7047f"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ee0b8291-5ce6-462b-9e35-6c869b2c74b7}" ma:internalName="TaxCatchAll" ma:showField="CatchAllData" ma:web="7afb9366-efe1-458b-9acd-a56fffd7047f">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A2F6D5D-FF96-4FC0-AA06-B4D9FD598660}">
  <ds:schemaRefs>
    <ds:schemaRef ds:uri="http://schemas.microsoft.com/sharepoint/v3/contenttype/forms"/>
  </ds:schemaRefs>
</ds:datastoreItem>
</file>

<file path=customXml/itemProps2.xml><?xml version="1.0" encoding="utf-8"?>
<ds:datastoreItem xmlns:ds="http://schemas.openxmlformats.org/officeDocument/2006/customXml" ds:itemID="{59527E2A-4D90-42E4-9C1A-D78A56305BC1}">
  <ds:schemaRefs>
    <ds:schemaRef ds:uri="3f0d60c3-ee2e-4b52-9658-95fded064de0"/>
    <ds:schemaRef ds:uri="7afb9366-efe1-458b-9acd-a56fffd7047f"/>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2CCB4171-7DFF-443D-B6C6-BAA3E9BBCBC9}">
  <ds:schemaRefs>
    <ds:schemaRef ds:uri="3f0d60c3-ee2e-4b52-9658-95fded064de0"/>
    <ds:schemaRef ds:uri="7afb9366-efe1-458b-9acd-a56fffd7047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13</Slides>
  <Notes>0</Notes>
  <HiddenSlides>0</HiddenSlides>
  <ScaleCrop>false</ScaleCrop>
  <HeadingPairs>
    <vt:vector size="4" baseType="variant">
      <vt:variant>
        <vt:lpstr>Theme</vt:lpstr>
      </vt:variant>
      <vt:variant>
        <vt:i4>3</vt:i4>
      </vt:variant>
      <vt:variant>
        <vt:lpstr>Slide Titles</vt:lpstr>
      </vt:variant>
      <vt:variant>
        <vt:i4>13</vt:i4>
      </vt:variant>
    </vt:vector>
  </HeadingPairs>
  <TitlesOfParts>
    <vt:vector size="16" baseType="lpstr">
      <vt:lpstr>Titles</vt:lpstr>
      <vt:lpstr>Content slides</vt:lpstr>
      <vt:lpstr>End slide</vt:lpstr>
      <vt:lpstr>Issues with Engagement Letters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Issues With Engagement Letters  Any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revision>1</cp:revision>
  <cp:lastPrinted>2023-10-31T10:48:08Z</cp:lastPrinted>
  <dcterms:created xsi:type="dcterms:W3CDTF">2021-06-22T19:25:58Z</dcterms:created>
  <dcterms:modified xsi:type="dcterms:W3CDTF">2025-01-21T11:04:45Z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0x01010004C423CC74FF05478CBED6F1CF167302</vt:lpwstr>
  </property>
  <property fmtid="{D5CDD505-2E9C-101B-9397-08002B2CF9AE}" pid="3" name="MediaServiceImageTags">
    <vt:lpwstr/>
  </property>
</Properties>
</file>