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2" r:id="rId5"/>
    <p:sldMasterId id="2147483654" r:id="rId6"/>
  </p:sldMasterIdLst>
  <p:sldIdLst>
    <p:sldId id="256" r:id="rId7"/>
    <p:sldId id="274" r:id="rId8"/>
    <p:sldId id="262" r:id="rId9"/>
    <p:sldId id="268" r:id="rId10"/>
    <p:sldId id="267" r:id="rId11"/>
    <p:sldId id="266" r:id="rId12"/>
    <p:sldId id="265" r:id="rId13"/>
    <p:sldId id="272" r:id="rId14"/>
    <p:sldId id="271" r:id="rId15"/>
    <p:sldId id="270" r:id="rId16"/>
    <p:sldId id="275" r:id="rId17"/>
    <p:sldId id="276" r:id="rId18"/>
    <p:sldId id="264"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89B3FC0-13AF-E2BD-BABC-B6A57AE3E3E8}" name="Polly Coram" initials="PC" userId="S::Polly@kareneckstein.co.uk::9b2b778d-e032-4c84-b681-8f503bfa5e8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452571-5A51-4C77-B56B-EA924A404377}" v="8" dt="2025-01-21T11:04:29.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lly Coram" userId="9b2b778d-e032-4c84-b681-8f503bfa5e8a" providerId="ADAL" clId="{1B452571-5A51-4C77-B56B-EA924A404377}"/>
    <pc:docChg chg="modSld">
      <pc:chgData name="Polly Coram" userId="9b2b778d-e032-4c84-b681-8f503bfa5e8a" providerId="ADAL" clId="{1B452571-5A51-4C77-B56B-EA924A404377}" dt="2025-01-21T11:04:02.572" v="6" actId="6549"/>
      <pc:docMkLst>
        <pc:docMk/>
      </pc:docMkLst>
      <pc:sldChg chg="modSp mod">
        <pc:chgData name="Polly Coram" userId="9b2b778d-e032-4c84-b681-8f503bfa5e8a" providerId="ADAL" clId="{1B452571-5A51-4C77-B56B-EA924A404377}" dt="2025-01-21T11:00:48.386" v="0" actId="6549"/>
        <pc:sldMkLst>
          <pc:docMk/>
          <pc:sldMk cId="1723103872" sldId="256"/>
        </pc:sldMkLst>
        <pc:spChg chg="mod">
          <ac:chgData name="Polly Coram" userId="9b2b778d-e032-4c84-b681-8f503bfa5e8a" providerId="ADAL" clId="{1B452571-5A51-4C77-B56B-EA924A404377}" dt="2025-01-21T11:00:48.386" v="0" actId="6549"/>
          <ac:spMkLst>
            <pc:docMk/>
            <pc:sldMk cId="1723103872" sldId="256"/>
            <ac:spMk id="5" creationId="{5E4EE5FA-AE19-2649-BECC-D8A5F1B1F3CF}"/>
          </ac:spMkLst>
        </pc:spChg>
      </pc:sldChg>
      <pc:sldChg chg="modSp mod">
        <pc:chgData name="Polly Coram" userId="9b2b778d-e032-4c84-b681-8f503bfa5e8a" providerId="ADAL" clId="{1B452571-5A51-4C77-B56B-EA924A404377}" dt="2025-01-21T11:04:02.572" v="6" actId="6549"/>
        <pc:sldMkLst>
          <pc:docMk/>
          <pc:sldMk cId="1238653342" sldId="264"/>
        </pc:sldMkLst>
        <pc:spChg chg="mod">
          <ac:chgData name="Polly Coram" userId="9b2b778d-e032-4c84-b681-8f503bfa5e8a" providerId="ADAL" clId="{1B452571-5A51-4C77-B56B-EA924A404377}" dt="2025-01-21T11:04:02.572" v="6" actId="6549"/>
          <ac:spMkLst>
            <pc:docMk/>
            <pc:sldMk cId="1238653342" sldId="264"/>
            <ac:spMk id="3" creationId="{111D866F-AC36-B616-9606-8E4273A98877}"/>
          </ac:spMkLst>
        </pc:spChg>
      </pc:sldChg>
      <pc:sldChg chg="modSp mod">
        <pc:chgData name="Polly Coram" userId="9b2b778d-e032-4c84-b681-8f503bfa5e8a" providerId="ADAL" clId="{1B452571-5A51-4C77-B56B-EA924A404377}" dt="2025-01-21T11:02:22.512" v="4" actId="20577"/>
        <pc:sldMkLst>
          <pc:docMk/>
          <pc:sldMk cId="3950890656" sldId="266"/>
        </pc:sldMkLst>
        <pc:spChg chg="mod">
          <ac:chgData name="Polly Coram" userId="9b2b778d-e032-4c84-b681-8f503bfa5e8a" providerId="ADAL" clId="{1B452571-5A51-4C77-B56B-EA924A404377}" dt="2025-01-21T11:02:22.512" v="4" actId="20577"/>
          <ac:spMkLst>
            <pc:docMk/>
            <pc:sldMk cId="3950890656" sldId="266"/>
            <ac:spMk id="3" creationId="{26AD5220-5E08-4324-B316-3D0CE5A0D20F}"/>
          </ac:spMkLst>
        </pc:spChg>
      </pc:sldChg>
      <pc:sldChg chg="modSp mod">
        <pc:chgData name="Polly Coram" userId="9b2b778d-e032-4c84-b681-8f503bfa5e8a" providerId="ADAL" clId="{1B452571-5A51-4C77-B56B-EA924A404377}" dt="2025-01-21T11:02:12.142" v="3" actId="20577"/>
        <pc:sldMkLst>
          <pc:docMk/>
          <pc:sldMk cId="821104887" sldId="267"/>
        </pc:sldMkLst>
        <pc:spChg chg="mod">
          <ac:chgData name="Polly Coram" userId="9b2b778d-e032-4c84-b681-8f503bfa5e8a" providerId="ADAL" clId="{1B452571-5A51-4C77-B56B-EA924A404377}" dt="2025-01-21T11:02:12.142" v="3" actId="20577"/>
          <ac:spMkLst>
            <pc:docMk/>
            <pc:sldMk cId="821104887" sldId="267"/>
            <ac:spMk id="3" creationId="{26AD5220-5E08-4324-B316-3D0CE5A0D20F}"/>
          </ac:spMkLst>
        </pc:spChg>
      </pc:sldChg>
      <pc:sldChg chg="modSp mod">
        <pc:chgData name="Polly Coram" userId="9b2b778d-e032-4c84-b681-8f503bfa5e8a" providerId="ADAL" clId="{1B452571-5A51-4C77-B56B-EA924A404377}" dt="2025-01-21T11:03:26.950" v="5" actId="20577"/>
        <pc:sldMkLst>
          <pc:docMk/>
          <pc:sldMk cId="1933909083" sldId="275"/>
        </pc:sldMkLst>
        <pc:spChg chg="mod">
          <ac:chgData name="Polly Coram" userId="9b2b778d-e032-4c84-b681-8f503bfa5e8a" providerId="ADAL" clId="{1B452571-5A51-4C77-B56B-EA924A404377}" dt="2025-01-21T11:03:26.950" v="5" actId="20577"/>
          <ac:spMkLst>
            <pc:docMk/>
            <pc:sldMk cId="1933909083" sldId="275"/>
            <ac:spMk id="3" creationId="{B91D251D-56D6-4619-1F4F-6125844163D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tx1"/>
                </a:solidFill>
              </a:rPr>
              <a:t>kareneckstein.co.uk</a:t>
            </a:r>
            <a:endParaRPr lang="en-US" sz="1067">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a:solidFill>
                  <a:schemeClr val="accent2"/>
                </a:solidFill>
                <a:latin typeface="+mj-lt"/>
                <a:cs typeface="Arial" panose="020B0604020202020204" pitchFamily="34" charset="0"/>
              </a:rPr>
              <a:t>Karen Eckstein</a:t>
            </a:r>
          </a:p>
          <a:p>
            <a:r>
              <a:rPr lang="en-GB">
                <a:solidFill>
                  <a:schemeClr val="bg1"/>
                </a:solidFill>
                <a:latin typeface="+mj-lt"/>
                <a:cs typeface="Arial" panose="020B0604020202020204" pitchFamily="34" charset="0"/>
              </a:rPr>
              <a:t>07973 627039</a:t>
            </a:r>
          </a:p>
          <a:p>
            <a:r>
              <a:rPr lang="en-GB" err="1">
                <a:solidFill>
                  <a:schemeClr val="bg1"/>
                </a:solidFill>
                <a:latin typeface="+mj-lt"/>
                <a:cs typeface="Arial" panose="020B0604020202020204" pitchFamily="34" charset="0"/>
              </a:rPr>
              <a:t>kareneckstein.co.uk</a:t>
            </a:r>
            <a:endParaRPr lang="en-GB">
              <a:solidFill>
                <a:schemeClr val="bg1"/>
              </a:solidFill>
              <a:latin typeface="+mj-lt"/>
              <a:cs typeface="Arial" panose="020B0604020202020204" pitchFamily="34" charset="0"/>
            </a:endParaRPr>
          </a:p>
          <a:p>
            <a:r>
              <a:rPr lang="en-GB" err="1">
                <a:solidFill>
                  <a:schemeClr val="bg1"/>
                </a:solidFill>
                <a:latin typeface="+mj-lt"/>
                <a:cs typeface="Arial" panose="020B0604020202020204" pitchFamily="34" charset="0"/>
              </a:rPr>
              <a:t>karen@kareneckstein.co.uk</a:t>
            </a:r>
            <a:endParaRPr lang="en-GB">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lstStyle/>
          <a:p>
            <a:r>
              <a:rPr lang="en-US"/>
              <a:t>Issues with Engagement Letters</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a:xfrm>
            <a:off x="679893" y="4834881"/>
            <a:ext cx="7706319" cy="972321"/>
          </a:xfrm>
        </p:spPr>
        <p:txBody>
          <a:bodyPr/>
          <a:lstStyle/>
          <a:p>
            <a:r>
              <a:rPr lang="en-US"/>
              <a:t>A discussion for the </a:t>
            </a:r>
            <a:r>
              <a:rPr lang="en-US" err="1"/>
              <a:t>RiskBites</a:t>
            </a:r>
            <a:r>
              <a:rPr lang="en-US"/>
              <a:t>® Club </a:t>
            </a:r>
          </a:p>
          <a:p>
            <a:r>
              <a:rPr lang="en-US"/>
              <a:t>11 February 2025</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62560"/>
            <a:ext cx="10872196" cy="723265"/>
          </a:xfrm>
        </p:spPr>
        <p:txBody>
          <a:bodyPr/>
          <a:lstStyle/>
          <a:p>
            <a:pPr algn="ctr"/>
            <a:r>
              <a:rPr lang="en-US"/>
              <a:t>Confidentiality and Third Parties</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056639"/>
            <a:ext cx="10881360" cy="5110481"/>
          </a:xfrm>
        </p:spPr>
        <p:txBody>
          <a:bodyPr/>
          <a:lstStyle/>
          <a:p>
            <a:r>
              <a:rPr lang="en-US"/>
              <a:t>Managing the ‘leaking’ of information and protections</a:t>
            </a:r>
          </a:p>
          <a:p>
            <a:pPr marL="342900" indent="-342900">
              <a:buFont typeface="Arial" panose="020B0604020202020204" pitchFamily="34" charset="0"/>
              <a:buChar char="•"/>
            </a:pPr>
            <a:r>
              <a:rPr lang="en-US"/>
              <a:t>EL can include indemnity by client if they pass your advice to third parties without your consent</a:t>
            </a:r>
          </a:p>
          <a:p>
            <a:pPr marL="342900" indent="-342900">
              <a:buFont typeface="Arial" panose="020B0604020202020204" pitchFamily="34" charset="0"/>
              <a:buChar char="•"/>
            </a:pPr>
            <a:r>
              <a:rPr lang="en-US"/>
              <a:t>Named third parties can be added to EL if you agree </a:t>
            </a:r>
          </a:p>
          <a:p>
            <a:pPr marL="1028700" lvl="1" indent="-342900"/>
            <a:r>
              <a:rPr lang="en-US"/>
              <a:t>So bound by the terms (including liability cap)</a:t>
            </a:r>
          </a:p>
          <a:p>
            <a:pPr marL="342900" indent="-342900">
              <a:buFont typeface="Arial" panose="020B0604020202020204" pitchFamily="34" charset="0"/>
              <a:buChar char="•"/>
            </a:pPr>
            <a:r>
              <a:rPr lang="en-US"/>
              <a:t>Not strictly EL issues but</a:t>
            </a:r>
          </a:p>
          <a:p>
            <a:pPr marL="1028700" lvl="1" indent="-342900"/>
            <a:r>
              <a:rPr lang="en-US"/>
              <a:t>New advisor- only send info once client agrees (duty of confidentiality remains)</a:t>
            </a:r>
          </a:p>
          <a:p>
            <a:pPr marL="1028700" lvl="1" indent="-342900"/>
            <a:r>
              <a:rPr lang="en-US"/>
              <a:t>Hold Harmless letters to third parties to be carefully drafted and ensure acceptance of no duty owed</a:t>
            </a:r>
          </a:p>
          <a:p>
            <a:pPr marL="1028700" lvl="1" indent="-342900"/>
            <a:r>
              <a:rPr lang="en-US"/>
              <a:t>HMRC requests- are they entitled to the information requested?</a:t>
            </a:r>
          </a:p>
          <a:p>
            <a:pPr marL="1028700" lvl="1" indent="-342900"/>
            <a:r>
              <a:rPr lang="en-US"/>
              <a:t>Disengagement letters- make it clear what you are and are not doing up to point of termination</a:t>
            </a:r>
          </a:p>
          <a:p>
            <a:pPr marL="1028700" lvl="1" indent="-342900"/>
            <a:r>
              <a:rPr lang="en-US"/>
              <a:t>Ensure documents prepared by you have appropriate disclaimers included.</a:t>
            </a:r>
          </a:p>
          <a:p>
            <a:pPr marL="342900" indent="-342900">
              <a:buFont typeface="Arial" panose="020B0604020202020204" pitchFamily="34" charset="0"/>
              <a:buChar char="•"/>
            </a:pPr>
            <a:endParaRPr lang="en-US"/>
          </a:p>
          <a:p>
            <a:pPr marL="342900" indent="-342900">
              <a:buFont typeface="Arial" panose="020B0604020202020204" pitchFamily="34" charset="0"/>
              <a:buChar char="•"/>
            </a:pPr>
            <a:endParaRPr lang="en-US"/>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131633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E8CB4F-9EC6-3D8F-2450-294938BF7686}"/>
              </a:ext>
            </a:extLst>
          </p:cNvPr>
          <p:cNvSpPr>
            <a:spLocks noGrp="1"/>
          </p:cNvSpPr>
          <p:nvPr>
            <p:ph type="body" sz="quarter" idx="10"/>
          </p:nvPr>
        </p:nvSpPr>
        <p:spPr>
          <a:xfrm>
            <a:off x="875071" y="-161446"/>
            <a:ext cx="10656529" cy="1130709"/>
          </a:xfrm>
        </p:spPr>
        <p:txBody>
          <a:bodyPr/>
          <a:lstStyle/>
          <a:p>
            <a:pPr algn="ctr"/>
            <a:r>
              <a:rPr lang="en-GB"/>
              <a:t>Fee Issues</a:t>
            </a:r>
          </a:p>
        </p:txBody>
      </p:sp>
      <p:sp>
        <p:nvSpPr>
          <p:cNvPr id="3" name="Text Placeholder 2">
            <a:extLst>
              <a:ext uri="{FF2B5EF4-FFF2-40B4-BE49-F238E27FC236}">
                <a16:creationId xmlns:a16="http://schemas.microsoft.com/office/drawing/2014/main" id="{B91D251D-56D6-4619-1F4F-6125844163D0}"/>
              </a:ext>
            </a:extLst>
          </p:cNvPr>
          <p:cNvSpPr>
            <a:spLocks noGrp="1"/>
          </p:cNvSpPr>
          <p:nvPr>
            <p:ph type="body" sz="quarter" idx="11"/>
          </p:nvPr>
        </p:nvSpPr>
        <p:spPr>
          <a:xfrm>
            <a:off x="609601" y="969263"/>
            <a:ext cx="10922000" cy="4919474"/>
          </a:xfrm>
        </p:spPr>
        <p:txBody>
          <a:bodyPr/>
          <a:lstStyle/>
          <a:p>
            <a:pPr marL="342900" indent="-342900">
              <a:buFont typeface="Arial" panose="020B0604020202020204" pitchFamily="34" charset="0"/>
              <a:buChar char="•"/>
            </a:pPr>
            <a:r>
              <a:rPr lang="en-GB"/>
              <a:t>Managing fee quotes/ estimates</a:t>
            </a:r>
          </a:p>
          <a:p>
            <a:pPr marL="1028700" lvl="1" indent="-342900"/>
            <a:r>
              <a:rPr lang="en-GB"/>
              <a:t>Lack of information in the EL</a:t>
            </a:r>
          </a:p>
          <a:p>
            <a:pPr marL="1028700" lvl="1" indent="-342900"/>
            <a:r>
              <a:rPr lang="en-GB"/>
              <a:t>Fee alert at 75%? And assess the position</a:t>
            </a:r>
          </a:p>
          <a:p>
            <a:pPr marL="1028700" lvl="1" indent="-342900"/>
            <a:r>
              <a:rPr lang="en-GB"/>
              <a:t>Why are you not at the expected position and steps to take to resolve</a:t>
            </a:r>
          </a:p>
          <a:p>
            <a:pPr marL="1028700" lvl="1" indent="-342900"/>
            <a:r>
              <a:rPr lang="en-GB"/>
              <a:t>Can lead to increased fees and can reduce fee disputes</a:t>
            </a:r>
          </a:p>
          <a:p>
            <a:pPr marL="342900" indent="-342900">
              <a:buFont typeface="Arial" panose="020B0604020202020204" pitchFamily="34" charset="0"/>
              <a:buChar char="•"/>
            </a:pPr>
            <a:r>
              <a:rPr lang="en-GB"/>
              <a:t>Managing fee disputes</a:t>
            </a:r>
          </a:p>
          <a:p>
            <a:pPr marL="1028700" lvl="1" indent="-342900"/>
            <a:r>
              <a:rPr lang="en-GB"/>
              <a:t>Why has the fee not been paid?</a:t>
            </a:r>
          </a:p>
          <a:p>
            <a:pPr marL="1028700" lvl="1" indent="-342900"/>
            <a:r>
              <a:rPr lang="en-GB"/>
              <a:t>Is there a hidden complaint/claim?</a:t>
            </a:r>
          </a:p>
          <a:p>
            <a:pPr marL="1028700" lvl="1" indent="-342900"/>
            <a:r>
              <a:rPr lang="en-GB"/>
              <a:t>Has the bill actually been sent to the client?</a:t>
            </a:r>
          </a:p>
          <a:p>
            <a:pPr marL="1028700" lvl="1" indent="-342900"/>
            <a:r>
              <a:rPr lang="en-GB"/>
              <a:t>Is there a contractual entitlement to the fee?</a:t>
            </a:r>
          </a:p>
          <a:p>
            <a:pPr marL="1028700" lvl="1" indent="-342900"/>
            <a:r>
              <a:rPr lang="en-GB"/>
              <a:t>Review before sending the matter to credit control</a:t>
            </a:r>
          </a:p>
          <a:p>
            <a:pPr marL="1028700" lvl="1" indent="-342900"/>
            <a:r>
              <a:rPr lang="en-GB"/>
              <a:t>Fee disputes costly in terms of time/ client relationships/ causing claims/ recoveries</a:t>
            </a:r>
          </a:p>
          <a:p>
            <a:pPr marL="1028700" lvl="1" indent="-342900"/>
            <a:endParaRPr lang="en-GB"/>
          </a:p>
        </p:txBody>
      </p:sp>
    </p:spTree>
    <p:extLst>
      <p:ext uri="{BB962C8B-B14F-4D97-AF65-F5344CB8AC3E}">
        <p14:creationId xmlns:p14="http://schemas.microsoft.com/office/powerpoint/2010/main" val="193390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CEE42A-E291-4C43-997C-2465A20E6D51}"/>
              </a:ext>
            </a:extLst>
          </p:cNvPr>
          <p:cNvSpPr>
            <a:spLocks noGrp="1"/>
          </p:cNvSpPr>
          <p:nvPr>
            <p:ph type="body" sz="quarter" idx="10"/>
          </p:nvPr>
        </p:nvSpPr>
        <p:spPr>
          <a:xfrm>
            <a:off x="659404" y="285136"/>
            <a:ext cx="10872196" cy="684127"/>
          </a:xfrm>
        </p:spPr>
        <p:txBody>
          <a:bodyPr/>
          <a:lstStyle/>
          <a:p>
            <a:pPr algn="ctr"/>
            <a:r>
              <a:rPr lang="en-GB"/>
              <a:t>Horizon Scanning</a:t>
            </a:r>
          </a:p>
        </p:txBody>
      </p:sp>
      <p:sp>
        <p:nvSpPr>
          <p:cNvPr id="3" name="Text Placeholder 2">
            <a:extLst>
              <a:ext uri="{FF2B5EF4-FFF2-40B4-BE49-F238E27FC236}">
                <a16:creationId xmlns:a16="http://schemas.microsoft.com/office/drawing/2014/main" id="{C3F2EC4A-598D-79EB-6B0B-E53DAD272A8A}"/>
              </a:ext>
            </a:extLst>
          </p:cNvPr>
          <p:cNvSpPr>
            <a:spLocks noGrp="1"/>
          </p:cNvSpPr>
          <p:nvPr>
            <p:ph type="body" sz="quarter" idx="11"/>
          </p:nvPr>
        </p:nvSpPr>
        <p:spPr>
          <a:xfrm>
            <a:off x="659404" y="1179870"/>
            <a:ext cx="10872196" cy="4975123"/>
          </a:xfrm>
        </p:spPr>
        <p:txBody>
          <a:bodyPr/>
          <a:lstStyle/>
          <a:p>
            <a:pPr marL="342900" indent="-342900">
              <a:buFont typeface="Arial" panose="020B0604020202020204" pitchFamily="34" charset="0"/>
              <a:buChar char="•"/>
            </a:pPr>
            <a:r>
              <a:rPr lang="en-GB"/>
              <a:t>What is coming and do your Els anticipate this? </a:t>
            </a:r>
          </a:p>
          <a:p>
            <a:pPr marL="1028700" lvl="1" indent="-342900"/>
            <a:r>
              <a:rPr lang="en-GB" err="1"/>
              <a:t>Eg</a:t>
            </a:r>
            <a:r>
              <a:rPr lang="en-GB"/>
              <a:t> AI- even if you don’t use it now, do your terms allow the use of it?</a:t>
            </a:r>
          </a:p>
          <a:p>
            <a:pPr marL="1028700" lvl="1" indent="-342900"/>
            <a:r>
              <a:rPr lang="en-GB" err="1"/>
              <a:t>Eg</a:t>
            </a:r>
            <a:r>
              <a:rPr lang="en-GB"/>
              <a:t> Failure to Prevent Fraud- do your terms need a review (watch this space!)</a:t>
            </a:r>
          </a:p>
          <a:p>
            <a:pPr marL="1028700" lvl="1" indent="-342900"/>
            <a:r>
              <a:rPr lang="en-GB" err="1"/>
              <a:t>Eg</a:t>
            </a:r>
            <a:r>
              <a:rPr lang="en-GB"/>
              <a:t> Authorised Corporate Service Providers- are you caught, do your Els(and processes) need to carve this out if you don’t intend to register?</a:t>
            </a:r>
          </a:p>
        </p:txBody>
      </p:sp>
    </p:spTree>
    <p:extLst>
      <p:ext uri="{BB962C8B-B14F-4D97-AF65-F5344CB8AC3E}">
        <p14:creationId xmlns:p14="http://schemas.microsoft.com/office/powerpoint/2010/main" val="2738964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3556000" y="853440"/>
            <a:ext cx="7680960" cy="4353042"/>
          </a:xfrm>
        </p:spPr>
        <p:txBody>
          <a:bodyPr lIns="91440" tIns="45720" rIns="91440" bIns="45720" anchor="b"/>
          <a:lstStyle/>
          <a:p>
            <a:pPr>
              <a:spcBef>
                <a:spcPts val="1000"/>
              </a:spcBef>
            </a:pPr>
            <a:r>
              <a:rPr lang="en-US" sz="5400">
                <a:solidFill>
                  <a:schemeClr val="bg1"/>
                </a:solidFill>
              </a:rPr>
              <a:t>Issues With Engagement Letters</a:t>
            </a:r>
            <a:br>
              <a:rPr lang="en-US" sz="5400">
                <a:solidFill>
                  <a:schemeClr val="bg1"/>
                </a:solidFill>
              </a:rPr>
            </a:br>
            <a:br>
              <a:rPr lang="en-US" sz="5400">
                <a:solidFill>
                  <a:schemeClr val="bg1"/>
                </a:solidFill>
              </a:rPr>
            </a:br>
            <a:r>
              <a:rPr lang="en-US" sz="5400">
                <a:solidFill>
                  <a:schemeClr val="bg1"/>
                </a:solidFill>
              </a:rPr>
              <a:t>Any Questions?</a:t>
            </a: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294640" y="1534160"/>
            <a:ext cx="2827018" cy="3139440"/>
          </a:xfrm>
        </p:spPr>
        <p:txBody>
          <a:bodyPr/>
          <a:lstStyle/>
          <a:p>
            <a:pPr algn="just"/>
            <a:r>
              <a:rPr lang="en-US" sz="1400" b="1">
                <a:latin typeface="Calibri" panose="020F0502020204030204" pitchFamily="34" charset="0"/>
                <a:ea typeface="+mj-lt"/>
                <a:cs typeface="Calibri" panose="020F0502020204030204" pitchFamily="34" charset="0"/>
              </a:rPr>
              <a:t>Disclaimer</a:t>
            </a:r>
            <a:br>
              <a:rPr lang="en-US" sz="1400">
                <a:latin typeface="Calibri" panose="020F0502020204030204" pitchFamily="34" charset="0"/>
                <a:ea typeface="+mj-lt"/>
                <a:cs typeface="Calibri" panose="020F0502020204030204" pitchFamily="34" charset="0"/>
              </a:rPr>
            </a:br>
            <a:r>
              <a:rPr lang="en-US" sz="1400" b="1">
                <a:solidFill>
                  <a:schemeClr val="tx1"/>
                </a:solidFill>
                <a:latin typeface="Calibri" panose="020F0502020204030204" pitchFamily="34" charset="0"/>
                <a:ea typeface="+mj-lt"/>
                <a:cs typeface="Calibri" panose="020F0502020204030204" pitchFamily="34" charset="0"/>
              </a:rPr>
              <a:t>.</a:t>
            </a:r>
            <a:br>
              <a:rPr lang="en-US" sz="1400">
                <a:latin typeface="Calibri" panose="020F0502020204030204" pitchFamily="34" charset="0"/>
                <a:ea typeface="+mj-lt"/>
                <a:cs typeface="Calibri" panose="020F0502020204030204" pitchFamily="34" charset="0"/>
              </a:rPr>
            </a:br>
            <a:r>
              <a:rPr lang="en-US" sz="1400" b="1">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400">
              <a:latin typeface="Calibri" panose="020F0502020204030204" pitchFamily="34" charset="0"/>
              <a:ea typeface="+mj-lt"/>
              <a:cs typeface="Calibri" panose="020F0502020204030204" pitchFamily="34" charset="0"/>
            </a:endParaRPr>
          </a:p>
          <a:p>
            <a:pPr algn="just"/>
            <a:r>
              <a:rPr lang="en-US" sz="1400" b="1">
                <a:latin typeface="Calibri" panose="020F0502020204030204" pitchFamily="34" charset="0"/>
                <a:cs typeface="Calibri" panose="020F0502020204030204" pitchFamily="34" charset="0"/>
              </a:rPr>
              <a:t>We disclaim all and any liability for any actions you take (or omit to take) in reliance upon the contents of this presentation. </a:t>
            </a:r>
            <a:endParaRPr lang="en-US" sz="1400">
              <a:latin typeface="Calibri" panose="020F0502020204030204" pitchFamily="34" charset="0"/>
              <a:ea typeface="+mj-lt"/>
              <a:cs typeface="Calibri" panose="020F0502020204030204" pitchFamily="34" charset="0"/>
            </a:endParaRPr>
          </a:p>
          <a:p>
            <a:pPr algn="just"/>
            <a:r>
              <a:rPr lang="en-US" sz="1400" b="1">
                <a:latin typeface="Calibri" panose="020F0502020204030204" pitchFamily="34" charset="0"/>
                <a:ea typeface="+mj-lt"/>
                <a:cs typeface="Calibri" panose="020F0502020204030204" pitchFamily="34" charset="0"/>
              </a:rPr>
              <a:t>Our contact details are below should you wish to contact us for professional advice.</a:t>
            </a:r>
          </a:p>
          <a:p>
            <a:pPr algn="just"/>
            <a:r>
              <a:rPr lang="en-US" sz="1600" b="1">
                <a:latin typeface="Calibri" panose="020F0502020204030204" pitchFamily="34" charset="0"/>
                <a:ea typeface="+mj-lt"/>
                <a:cs typeface="Calibri" panose="020F0502020204030204" pitchFamily="34" charset="0"/>
              </a:rPr>
              <a:t>Risk@kareneckstein.co.uk-07973627039</a:t>
            </a:r>
            <a:endParaRPr lang="en-GB" sz="160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p:txBody>
          <a:bodyPr/>
          <a:lstStyle/>
          <a:p>
            <a:r>
              <a:rPr lang="en-US"/>
              <a:t>Karen Eckstein</a:t>
            </a:r>
          </a:p>
          <a:p>
            <a:r>
              <a:rPr lang="en-US"/>
              <a:t>LLB, CTA, Cert IRM</a:t>
            </a:r>
            <a:endParaRPr lang="en-GB"/>
          </a:p>
        </p:txBody>
      </p:sp>
    </p:spTree>
    <p:extLst>
      <p:ext uri="{BB962C8B-B14F-4D97-AF65-F5344CB8AC3E}">
        <p14:creationId xmlns:p14="http://schemas.microsoft.com/office/powerpoint/2010/main" val="123865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88714-80F2-6CFF-52B5-B5A509E4650B}"/>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87555EC7-BB09-3FB6-332C-6C53837D39D1}"/>
              </a:ext>
            </a:extLst>
          </p:cNvPr>
          <p:cNvSpPr>
            <a:spLocks noGrp="1"/>
          </p:cNvSpPr>
          <p:nvPr>
            <p:ph type="body" sz="quarter" idx="10"/>
          </p:nvPr>
        </p:nvSpPr>
        <p:spPr>
          <a:xfrm>
            <a:off x="659404" y="254000"/>
            <a:ext cx="10872196" cy="631825"/>
          </a:xfrm>
        </p:spPr>
        <p:txBody>
          <a:bodyPr/>
          <a:lstStyle/>
          <a:p>
            <a:pPr algn="ctr"/>
            <a:r>
              <a:rPr lang="en-US"/>
              <a:t>Issues with Engagement Letters (1)</a:t>
            </a:r>
            <a:endParaRPr lang="en-GB"/>
          </a:p>
        </p:txBody>
      </p:sp>
      <p:sp>
        <p:nvSpPr>
          <p:cNvPr id="3" name="Text Placeholder 2">
            <a:extLst>
              <a:ext uri="{FF2B5EF4-FFF2-40B4-BE49-F238E27FC236}">
                <a16:creationId xmlns:a16="http://schemas.microsoft.com/office/drawing/2014/main" id="{F4F05896-08FC-B560-96DE-4552C4CD9221}"/>
              </a:ext>
            </a:extLst>
          </p:cNvPr>
          <p:cNvSpPr>
            <a:spLocks noGrp="1"/>
          </p:cNvSpPr>
          <p:nvPr>
            <p:ph type="body" sz="quarter" idx="11"/>
          </p:nvPr>
        </p:nvSpPr>
        <p:spPr>
          <a:xfrm>
            <a:off x="659404" y="1282065"/>
            <a:ext cx="10872196" cy="5321935"/>
          </a:xfrm>
        </p:spPr>
        <p:txBody>
          <a:bodyPr/>
          <a:lstStyle/>
          <a:p>
            <a:pPr marL="342900" indent="-342900">
              <a:buFont typeface="Arial" panose="020B0604020202020204" pitchFamily="34" charset="0"/>
              <a:buChar char="•"/>
            </a:pPr>
            <a:r>
              <a:rPr lang="en-US"/>
              <a:t>Internal compliance issues</a:t>
            </a:r>
          </a:p>
          <a:p>
            <a:pPr marL="1028700" lvl="1" indent="-342900"/>
            <a:r>
              <a:rPr lang="en-US"/>
              <a:t>Ensuring you have a signed/relevant engagement letter on every file.</a:t>
            </a:r>
          </a:p>
          <a:p>
            <a:pPr marL="342900" indent="-342900">
              <a:buFont typeface="Arial" panose="020B0604020202020204" pitchFamily="34" charset="0"/>
              <a:buChar char="•"/>
            </a:pPr>
            <a:r>
              <a:rPr lang="en-US"/>
              <a:t>Scoping issues</a:t>
            </a:r>
          </a:p>
          <a:p>
            <a:pPr marL="1028700" lvl="1" indent="-342900"/>
            <a:r>
              <a:rPr lang="en-US"/>
              <a:t>Is it clear (to you </a:t>
            </a:r>
            <a:r>
              <a:rPr lang="en-US" u="sng"/>
              <a:t>and</a:t>
            </a:r>
            <a:r>
              <a:rPr lang="en-US"/>
              <a:t> the client) what you are and are not doing?</a:t>
            </a:r>
          </a:p>
          <a:p>
            <a:pPr marL="342900" indent="-342900">
              <a:buFont typeface="Arial" panose="020B0604020202020204" pitchFamily="34" charset="0"/>
              <a:buChar char="•"/>
            </a:pPr>
            <a:r>
              <a:rPr lang="en-GB"/>
              <a:t>Regulatory issues</a:t>
            </a:r>
          </a:p>
          <a:p>
            <a:pPr marL="1028700" lvl="1" indent="-342900"/>
            <a:r>
              <a:rPr lang="en-GB"/>
              <a:t>Are your letters up to date and meet your regulator’s requirements?</a:t>
            </a:r>
          </a:p>
          <a:p>
            <a:pPr marL="342900" indent="-342900">
              <a:buFont typeface="Arial" panose="020B0604020202020204" pitchFamily="34" charset="0"/>
              <a:buChar char="•"/>
            </a:pPr>
            <a:r>
              <a:rPr lang="en-GB"/>
              <a:t>Additional services</a:t>
            </a:r>
          </a:p>
          <a:p>
            <a:pPr marL="1028700" lvl="1" indent="-342900"/>
            <a:r>
              <a:rPr lang="en-GB"/>
              <a:t>How can you do extra work and be paid for it (and protected)?</a:t>
            </a:r>
          </a:p>
          <a:p>
            <a:pPr marL="342900" indent="-342900">
              <a:buFont typeface="Arial" panose="020B0604020202020204" pitchFamily="34" charset="0"/>
              <a:buChar char="•"/>
            </a:pPr>
            <a:r>
              <a:rPr lang="en-GB"/>
              <a:t>Liability caps</a:t>
            </a:r>
          </a:p>
          <a:p>
            <a:pPr marL="1028700" lvl="1" indent="-342900"/>
            <a:r>
              <a:rPr lang="en-GB"/>
              <a:t>Do you have ones that work?</a:t>
            </a:r>
          </a:p>
          <a:p>
            <a:pPr marL="342900" indent="-342900">
              <a:buFont typeface="Arial" panose="020B0604020202020204" pitchFamily="34" charset="0"/>
              <a:buChar char="•"/>
            </a:pPr>
            <a:endParaRPr lang="en-GB"/>
          </a:p>
          <a:p>
            <a:pPr marL="342900" indent="-342900">
              <a:buFont typeface="Arial" panose="020B0604020202020204" pitchFamily="34" charset="0"/>
              <a:buChar char="•"/>
            </a:pPr>
            <a:endParaRPr lang="en-GB"/>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33646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254000"/>
            <a:ext cx="10872196" cy="631825"/>
          </a:xfrm>
        </p:spPr>
        <p:txBody>
          <a:bodyPr/>
          <a:lstStyle/>
          <a:p>
            <a:pPr algn="ctr"/>
            <a:r>
              <a:rPr lang="en-US"/>
              <a:t>Issues with Engagement Letters (2)</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445342"/>
            <a:ext cx="10872196" cy="4762418"/>
          </a:xfrm>
        </p:spPr>
        <p:txBody>
          <a:bodyPr/>
          <a:lstStyle/>
          <a:p>
            <a:pPr marL="342900" indent="-342900">
              <a:buFont typeface="Arial" panose="020B0604020202020204" pitchFamily="34" charset="0"/>
              <a:buChar char="•"/>
            </a:pPr>
            <a:r>
              <a:rPr lang="en-GB"/>
              <a:t>How do you deal with issues with clients?</a:t>
            </a:r>
          </a:p>
          <a:p>
            <a:pPr marL="1028700" lvl="1" indent="-342900"/>
            <a:r>
              <a:rPr lang="en-GB"/>
              <a:t>What protections are there in the letter?</a:t>
            </a:r>
          </a:p>
          <a:p>
            <a:pPr marL="342900" indent="-342900">
              <a:buFont typeface="Arial" panose="020B0604020202020204" pitchFamily="34" charset="0"/>
              <a:buChar char="•"/>
            </a:pPr>
            <a:r>
              <a:rPr lang="en-GB"/>
              <a:t>Confidentiality and third parties</a:t>
            </a:r>
          </a:p>
          <a:p>
            <a:pPr marL="1028700" lvl="1" indent="-342900"/>
            <a:r>
              <a:rPr lang="en-GB"/>
              <a:t>How do you manage the ‘leaking’ of information and prevent claims?</a:t>
            </a:r>
          </a:p>
          <a:p>
            <a:pPr marL="342900" indent="-342900">
              <a:buFont typeface="Arial" panose="020B0604020202020204" pitchFamily="34" charset="0"/>
              <a:buChar char="•"/>
            </a:pPr>
            <a:r>
              <a:rPr lang="en-GB"/>
              <a:t>Fee issues</a:t>
            </a:r>
          </a:p>
          <a:p>
            <a:pPr marL="1028700" lvl="1" indent="-342900"/>
            <a:r>
              <a:rPr lang="en-GB"/>
              <a:t>How do you manage fee quotes/estimates?</a:t>
            </a:r>
          </a:p>
          <a:p>
            <a:pPr marL="1028700" lvl="1" indent="-342900"/>
            <a:r>
              <a:rPr lang="en-GB"/>
              <a:t>How do you manage fee disputes?</a:t>
            </a:r>
          </a:p>
          <a:p>
            <a:pPr marL="342900" indent="-342900">
              <a:buFont typeface="Arial" panose="020B0604020202020204" pitchFamily="34" charset="0"/>
              <a:buChar char="•"/>
            </a:pPr>
            <a:r>
              <a:rPr lang="en-GB"/>
              <a:t>Horizon scanning</a:t>
            </a:r>
          </a:p>
          <a:p>
            <a:pPr marL="1028700" lvl="1" indent="-342900"/>
            <a:r>
              <a:rPr lang="en-GB"/>
              <a:t>What changes are coming and are you ready for them? </a:t>
            </a:r>
          </a:p>
          <a:p>
            <a:pPr marL="1028700" lvl="1" indent="-342900"/>
            <a:r>
              <a:rPr lang="en-GB" err="1"/>
              <a:t>Eg</a:t>
            </a:r>
            <a:r>
              <a:rPr lang="en-GB"/>
              <a:t>- Economic Crime &amp; Corporate Transparency</a:t>
            </a:r>
          </a:p>
          <a:p>
            <a:pPr marL="1028700" lvl="1" indent="-342900"/>
            <a:r>
              <a:rPr lang="en-GB"/>
              <a:t>- failure to prevent fraud</a:t>
            </a:r>
          </a:p>
          <a:p>
            <a:pPr marL="1028700" lvl="1" indent="-342900"/>
            <a:r>
              <a:rPr lang="en-GB"/>
              <a:t>- authorised corporate service providers</a:t>
            </a:r>
          </a:p>
          <a:p>
            <a:pPr marL="342900" indent="-342900">
              <a:buFont typeface="Arial" panose="020B0604020202020204" pitchFamily="34" charset="0"/>
              <a:buChar char="•"/>
            </a:pPr>
            <a:endParaRPr lang="en-GB"/>
          </a:p>
          <a:p>
            <a:pPr marL="342900" indent="-342900">
              <a:buFont typeface="Arial" panose="020B0604020202020204" pitchFamily="34" charset="0"/>
              <a:buChar char="•"/>
            </a:pPr>
            <a:endParaRPr lang="en-GB"/>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3222235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32080"/>
            <a:ext cx="10872196" cy="753745"/>
          </a:xfrm>
        </p:spPr>
        <p:txBody>
          <a:bodyPr/>
          <a:lstStyle/>
          <a:p>
            <a:pPr algn="ctr"/>
            <a:r>
              <a:rPr lang="en-US"/>
              <a:t>Internal Compliance Issues</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412240"/>
            <a:ext cx="10872196" cy="4815839"/>
          </a:xfrm>
        </p:spPr>
        <p:txBody>
          <a:bodyPr/>
          <a:lstStyle/>
          <a:p>
            <a:r>
              <a:rPr lang="en-US"/>
              <a:t>How do you ensure that you have a signed/ relevant engagement letter on every file?</a:t>
            </a:r>
          </a:p>
          <a:p>
            <a:pPr marL="342900" indent="-342900">
              <a:buFont typeface="Arial" panose="020B0604020202020204" pitchFamily="34" charset="0"/>
              <a:buChar char="•"/>
            </a:pPr>
            <a:r>
              <a:rPr lang="en-US"/>
              <a:t>EL needs to be easy to complete </a:t>
            </a:r>
          </a:p>
          <a:p>
            <a:pPr marL="342900" indent="-342900">
              <a:buFont typeface="Arial" panose="020B0604020202020204" pitchFamily="34" charset="0"/>
              <a:buChar char="•"/>
            </a:pPr>
            <a:r>
              <a:rPr lang="en-US"/>
              <a:t>EL process needs to be straightforward and needs to identify if the client is a consumer</a:t>
            </a:r>
          </a:p>
          <a:p>
            <a:pPr marL="342900" indent="-342900">
              <a:buFont typeface="Arial" panose="020B0604020202020204" pitchFamily="34" charset="0"/>
              <a:buChar char="•"/>
            </a:pPr>
            <a:r>
              <a:rPr lang="en-US"/>
              <a:t>EL tasks (has it been issued </a:t>
            </a:r>
            <a:r>
              <a:rPr lang="en-US" u="sng"/>
              <a:t>and</a:t>
            </a:r>
            <a:r>
              <a:rPr lang="en-US"/>
              <a:t> has it been returned by client) need to be created on file opening</a:t>
            </a:r>
          </a:p>
          <a:p>
            <a:pPr marL="342900" indent="-342900">
              <a:buFont typeface="Arial" panose="020B0604020202020204" pitchFamily="34" charset="0"/>
              <a:buChar char="•"/>
            </a:pPr>
            <a:r>
              <a:rPr lang="en-US"/>
              <a:t>Link return of EL to start work? (risk to you </a:t>
            </a:r>
            <a:r>
              <a:rPr lang="en-US" u="sng"/>
              <a:t>and</a:t>
            </a:r>
            <a:r>
              <a:rPr lang="en-US"/>
              <a:t> client if no signed letter)</a:t>
            </a:r>
          </a:p>
          <a:p>
            <a:pPr marL="342900" indent="-342900">
              <a:buFont typeface="Arial" panose="020B0604020202020204" pitchFamily="34" charset="0"/>
              <a:buChar char="•"/>
            </a:pPr>
            <a:r>
              <a:rPr lang="en-US"/>
              <a:t>Diary review of EL on regular basis (6 months/annual?)</a:t>
            </a:r>
          </a:p>
          <a:p>
            <a:pPr marL="342900" indent="-342900">
              <a:buFont typeface="Arial" panose="020B0604020202020204" pitchFamily="34" charset="0"/>
              <a:buChar char="•"/>
            </a:pPr>
            <a:r>
              <a:rPr lang="en-US"/>
              <a:t>Fee alert to review EL?- see fee issues later</a:t>
            </a:r>
          </a:p>
          <a:p>
            <a:pPr marL="342900" indent="-342900">
              <a:buFont typeface="Arial" panose="020B0604020202020204" pitchFamily="34" charset="0"/>
              <a:buChar char="•"/>
            </a:pPr>
            <a:r>
              <a:rPr lang="en-US"/>
              <a:t>File reviews to check compliance?</a:t>
            </a:r>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604824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426720"/>
            <a:ext cx="10872196" cy="459105"/>
          </a:xfrm>
        </p:spPr>
        <p:txBody>
          <a:bodyPr/>
          <a:lstStyle/>
          <a:p>
            <a:pPr algn="ctr"/>
            <a:r>
              <a:rPr lang="en-US"/>
              <a:t>Scoping Issues</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985520"/>
            <a:ext cx="10872196" cy="5222240"/>
          </a:xfrm>
        </p:spPr>
        <p:txBody>
          <a:bodyPr/>
          <a:lstStyle/>
          <a:p>
            <a:r>
              <a:rPr lang="en-US"/>
              <a:t>Is it clear to you and the client what you are and are not doing?</a:t>
            </a:r>
          </a:p>
          <a:p>
            <a:r>
              <a:rPr lang="en-US"/>
              <a:t>Some handy tips for scoping out the engagement:-</a:t>
            </a:r>
          </a:p>
          <a:p>
            <a:pPr marL="342900" indent="-342900">
              <a:buFont typeface="Arial" panose="020B0604020202020204" pitchFamily="34" charset="0"/>
              <a:buChar char="•"/>
            </a:pPr>
            <a:r>
              <a:rPr lang="en-US"/>
              <a:t>Set out who is your client (so many people don’t do this!)</a:t>
            </a:r>
          </a:p>
          <a:p>
            <a:pPr marL="342900" indent="-342900">
              <a:buFont typeface="Arial" panose="020B0604020202020204" pitchFamily="34" charset="0"/>
              <a:buChar char="•"/>
            </a:pPr>
            <a:r>
              <a:rPr lang="en-US"/>
              <a:t>Set out the brief facts</a:t>
            </a:r>
          </a:p>
          <a:p>
            <a:pPr marL="342900" indent="-342900">
              <a:buFont typeface="Arial" panose="020B0604020202020204" pitchFamily="34" charset="0"/>
              <a:buChar char="•"/>
            </a:pPr>
            <a:r>
              <a:rPr lang="en-US"/>
              <a:t>Set out the purpose</a:t>
            </a:r>
          </a:p>
          <a:p>
            <a:pPr marL="342900" indent="-342900">
              <a:buFont typeface="Arial" panose="020B0604020202020204" pitchFamily="34" charset="0"/>
              <a:buChar char="•"/>
            </a:pPr>
            <a:r>
              <a:rPr lang="en-US"/>
              <a:t>Set out what you are instructed to do</a:t>
            </a:r>
          </a:p>
          <a:p>
            <a:pPr marL="342900" indent="-342900">
              <a:buFont typeface="Arial" panose="020B0604020202020204" pitchFamily="34" charset="0"/>
              <a:buChar char="•"/>
            </a:pPr>
            <a:r>
              <a:rPr lang="en-US"/>
              <a:t>Set out what you are not going to do</a:t>
            </a:r>
          </a:p>
          <a:p>
            <a:pPr marL="342900" indent="-342900">
              <a:buFont typeface="Arial" panose="020B0604020202020204" pitchFamily="34" charset="0"/>
              <a:buChar char="•"/>
            </a:pPr>
            <a:r>
              <a:rPr lang="en-US"/>
              <a:t>Set out what the client is responsible for</a:t>
            </a:r>
          </a:p>
          <a:p>
            <a:pPr marL="342900" indent="-342900">
              <a:buFont typeface="Arial" panose="020B0604020202020204" pitchFamily="34" charset="0"/>
              <a:buChar char="•"/>
            </a:pPr>
            <a:r>
              <a:rPr lang="en-US"/>
              <a:t>Set out points like if you are going to rely on information from third parties</a:t>
            </a:r>
          </a:p>
          <a:p>
            <a:pPr marL="342900" indent="-342900">
              <a:buFont typeface="Arial" panose="020B0604020202020204" pitchFamily="34" charset="0"/>
              <a:buChar char="•"/>
            </a:pPr>
            <a:r>
              <a:rPr lang="en-US"/>
              <a:t>Set out who can rely on your work and on what terms</a:t>
            </a:r>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821104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325120"/>
            <a:ext cx="10872196" cy="560705"/>
          </a:xfrm>
        </p:spPr>
        <p:txBody>
          <a:bodyPr/>
          <a:lstStyle/>
          <a:p>
            <a:pPr algn="ctr"/>
            <a:r>
              <a:rPr lang="en-US"/>
              <a:t>Regulatory Issues</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005840"/>
            <a:ext cx="10872196" cy="4966335"/>
          </a:xfrm>
        </p:spPr>
        <p:txBody>
          <a:bodyPr/>
          <a:lstStyle/>
          <a:p>
            <a:r>
              <a:rPr lang="en-US"/>
              <a:t>Are your engagement letters up to date and meet your regulator’s requirements?</a:t>
            </a:r>
          </a:p>
          <a:p>
            <a:r>
              <a:rPr lang="en-US"/>
              <a:t>Common things to look at:-</a:t>
            </a:r>
          </a:p>
          <a:p>
            <a:pPr marL="342900" indent="-342900">
              <a:buFont typeface="Arial" panose="020B0604020202020204" pitchFamily="34" charset="0"/>
              <a:buChar char="•"/>
            </a:pPr>
            <a:r>
              <a:rPr lang="en-US"/>
              <a:t>Complaints process</a:t>
            </a:r>
          </a:p>
          <a:p>
            <a:pPr marL="1028700" lvl="1" indent="-342900"/>
            <a:r>
              <a:rPr lang="en-US"/>
              <a:t>Is it up to date? Is it realistic and practical?</a:t>
            </a:r>
          </a:p>
          <a:p>
            <a:pPr marL="342900" indent="-342900">
              <a:buFont typeface="Arial" panose="020B0604020202020204" pitchFamily="34" charset="0"/>
              <a:buChar char="•"/>
            </a:pPr>
            <a:r>
              <a:rPr lang="en-US"/>
              <a:t>Insurance provisions (a lot of people get this wrong)</a:t>
            </a:r>
          </a:p>
          <a:p>
            <a:pPr marL="342900" indent="-342900">
              <a:buFont typeface="Arial" panose="020B0604020202020204" pitchFamily="34" charset="0"/>
              <a:buChar char="•"/>
            </a:pPr>
            <a:r>
              <a:rPr lang="en-US"/>
              <a:t>GDPR/privacy notices</a:t>
            </a:r>
          </a:p>
          <a:p>
            <a:pPr marL="342900" indent="-342900">
              <a:buFont typeface="Arial" panose="020B0604020202020204" pitchFamily="34" charset="0"/>
              <a:buChar char="•"/>
            </a:pPr>
            <a:r>
              <a:rPr lang="en-US"/>
              <a:t>AML</a:t>
            </a:r>
          </a:p>
          <a:p>
            <a:pPr marL="342900" indent="-342900">
              <a:buFont typeface="Arial" panose="020B0604020202020204" pitchFamily="34" charset="0"/>
              <a:buChar char="•"/>
            </a:pPr>
            <a:r>
              <a:rPr lang="en-US"/>
              <a:t>References to legislation</a:t>
            </a:r>
          </a:p>
          <a:p>
            <a:pPr marL="342900" indent="-342900">
              <a:buFont typeface="Arial" panose="020B0604020202020204" pitchFamily="34" charset="0"/>
              <a:buChar char="•"/>
            </a:pPr>
            <a:r>
              <a:rPr lang="en-US"/>
              <a:t>Do the T &amp; Cs match the EL?</a:t>
            </a:r>
          </a:p>
          <a:p>
            <a:pPr marL="1028700" lvl="1" indent="-342900"/>
            <a:r>
              <a:rPr lang="en-US"/>
              <a:t> (so often one has been updated and not the other)</a:t>
            </a:r>
          </a:p>
          <a:p>
            <a:pPr marL="342900" indent="-342900">
              <a:buFont typeface="Arial" panose="020B0604020202020204" pitchFamily="34" charset="0"/>
              <a:buChar char="•"/>
            </a:pPr>
            <a:endParaRPr lang="en-US"/>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395089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93040"/>
            <a:ext cx="10872196" cy="692785"/>
          </a:xfrm>
        </p:spPr>
        <p:txBody>
          <a:bodyPr/>
          <a:lstStyle/>
          <a:p>
            <a:pPr algn="ctr"/>
            <a:r>
              <a:rPr lang="en-US"/>
              <a:t>Additional Services</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885826"/>
            <a:ext cx="10872196" cy="5086350"/>
          </a:xfrm>
        </p:spPr>
        <p:txBody>
          <a:bodyPr/>
          <a:lstStyle/>
          <a:p>
            <a:r>
              <a:rPr lang="en-US"/>
              <a:t>Doing additional work, getting paid for it, and being protected</a:t>
            </a:r>
          </a:p>
          <a:p>
            <a:pPr marL="342900" indent="-342900">
              <a:buFont typeface="Arial" panose="020B0604020202020204" pitchFamily="34" charset="0"/>
              <a:buChar char="•"/>
            </a:pPr>
            <a:r>
              <a:rPr lang="en-GB"/>
              <a:t>Clients asking questions outside the scope of retainer</a:t>
            </a:r>
          </a:p>
          <a:p>
            <a:pPr marL="1028700" lvl="1" indent="-342900"/>
            <a:r>
              <a:rPr lang="en-GB"/>
              <a:t>Or asking for work to be done in a different capacity</a:t>
            </a:r>
          </a:p>
          <a:p>
            <a:pPr marL="342900" indent="-342900">
              <a:buFont typeface="Arial" panose="020B0604020202020204" pitchFamily="34" charset="0"/>
              <a:buChar char="•"/>
            </a:pPr>
            <a:r>
              <a:rPr lang="en-GB"/>
              <a:t>Do you have an ‘agreed further services’ clause in your EL?</a:t>
            </a:r>
          </a:p>
          <a:p>
            <a:pPr marL="342900" indent="-342900">
              <a:buFont typeface="Arial" panose="020B0604020202020204" pitchFamily="34" charset="0"/>
              <a:buChar char="•"/>
            </a:pPr>
            <a:r>
              <a:rPr lang="en-GB"/>
              <a:t>Do you have an ‘agreed further services’ policy to support the clause?</a:t>
            </a:r>
          </a:p>
          <a:p>
            <a:pPr marL="1028700" lvl="1" indent="-342900"/>
            <a:r>
              <a:rPr lang="en-GB"/>
              <a:t>How do staff working on the file know what is in the EL scope? </a:t>
            </a:r>
          </a:p>
          <a:p>
            <a:pPr marL="1028700" lvl="1" indent="-342900"/>
            <a:r>
              <a:rPr lang="en-GB"/>
              <a:t>So that they can identify when to apply the clause</a:t>
            </a:r>
          </a:p>
          <a:p>
            <a:pPr marL="342900" indent="-342900">
              <a:buFont typeface="Arial" panose="020B0604020202020204" pitchFamily="34" charset="0"/>
              <a:buChar char="•"/>
            </a:pPr>
            <a:r>
              <a:rPr lang="en-GB"/>
              <a:t>What if the client is a consumer?</a:t>
            </a:r>
          </a:p>
          <a:p>
            <a:pPr marL="1028700" lvl="1" indent="-342900"/>
            <a:r>
              <a:rPr lang="en-GB"/>
              <a:t>A new EL will probably be needed (‘distance selling’ regulations)</a:t>
            </a:r>
          </a:p>
          <a:p>
            <a:pPr marL="342900" indent="-342900">
              <a:buFont typeface="Arial" panose="020B0604020202020204" pitchFamily="34" charset="0"/>
              <a:buChar char="•"/>
            </a:pPr>
            <a:r>
              <a:rPr lang="en-GB"/>
              <a:t>Process</a:t>
            </a:r>
          </a:p>
          <a:p>
            <a:pPr marL="1028700" lvl="1" indent="-342900"/>
            <a:r>
              <a:rPr lang="en-GB"/>
              <a:t>Agree that the work is o/s the EL and that it can be done under the clause</a:t>
            </a:r>
          </a:p>
          <a:p>
            <a:pPr marL="1028700" lvl="1" indent="-342900"/>
            <a:r>
              <a:rPr lang="en-GB"/>
              <a:t>Agree the facts, the purpose, give the advice</a:t>
            </a:r>
          </a:p>
          <a:p>
            <a:pPr marL="342900" indent="-342900">
              <a:buFont typeface="Arial" panose="020B0604020202020204" pitchFamily="34" charset="0"/>
              <a:buChar char="•"/>
            </a:pPr>
            <a:r>
              <a:rPr lang="en-GB"/>
              <a:t>De-risks the work and enables you to charge fees!</a:t>
            </a:r>
          </a:p>
          <a:p>
            <a:pPr marL="342900" indent="-342900">
              <a:buFont typeface="Arial" panose="020B0604020202020204" pitchFamily="34" charset="0"/>
              <a:buChar char="•"/>
            </a:pPr>
            <a:endParaRPr lang="en-GB"/>
          </a:p>
          <a:p>
            <a:pPr marL="342900" indent="-342900">
              <a:buFont typeface="Arial" panose="020B0604020202020204" pitchFamily="34" charset="0"/>
              <a:buChar char="•"/>
            </a:pPr>
            <a:endParaRPr lang="en-GB"/>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332057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62560"/>
            <a:ext cx="10872196" cy="723265"/>
          </a:xfrm>
        </p:spPr>
        <p:txBody>
          <a:bodyPr/>
          <a:lstStyle/>
          <a:p>
            <a:pPr algn="ctr"/>
            <a:r>
              <a:rPr lang="en-US"/>
              <a:t>Liability Caps</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995679"/>
            <a:ext cx="10872196" cy="4976495"/>
          </a:xfrm>
        </p:spPr>
        <p:txBody>
          <a:bodyPr/>
          <a:lstStyle/>
          <a:p>
            <a:r>
              <a:rPr lang="en-US"/>
              <a:t>Are your liability caps effective?</a:t>
            </a:r>
          </a:p>
          <a:p>
            <a:pPr marL="342900" indent="-342900">
              <a:buFont typeface="Arial" panose="020B0604020202020204" pitchFamily="34" charset="0"/>
              <a:buChar char="•"/>
            </a:pPr>
            <a:r>
              <a:rPr lang="en-GB"/>
              <a:t>Have you brought the cap to the client’s attention?</a:t>
            </a:r>
          </a:p>
          <a:p>
            <a:pPr marL="342900" indent="-342900">
              <a:buFont typeface="Arial" panose="020B0604020202020204" pitchFamily="34" charset="0"/>
              <a:buChar char="•"/>
            </a:pPr>
            <a:r>
              <a:rPr lang="en-GB"/>
              <a:t>Have you given the client the opportunity to negotiate?</a:t>
            </a:r>
          </a:p>
          <a:p>
            <a:pPr marL="342900" indent="-342900">
              <a:buFont typeface="Arial" panose="020B0604020202020204" pitchFamily="34" charset="0"/>
              <a:buChar char="•"/>
            </a:pPr>
            <a:r>
              <a:rPr lang="en-GB"/>
              <a:t>Is it a fixed cap for all engagements or considered anew for each one?</a:t>
            </a:r>
          </a:p>
          <a:p>
            <a:pPr marL="342900" indent="-342900">
              <a:buFont typeface="Arial" panose="020B0604020202020204" pitchFamily="34" charset="0"/>
              <a:buChar char="•"/>
            </a:pPr>
            <a:r>
              <a:rPr lang="en-GB"/>
              <a:t>What factors do you take into account?</a:t>
            </a:r>
          </a:p>
          <a:p>
            <a:pPr marL="342900" indent="-342900">
              <a:buFont typeface="Arial" panose="020B0604020202020204" pitchFamily="34" charset="0"/>
              <a:buChar char="•"/>
            </a:pPr>
            <a:r>
              <a:rPr lang="en-GB"/>
              <a:t>What evidence do you have of your thought process?</a:t>
            </a:r>
          </a:p>
          <a:p>
            <a:pPr marL="342900" indent="-342900">
              <a:buFont typeface="Arial" panose="020B0604020202020204" pitchFamily="34" charset="0"/>
              <a:buChar char="•"/>
            </a:pPr>
            <a:r>
              <a:rPr lang="en-GB"/>
              <a:t>Linking it to your </a:t>
            </a:r>
            <a:r>
              <a:rPr lang="en-GB" err="1"/>
              <a:t>pii</a:t>
            </a:r>
            <a:r>
              <a:rPr lang="en-GB"/>
              <a:t> limit – what if you change your limit?</a:t>
            </a:r>
          </a:p>
          <a:p>
            <a:pPr marL="342900" indent="-342900">
              <a:buFont typeface="Arial" panose="020B0604020202020204" pitchFamily="34" charset="0"/>
              <a:buChar char="•"/>
            </a:pPr>
            <a:r>
              <a:rPr lang="en-GB"/>
              <a:t>What is the impact if you get it wrong?</a:t>
            </a:r>
          </a:p>
          <a:p>
            <a:pPr marL="342900" indent="-342900">
              <a:buFont typeface="Arial" panose="020B0604020202020204" pitchFamily="34" charset="0"/>
              <a:buChar char="•"/>
            </a:pPr>
            <a:r>
              <a:rPr lang="en-GB"/>
              <a:t>Commercial issues – do you want to be the obvious target?</a:t>
            </a:r>
          </a:p>
          <a:p>
            <a:pPr marL="342900" indent="-342900">
              <a:buFont typeface="Arial" panose="020B0604020202020204" pitchFamily="34" charset="0"/>
              <a:buChar char="•"/>
            </a:pPr>
            <a:r>
              <a:rPr lang="en-GB"/>
              <a:t>Audit clients – do you want to have a liability cap?</a:t>
            </a:r>
          </a:p>
        </p:txBody>
      </p:sp>
    </p:spTree>
    <p:extLst>
      <p:ext uri="{BB962C8B-B14F-4D97-AF65-F5344CB8AC3E}">
        <p14:creationId xmlns:p14="http://schemas.microsoft.com/office/powerpoint/2010/main" val="1748181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32080"/>
            <a:ext cx="10872196" cy="753745"/>
          </a:xfrm>
        </p:spPr>
        <p:txBody>
          <a:bodyPr/>
          <a:lstStyle/>
          <a:p>
            <a:pPr algn="ctr"/>
            <a:r>
              <a:rPr lang="en-US"/>
              <a:t>Dealing with Issues with Clients</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762000" y="985519"/>
            <a:ext cx="10769600" cy="4986655"/>
          </a:xfrm>
        </p:spPr>
        <p:txBody>
          <a:bodyPr/>
          <a:lstStyle/>
          <a:p>
            <a:r>
              <a:rPr lang="en-US"/>
              <a:t>How the Engagement Letter can help</a:t>
            </a:r>
          </a:p>
          <a:p>
            <a:pPr marL="342900" indent="-342900">
              <a:buFont typeface="Arial" panose="020B0604020202020204" pitchFamily="34" charset="0"/>
              <a:buChar char="•"/>
            </a:pPr>
            <a:r>
              <a:rPr lang="en-GB"/>
              <a:t>Disputes within the client</a:t>
            </a:r>
          </a:p>
          <a:p>
            <a:pPr marL="1028700" lvl="1" indent="-342900"/>
            <a:r>
              <a:rPr lang="en-GB"/>
              <a:t>Term requiring client to provide united instructions or you owe no duties</a:t>
            </a:r>
          </a:p>
          <a:p>
            <a:pPr marL="342900" indent="-342900">
              <a:buFont typeface="Arial" panose="020B0604020202020204" pitchFamily="34" charset="0"/>
              <a:buChar char="•"/>
            </a:pPr>
            <a:r>
              <a:rPr lang="en-GB"/>
              <a:t>Fees</a:t>
            </a:r>
          </a:p>
          <a:p>
            <a:pPr marL="1028700" lvl="1" indent="-342900"/>
            <a:r>
              <a:rPr lang="en-GB"/>
              <a:t>Penalty/enhanced pricing</a:t>
            </a:r>
          </a:p>
          <a:p>
            <a:pPr marL="1028700" lvl="1" indent="-342900"/>
            <a:r>
              <a:rPr lang="en-GB"/>
              <a:t>Use of fee schedule</a:t>
            </a:r>
          </a:p>
          <a:p>
            <a:pPr marL="1028700" lvl="1" indent="-342900"/>
            <a:r>
              <a:rPr lang="en-GB"/>
              <a:t>Deemed agreement to invoices</a:t>
            </a:r>
          </a:p>
          <a:p>
            <a:pPr marL="342900" indent="-342900">
              <a:buFont typeface="Arial" panose="020B0604020202020204" pitchFamily="34" charset="0"/>
              <a:buChar char="•"/>
            </a:pPr>
            <a:r>
              <a:rPr lang="en-GB"/>
              <a:t>Disengagement</a:t>
            </a:r>
          </a:p>
          <a:p>
            <a:pPr marL="1028700" lvl="1" indent="-342900"/>
            <a:r>
              <a:rPr lang="en-GB"/>
              <a:t>When and how and fee provisions</a:t>
            </a:r>
          </a:p>
          <a:p>
            <a:pPr marL="342900" indent="-342900">
              <a:buFont typeface="Arial" panose="020B0604020202020204" pitchFamily="34" charset="0"/>
              <a:buChar char="•"/>
            </a:pPr>
            <a:r>
              <a:rPr lang="en-GB"/>
              <a:t>Consequences of provision of incomplete/inaccurate/late information</a:t>
            </a:r>
          </a:p>
          <a:p>
            <a:pPr marL="342900" indent="-342900">
              <a:buFont typeface="Arial" panose="020B0604020202020204" pitchFamily="34" charset="0"/>
              <a:buChar char="•"/>
            </a:pPr>
            <a:r>
              <a:rPr lang="en-GB"/>
              <a:t>Delay in implementation</a:t>
            </a:r>
          </a:p>
          <a:p>
            <a:pPr marL="342900" indent="-342900">
              <a:buFont typeface="Arial" panose="020B0604020202020204" pitchFamily="34" charset="0"/>
              <a:buChar char="•"/>
            </a:pPr>
            <a:r>
              <a:rPr lang="en-GB"/>
              <a:t>Reliance on oral advice</a:t>
            </a:r>
          </a:p>
          <a:p>
            <a:pPr marL="342900" indent="-342900">
              <a:buFont typeface="Arial" panose="020B0604020202020204" pitchFamily="34" charset="0"/>
              <a:buChar char="•"/>
            </a:pPr>
            <a:r>
              <a:rPr lang="en-GB"/>
              <a:t>Protection of staff </a:t>
            </a:r>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3811607655"/>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f0d60c3-ee2e-4b52-9658-95fded064de0">
      <Terms xmlns="http://schemas.microsoft.com/office/infopath/2007/PartnerControls"/>
    </lcf76f155ced4ddcb4097134ff3c332f>
    <TaxCatchAll xmlns="7afb9366-efe1-458b-9acd-a56fffd7047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C423CC74FF05478CBED6F1CF167302" ma:contentTypeVersion="14" ma:contentTypeDescription="Create a new document." ma:contentTypeScope="" ma:versionID="fa70270bb02d16fd4ac7ba6ac79e1c24">
  <xsd:schema xmlns:xsd="http://www.w3.org/2001/XMLSchema" xmlns:xs="http://www.w3.org/2001/XMLSchema" xmlns:p="http://schemas.microsoft.com/office/2006/metadata/properties" xmlns:ns2="3f0d60c3-ee2e-4b52-9658-95fded064de0" xmlns:ns3="7afb9366-efe1-458b-9acd-a56fffd7047f" targetNamespace="http://schemas.microsoft.com/office/2006/metadata/properties" ma:root="true" ma:fieldsID="dbca1d8afb3c49ceef192b66ddb10835" ns2:_="" ns3:_="">
    <xsd:import namespace="3f0d60c3-ee2e-4b52-9658-95fded064de0"/>
    <xsd:import namespace="7afb9366-efe1-458b-9acd-a56fffd7047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60c3-ee2e-4b52-9658-95fded06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4bb7cd4-41bb-40b9-9594-4a571a61c2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fb9366-efe1-458b-9acd-a56fffd7047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e0b8291-5ce6-462b-9e35-6c869b2c74b7}" ma:internalName="TaxCatchAll" ma:showField="CatchAllData" ma:web="7afb9366-efe1-458b-9acd-a56fffd7047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2F6D5D-FF96-4FC0-AA06-B4D9FD598660}">
  <ds:schemaRefs>
    <ds:schemaRef ds:uri="http://schemas.microsoft.com/sharepoint/v3/contenttype/forms"/>
  </ds:schemaRefs>
</ds:datastoreItem>
</file>

<file path=customXml/itemProps2.xml><?xml version="1.0" encoding="utf-8"?>
<ds:datastoreItem xmlns:ds="http://schemas.openxmlformats.org/officeDocument/2006/customXml" ds:itemID="{59527E2A-4D90-42E4-9C1A-D78A56305BC1}">
  <ds:schemaRefs>
    <ds:schemaRef ds:uri="3f0d60c3-ee2e-4b52-9658-95fded064de0"/>
    <ds:schemaRef ds:uri="7afb9366-efe1-458b-9acd-a56fffd7047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CCB4171-7DFF-443D-B6C6-BAA3E9BBCBC9}">
  <ds:schemaRefs>
    <ds:schemaRef ds:uri="3f0d60c3-ee2e-4b52-9658-95fded064de0"/>
    <ds:schemaRef ds:uri="7afb9366-efe1-458b-9acd-a56fffd704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Titles</vt:lpstr>
      <vt:lpstr>Content slides</vt:lpstr>
      <vt:lpstr>End slide</vt:lpstr>
      <vt:lpstr>Issues with Engagement Letters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Issues With Engagement Letters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revision>1</cp:revision>
  <cp:lastPrinted>2023-10-31T10:48:08Z</cp:lastPrinted>
  <dcterms:created xsi:type="dcterms:W3CDTF">2021-06-22T19:25:58Z</dcterms:created>
  <dcterms:modified xsi:type="dcterms:W3CDTF">2025-01-21T11:04:45Z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0x01010004C423CC74FF05478CBED6F1CF167302</vt:lpwstr>
  </property>
  <property fmtid="{D5CDD505-2E9C-101B-9397-08002B2CF9AE}" pid="3" name="MediaServiceImageTags">
    <vt:lpwstr/>
  </property>
</Properties>
</file>