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71" r:id="rId8"/>
    <p:sldId id="285" r:id="rId9"/>
    <p:sldId id="265" r:id="rId10"/>
    <p:sldId id="279" r:id="rId11"/>
    <p:sldId id="284" r:id="rId12"/>
    <p:sldId id="281" r:id="rId13"/>
    <p:sldId id="283" r:id="rId14"/>
    <p:sldId id="280" r:id="rId15"/>
    <p:sldId id="268" r:id="rId16"/>
    <p:sldId id="277" r:id="rId17"/>
    <p:sldId id="267" r:id="rId18"/>
    <p:sldId id="266" r:id="rId19"/>
    <p:sldId id="262" r:id="rId20"/>
    <p:sldId id="275" r:id="rId21"/>
    <p:sldId id="269" r:id="rId22"/>
    <p:sldId id="276" r:id="rId23"/>
    <p:sldId id="264"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32D4BC-AD1D-1F57-5312-C8A218F86BDD}" v="34" dt="2024-12-03T17:43:06.739"/>
    <p1510:client id="{68405C07-CFC2-4BBE-B930-39071EE28142}" v="4" dt="2024-12-03T17:44:26.8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lly Coram" userId="9b2b778d-e032-4c84-b681-8f503bfa5e8a" providerId="ADAL" clId="{68405C07-CFC2-4BBE-B930-39071EE28142}"/>
    <pc:docChg chg="modSld">
      <pc:chgData name="Polly Coram" userId="9b2b778d-e032-4c84-b681-8f503bfa5e8a" providerId="ADAL" clId="{68405C07-CFC2-4BBE-B930-39071EE28142}" dt="2024-12-03T17:44:26.824" v="3" actId="255"/>
      <pc:docMkLst>
        <pc:docMk/>
      </pc:docMkLst>
      <pc:sldChg chg="modSp mod">
        <pc:chgData name="Polly Coram" userId="9b2b778d-e032-4c84-b681-8f503bfa5e8a" providerId="ADAL" clId="{68405C07-CFC2-4BBE-B930-39071EE28142}" dt="2024-12-03T17:44:26.824" v="3" actId="255"/>
        <pc:sldMkLst>
          <pc:docMk/>
          <pc:sldMk cId="1723103872" sldId="256"/>
        </pc:sldMkLst>
        <pc:spChg chg="mod">
          <ac:chgData name="Polly Coram" userId="9b2b778d-e032-4c84-b681-8f503bfa5e8a" providerId="ADAL" clId="{68405C07-CFC2-4BBE-B930-39071EE28142}" dt="2024-12-03T17:44:26.824" v="3" actId="255"/>
          <ac:spMkLst>
            <pc:docMk/>
            <pc:sldMk cId="1723103872" sldId="256"/>
            <ac:spMk id="5" creationId="{5E4EE5FA-AE19-2649-BECC-D8A5F1B1F3CF}"/>
          </ac:spMkLst>
        </pc:spChg>
      </pc:sldChg>
    </pc:docChg>
  </pc:docChgLst>
  <pc:docChgLst>
    <pc:chgData clId="Web-{0732D4BC-AD1D-1F57-5312-C8A218F86BDD}"/>
    <pc:docChg chg="modSld">
      <pc:chgData name="" userId="" providerId="" clId="Web-{0732D4BC-AD1D-1F57-5312-C8A218F86BDD}" dt="2024-12-03T17:41:17.815" v="0" actId="20577"/>
      <pc:docMkLst>
        <pc:docMk/>
      </pc:docMkLst>
      <pc:sldChg chg="modSp">
        <pc:chgData name="" userId="" providerId="" clId="Web-{0732D4BC-AD1D-1F57-5312-C8A218F86BDD}" dt="2024-12-03T17:41:17.815" v="0" actId="20577"/>
        <pc:sldMkLst>
          <pc:docMk/>
          <pc:sldMk cId="1723103872" sldId="256"/>
        </pc:sldMkLst>
        <pc:spChg chg="mod">
          <ac:chgData name="" userId="" providerId="" clId="Web-{0732D4BC-AD1D-1F57-5312-C8A218F86BDD}" dt="2024-12-03T17:41:17.815" v="0" actId="20577"/>
          <ac:spMkLst>
            <pc:docMk/>
            <pc:sldMk cId="1723103872" sldId="256"/>
            <ac:spMk id="5" creationId="{5E4EE5FA-AE19-2649-BECC-D8A5F1B1F3CF}"/>
          </ac:spMkLst>
        </pc:spChg>
      </pc:sldChg>
    </pc:docChg>
  </pc:docChgLst>
  <pc:docChgLst>
    <pc:chgData name="Polly Coram" userId="S::polly@kareneckstein.co.uk::9b2b778d-e032-4c84-b681-8f503bfa5e8a" providerId="AD" clId="Web-{0732D4BC-AD1D-1F57-5312-C8A218F86BDD}"/>
    <pc:docChg chg="modSld">
      <pc:chgData name="Polly Coram" userId="S::polly@kareneckstein.co.uk::9b2b778d-e032-4c84-b681-8f503bfa5e8a" providerId="AD" clId="Web-{0732D4BC-AD1D-1F57-5312-C8A218F86BDD}" dt="2024-12-03T17:43:06.458" v="28" actId="20577"/>
      <pc:docMkLst>
        <pc:docMk/>
      </pc:docMkLst>
      <pc:sldChg chg="modSp">
        <pc:chgData name="Polly Coram" userId="S::polly@kareneckstein.co.uk::9b2b778d-e032-4c84-b681-8f503bfa5e8a" providerId="AD" clId="Web-{0732D4BC-AD1D-1F57-5312-C8A218F86BDD}" dt="2024-12-03T17:43:06.458" v="28" actId="20577"/>
        <pc:sldMkLst>
          <pc:docMk/>
          <pc:sldMk cId="1723103872" sldId="256"/>
        </pc:sldMkLst>
        <pc:spChg chg="mod">
          <ac:chgData name="Polly Coram" userId="S::polly@kareneckstein.co.uk::9b2b778d-e032-4c84-b681-8f503bfa5e8a" providerId="AD" clId="Web-{0732D4BC-AD1D-1F57-5312-C8A218F86BDD}" dt="2024-12-03T17:43:06.458" v="28" actId="20577"/>
          <ac:spMkLst>
            <pc:docMk/>
            <pc:sldMk cId="1723103872" sldId="256"/>
            <ac:spMk id="5" creationId="{5E4EE5FA-AE19-2649-BECC-D8A5F1B1F3CF}"/>
          </ac:spMkLst>
        </pc:spChg>
      </pc:sldChg>
    </pc:docChg>
  </pc:docChgLst>
  <pc:docChgLst>
    <pc:chgData name="Polly Coram" userId="S::polly@kareneckstein.co.uk::9b2b778d-e032-4c84-b681-8f503bfa5e8a" providerId="AD" clId="Web-{46C4A056-C68E-A64B-B93A-8794A9D446B5}"/>
    <pc:docChg chg="modSld">
      <pc:chgData name="Polly Coram" userId="S::polly@kareneckstein.co.uk::9b2b778d-e032-4c84-b681-8f503bfa5e8a" providerId="AD" clId="Web-{46C4A056-C68E-A64B-B93A-8794A9D446B5}" dt="2024-11-19T13:55:02.253" v="62" actId="1076"/>
      <pc:docMkLst>
        <pc:docMk/>
      </pc:docMkLst>
      <pc:sldChg chg="addSp delSp modSp">
        <pc:chgData name="Polly Coram" userId="S::polly@kareneckstein.co.uk::9b2b778d-e032-4c84-b681-8f503bfa5e8a" providerId="AD" clId="Web-{46C4A056-C68E-A64B-B93A-8794A9D446B5}" dt="2024-11-19T13:54:48.971" v="59" actId="1076"/>
        <pc:sldMkLst>
          <pc:docMk/>
          <pc:sldMk cId="1723103872" sldId="256"/>
        </pc:sldMkLst>
        <pc:spChg chg="add del mod">
          <ac:chgData name="Polly Coram" userId="S::polly@kareneckstein.co.uk::9b2b778d-e032-4c84-b681-8f503bfa5e8a" providerId="AD" clId="Web-{46C4A056-C68E-A64B-B93A-8794A9D446B5}" dt="2024-11-19T13:54:18.265" v="40"/>
          <ac:spMkLst>
            <pc:docMk/>
            <pc:sldMk cId="1723103872" sldId="256"/>
            <ac:spMk id="2" creationId="{CDCC3599-C4D3-2FBA-67CF-D3E5B3F95DFA}"/>
          </ac:spMkLst>
        </pc:spChg>
        <pc:spChg chg="mod">
          <ac:chgData name="Polly Coram" userId="S::polly@kareneckstein.co.uk::9b2b778d-e032-4c84-b681-8f503bfa5e8a" providerId="AD" clId="Web-{46C4A056-C68E-A64B-B93A-8794A9D446B5}" dt="2024-11-19T13:54:48.971" v="59" actId="1076"/>
          <ac:spMkLst>
            <pc:docMk/>
            <pc:sldMk cId="1723103872" sldId="256"/>
            <ac:spMk id="6" creationId="{0CEFCD14-9A12-5C4C-AE69-11A45B832122}"/>
          </ac:spMkLst>
        </pc:spChg>
      </pc:sldChg>
      <pc:sldChg chg="modSp">
        <pc:chgData name="Polly Coram" userId="S::polly@kareneckstein.co.uk::9b2b778d-e032-4c84-b681-8f503bfa5e8a" providerId="AD" clId="Web-{46C4A056-C68E-A64B-B93A-8794A9D446B5}" dt="2024-11-19T13:55:02.253" v="62" actId="1076"/>
        <pc:sldMkLst>
          <pc:docMk/>
          <pc:sldMk cId="1238653342" sldId="264"/>
        </pc:sldMkLst>
        <pc:spChg chg="mod">
          <ac:chgData name="Polly Coram" userId="S::polly@kareneckstein.co.uk::9b2b778d-e032-4c84-b681-8f503bfa5e8a" providerId="AD" clId="Web-{46C4A056-C68E-A64B-B93A-8794A9D446B5}" dt="2024-11-19T13:55:02.253" v="62" actId="1076"/>
          <ac:spMkLst>
            <pc:docMk/>
            <pc:sldMk cId="1238653342" sldId="264"/>
            <ac:spMk id="4" creationId="{35E83E26-972B-28AF-B079-EA26C8DEFE1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a:xfrm>
            <a:off x="641845" y="1721796"/>
            <a:ext cx="9048255" cy="2266544"/>
          </a:xfrm>
        </p:spPr>
        <p:txBody>
          <a:bodyPr/>
          <a:lstStyle/>
          <a:p>
            <a:r>
              <a:rPr lang="en-US"/>
              <a:t>2024 Case Studies: </a:t>
            </a:r>
            <a:r>
              <a:rPr lang="en-GB"/>
              <a:t>Challenges, Practical Solutions &amp; Value Added</a:t>
            </a:r>
            <a:endParaRPr lang="en-US"/>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a:xfrm>
            <a:off x="641846" y="3988340"/>
            <a:ext cx="7621952" cy="1495059"/>
          </a:xfrm>
        </p:spPr>
        <p:txBody>
          <a:bodyPr lIns="91440" tIns="45720" rIns="91440" bIns="45720" anchor="t"/>
          <a:lstStyle/>
          <a:p>
            <a:endParaRPr lang="en-GB"/>
          </a:p>
          <a:p>
            <a:r>
              <a:rPr lang="en-GB"/>
              <a:t>A look at real-world challenges we helped our clients overcome in 2024.</a:t>
            </a:r>
          </a:p>
          <a:p>
            <a:r>
              <a:rPr lang="en-US" sz="2300"/>
              <a:t>A discussion for the </a:t>
            </a:r>
            <a:r>
              <a:rPr lang="en-US" sz="2300" err="1"/>
              <a:t>RiskBites</a:t>
            </a:r>
            <a:r>
              <a:rPr lang="en-GB" sz="2300">
                <a:effectLst/>
                <a:latin typeface="Aptos" panose="020B0004020202020204" pitchFamily="34" charset="0"/>
                <a:ea typeface="Aptos" panose="020B0004020202020204" pitchFamily="34" charset="0"/>
                <a:cs typeface="Times New Roman" panose="02020603050405020304" pitchFamily="18" charset="0"/>
              </a:rPr>
              <a:t>®</a:t>
            </a:r>
            <a:r>
              <a:rPr lang="en-US" sz="2300">
                <a:latin typeface="Century Gothic"/>
              </a:rPr>
              <a:t> </a:t>
            </a:r>
            <a:r>
              <a:rPr lang="en-US" sz="2300"/>
              <a:t>Club. </a:t>
            </a:r>
          </a:p>
          <a:p>
            <a:r>
              <a:rPr lang="en-US" sz="2300"/>
              <a:t>10 December 2024</a:t>
            </a:r>
            <a:endParaRPr lang="en-US"/>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a:xfrm>
            <a:off x="9690101" y="5487219"/>
            <a:ext cx="1981200" cy="600720"/>
          </a:xfrm>
        </p:spPr>
        <p:txBody>
          <a:bodyPr lIns="91440" tIns="45720" rIns="91440" bIns="45720" anchor="b"/>
          <a:lstStyle/>
          <a:p>
            <a:r>
              <a:rPr lang="en-US"/>
              <a:t>Karen Eckstein LLB, CTA, Cert IRM </a:t>
            </a:r>
          </a:p>
          <a:p>
            <a:r>
              <a:rPr lang="en-US"/>
              <a:t>Polly Coram LLB, Cert IRM</a:t>
            </a:r>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984775" y="1023456"/>
            <a:ext cx="10407475" cy="1610687"/>
          </a:xfrm>
        </p:spPr>
        <p:txBody>
          <a:bodyPr/>
          <a:lstStyle/>
          <a:p>
            <a:pPr algn="ctr"/>
            <a:r>
              <a:rPr lang="en-GB"/>
              <a:t>Professional Friend Case Study</a:t>
            </a:r>
          </a:p>
          <a:p>
            <a:pPr algn="ctr"/>
            <a:r>
              <a:rPr lang="en-GB"/>
              <a:t> The Challenge</a:t>
            </a:r>
          </a:p>
          <a:p>
            <a:pPr algn="ct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411527" y="2133600"/>
            <a:ext cx="10980723" cy="3805018"/>
          </a:xfrm>
        </p:spPr>
        <p:txBody>
          <a:bodyPr/>
          <a:lstStyle/>
          <a:p>
            <a:pPr marL="342900" indent="-342900">
              <a:buFont typeface="Arial" panose="020B0604020202020204" pitchFamily="34" charset="0"/>
              <a:buChar char="•"/>
            </a:pPr>
            <a:r>
              <a:rPr lang="en-GB"/>
              <a:t>An accountant faced potential severe regulatory sanctions</a:t>
            </a:r>
          </a:p>
          <a:p>
            <a:pPr marL="1028700" lvl="1" indent="-342900"/>
            <a:r>
              <a:rPr lang="en-GB">
                <a:solidFill>
                  <a:schemeClr val="tx2"/>
                </a:solidFill>
              </a:rPr>
              <a:t>His firm had experienced difficulties, prompting concerns from the regulator</a:t>
            </a:r>
          </a:p>
          <a:p>
            <a:pPr marL="1028700" lvl="1" indent="-342900"/>
            <a:r>
              <a:rPr lang="en-GB">
                <a:solidFill>
                  <a:schemeClr val="tx2"/>
                </a:solidFill>
              </a:rPr>
              <a:t>Delays in responding to the regulator had led to a formal investigation</a:t>
            </a:r>
          </a:p>
          <a:p>
            <a:pPr marL="1028700" lvl="1" indent="-342900"/>
            <a:r>
              <a:rPr lang="en-GB">
                <a:solidFill>
                  <a:schemeClr val="tx2"/>
                </a:solidFill>
              </a:rPr>
              <a:t>There was a threat of potential criminal proceedings</a:t>
            </a:r>
          </a:p>
          <a:p>
            <a:pPr marL="1028700" lvl="1" indent="-342900"/>
            <a:r>
              <a:rPr lang="en-GB">
                <a:solidFill>
                  <a:schemeClr val="tx2"/>
                </a:solidFill>
              </a:rPr>
              <a:t>The client wanted to open a new business, but was worried that the investigation/any charges would prevent him from moving forward</a:t>
            </a:r>
          </a:p>
          <a:p>
            <a:pPr marL="1028700" lvl="1" indent="-342900"/>
            <a:r>
              <a:rPr lang="en-GB">
                <a:solidFill>
                  <a:schemeClr val="tx2"/>
                </a:solidFill>
              </a:rPr>
              <a:t>The client didn’t know what to do and turned to us for help.</a:t>
            </a:r>
          </a:p>
        </p:txBody>
      </p:sp>
    </p:spTree>
    <p:extLst>
      <p:ext uri="{BB962C8B-B14F-4D97-AF65-F5344CB8AC3E}">
        <p14:creationId xmlns:p14="http://schemas.microsoft.com/office/powerpoint/2010/main" val="298065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248698" y="543701"/>
            <a:ext cx="10282902" cy="921305"/>
          </a:xfrm>
        </p:spPr>
        <p:txBody>
          <a:bodyPr/>
          <a:lstStyle/>
          <a:p>
            <a:pPr algn="ctr"/>
            <a:r>
              <a:rPr lang="en-GB"/>
              <a:t>Professional Friend Case Study</a:t>
            </a:r>
          </a:p>
          <a:p>
            <a:pPr algn="ctr"/>
            <a:r>
              <a:rPr lang="en-GB"/>
              <a:t>Issues Identified</a:t>
            </a:r>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1002890" y="1622324"/>
            <a:ext cx="10528709" cy="4349852"/>
          </a:xfrm>
        </p:spPr>
        <p:txBody>
          <a:bodyPr/>
          <a:lstStyle/>
          <a:p>
            <a:pPr marL="342900" indent="-342900">
              <a:buFont typeface="Arial" panose="020B0604020202020204" pitchFamily="34" charset="0"/>
              <a:buChar char="•"/>
            </a:pPr>
            <a:r>
              <a:rPr lang="en-GB"/>
              <a:t>Swift action was required to:</a:t>
            </a:r>
          </a:p>
          <a:p>
            <a:pPr marL="1028700" lvl="1" indent="-342900"/>
            <a:r>
              <a:rPr lang="en-GB">
                <a:solidFill>
                  <a:schemeClr val="tx2"/>
                </a:solidFill>
              </a:rPr>
              <a:t>Address delay</a:t>
            </a:r>
          </a:p>
          <a:p>
            <a:pPr marL="1028700" lvl="1" indent="-342900"/>
            <a:r>
              <a:rPr lang="en-GB">
                <a:solidFill>
                  <a:schemeClr val="tx2"/>
                </a:solidFill>
              </a:rPr>
              <a:t>Demonstrate clear cooperation</a:t>
            </a:r>
          </a:p>
          <a:p>
            <a:pPr marL="1028700" lvl="1" indent="-342900"/>
            <a:r>
              <a:rPr lang="en-GB">
                <a:solidFill>
                  <a:schemeClr val="tx2"/>
                </a:solidFill>
              </a:rPr>
              <a:t>Clarify the legal and factual matrix</a:t>
            </a:r>
          </a:p>
          <a:p>
            <a:pPr marL="1028700" lvl="1" indent="-342900"/>
            <a:r>
              <a:rPr lang="en-GB">
                <a:solidFill>
                  <a:schemeClr val="tx2"/>
                </a:solidFill>
              </a:rPr>
              <a:t>Make submissions on our client’s behalf, </a:t>
            </a:r>
          </a:p>
          <a:p>
            <a:pPr marL="1485900" lvl="2" indent="-342900"/>
            <a:r>
              <a:rPr lang="en-GB">
                <a:solidFill>
                  <a:schemeClr val="tx2"/>
                </a:solidFill>
              </a:rPr>
              <a:t>including evidence of mitigating factors</a:t>
            </a:r>
          </a:p>
          <a:p>
            <a:pPr marL="1485900" lvl="2" indent="-342900"/>
            <a:r>
              <a:rPr lang="en-GB">
                <a:solidFill>
                  <a:schemeClr val="tx2"/>
                </a:solidFill>
              </a:rPr>
              <a:t>Resolving practical client issues.</a:t>
            </a:r>
          </a:p>
          <a:p>
            <a:r>
              <a:rPr lang="en-GB" b="1"/>
              <a:t>Our holistic approach also identified:</a:t>
            </a:r>
            <a:endParaRPr lang="en-GB"/>
          </a:p>
          <a:p>
            <a:pPr marL="1028700" lvl="1" indent="-342900"/>
            <a:r>
              <a:rPr lang="en-GB">
                <a:solidFill>
                  <a:schemeClr val="tx2"/>
                </a:solidFill>
              </a:rPr>
              <a:t>The client’s insurer needed to be notified of potential negligence claims arising</a:t>
            </a:r>
          </a:p>
          <a:p>
            <a:pPr marL="1028700" lvl="1" indent="-342900"/>
            <a:r>
              <a:rPr lang="en-GB">
                <a:solidFill>
                  <a:schemeClr val="tx2"/>
                </a:solidFill>
              </a:rPr>
              <a:t>A claim was made to cover costs relating to the disciplinary matter </a:t>
            </a:r>
          </a:p>
          <a:p>
            <a:pPr marL="1028700" lvl="1" indent="-342900"/>
            <a:r>
              <a:rPr lang="en-GB">
                <a:solidFill>
                  <a:schemeClr val="tx2"/>
                </a:solidFill>
              </a:rPr>
              <a:t>We also advised on various regulatory and compliance matters relating to the client’s new business.</a:t>
            </a:r>
          </a:p>
          <a:p>
            <a:pPr marL="1028700" lvl="1" indent="-342900"/>
            <a:endParaRPr lang="en-GB"/>
          </a:p>
        </p:txBody>
      </p:sp>
    </p:spTree>
    <p:extLst>
      <p:ext uri="{BB962C8B-B14F-4D97-AF65-F5344CB8AC3E}">
        <p14:creationId xmlns:p14="http://schemas.microsoft.com/office/powerpoint/2010/main" val="526121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8230" y="494950"/>
            <a:ext cx="10793370" cy="989721"/>
          </a:xfrm>
        </p:spPr>
        <p:txBody>
          <a:bodyPr/>
          <a:lstStyle/>
          <a:p>
            <a:pPr algn="ctr"/>
            <a:r>
              <a:rPr lang="en-US"/>
              <a:t>Professional Friend</a:t>
            </a:r>
          </a:p>
          <a:p>
            <a:pPr algn="ctr"/>
            <a:r>
              <a:rPr lang="en-US"/>
              <a:t>The Solution</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38230" y="1694576"/>
            <a:ext cx="10793370" cy="4277599"/>
          </a:xfrm>
        </p:spPr>
        <p:txBody>
          <a:bodyPr/>
          <a:lstStyle/>
          <a:p>
            <a:pPr marL="342900" indent="-342900">
              <a:buFont typeface="Arial" panose="020B0604020202020204" pitchFamily="34" charset="0"/>
              <a:buChar char="•"/>
            </a:pPr>
            <a:r>
              <a:rPr lang="en-GB"/>
              <a:t>Regulatory Investigation</a:t>
            </a:r>
          </a:p>
          <a:p>
            <a:pPr marL="1028700" lvl="1" indent="-342900"/>
            <a:r>
              <a:rPr lang="en-GB">
                <a:solidFill>
                  <a:schemeClr val="tx2"/>
                </a:solidFill>
              </a:rPr>
              <a:t>We acted quickly on the client’s behalf, making a well-rounded submissions in defence and mitigation</a:t>
            </a:r>
          </a:p>
          <a:p>
            <a:pPr marL="1028700" lvl="1" indent="-342900"/>
            <a:r>
              <a:rPr lang="en-GB">
                <a:solidFill>
                  <a:schemeClr val="tx2"/>
                </a:solidFill>
              </a:rPr>
              <a:t>We presented balanced arguments without defending indefensible actions</a:t>
            </a:r>
          </a:p>
          <a:p>
            <a:pPr marL="1028700" lvl="1" indent="-342900"/>
            <a:r>
              <a:rPr lang="en-GB">
                <a:solidFill>
                  <a:schemeClr val="tx2"/>
                </a:solidFill>
              </a:rPr>
              <a:t>We successfully reduced the potential sanctions and removed the threat of criminal proceedings.</a:t>
            </a:r>
          </a:p>
          <a:p>
            <a:pPr marL="342900" indent="-342900">
              <a:buFont typeface="Arial" panose="020B0604020202020204" pitchFamily="34" charset="0"/>
              <a:buChar char="•"/>
            </a:pPr>
            <a:r>
              <a:rPr lang="en-GB"/>
              <a:t>Holistic Support</a:t>
            </a:r>
          </a:p>
          <a:p>
            <a:pPr marL="1028700" lvl="1" indent="-342900"/>
            <a:r>
              <a:rPr lang="en-GB">
                <a:solidFill>
                  <a:schemeClr val="tx2"/>
                </a:solidFill>
              </a:rPr>
              <a:t>We provided guidance on the wider insurance coverage, including agreement by insurers to cover the costs of the disciplinary issue</a:t>
            </a:r>
          </a:p>
          <a:p>
            <a:pPr marL="1028700" lvl="1" indent="-342900"/>
            <a:r>
              <a:rPr lang="en-GB">
                <a:solidFill>
                  <a:schemeClr val="tx2"/>
                </a:solidFill>
              </a:rPr>
              <a:t>We enabled the client to strengthen the compliance aspects of his new business.</a:t>
            </a:r>
          </a:p>
        </p:txBody>
      </p:sp>
    </p:spTree>
    <p:extLst>
      <p:ext uri="{BB962C8B-B14F-4D97-AF65-F5344CB8AC3E}">
        <p14:creationId xmlns:p14="http://schemas.microsoft.com/office/powerpoint/2010/main" val="2537914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528506" y="494950"/>
            <a:ext cx="11003094" cy="1518408"/>
          </a:xfrm>
        </p:spPr>
        <p:txBody>
          <a:bodyPr/>
          <a:lstStyle/>
          <a:p>
            <a:pPr algn="ctr"/>
            <a:r>
              <a:rPr lang="en-GB"/>
              <a:t>Professional Friend </a:t>
            </a:r>
          </a:p>
          <a:p>
            <a:pPr algn="ctr"/>
            <a:r>
              <a:rPr lang="en-GB"/>
              <a:t>Adding Value into the Future</a:t>
            </a:r>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72455" y="2219325"/>
            <a:ext cx="10659144" cy="3752851"/>
          </a:xfrm>
        </p:spPr>
        <p:txBody>
          <a:bodyPr/>
          <a:lstStyle/>
          <a:p>
            <a:pPr marL="342900" indent="-342900">
              <a:buFont typeface="Arial" panose="020B0604020202020204" pitchFamily="34" charset="0"/>
              <a:buChar char="•"/>
            </a:pPr>
            <a:r>
              <a:rPr lang="en-GB"/>
              <a:t>Stress and pressures of regulatory investigation removed</a:t>
            </a:r>
          </a:p>
          <a:p>
            <a:pPr marL="342900" indent="-342900">
              <a:buFont typeface="Arial" panose="020B0604020202020204" pitchFamily="34" charset="0"/>
              <a:buChar char="•"/>
            </a:pPr>
            <a:r>
              <a:rPr lang="en-GB"/>
              <a:t>Safeguarded the client’s professional reputation and future business</a:t>
            </a:r>
          </a:p>
          <a:p>
            <a:pPr marL="342900" indent="-342900">
              <a:buFont typeface="Arial" panose="020B0604020202020204" pitchFamily="34" charset="0"/>
              <a:buChar char="•"/>
            </a:pPr>
            <a:r>
              <a:rPr lang="en-GB"/>
              <a:t>Improve client’s knowledge and understanding of:</a:t>
            </a:r>
          </a:p>
          <a:p>
            <a:pPr marL="1028700" lvl="1" indent="-342900"/>
            <a:r>
              <a:rPr lang="en-GB">
                <a:solidFill>
                  <a:schemeClr val="tx2"/>
                </a:solidFill>
              </a:rPr>
              <a:t>Compliance</a:t>
            </a:r>
          </a:p>
          <a:p>
            <a:pPr marL="1028700" lvl="1" indent="-342900"/>
            <a:r>
              <a:rPr lang="en-GB">
                <a:solidFill>
                  <a:schemeClr val="tx2"/>
                </a:solidFill>
              </a:rPr>
              <a:t>Risk Management</a:t>
            </a:r>
          </a:p>
          <a:p>
            <a:pPr marL="1028700" lvl="1" indent="-342900"/>
            <a:r>
              <a:rPr lang="en-GB">
                <a:solidFill>
                  <a:schemeClr val="tx2"/>
                </a:solidFill>
              </a:rPr>
              <a:t>How to respond to similar issues in the future.</a:t>
            </a:r>
          </a:p>
        </p:txBody>
      </p:sp>
    </p:spTree>
    <p:extLst>
      <p:ext uri="{BB962C8B-B14F-4D97-AF65-F5344CB8AC3E}">
        <p14:creationId xmlns:p14="http://schemas.microsoft.com/office/powerpoint/2010/main" val="3975234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894734" y="287763"/>
            <a:ext cx="10636865" cy="1167411"/>
          </a:xfrm>
        </p:spPr>
        <p:txBody>
          <a:bodyPr/>
          <a:lstStyle/>
          <a:p>
            <a:pPr algn="ctr"/>
            <a:r>
              <a:rPr lang="en-US"/>
              <a:t>Risk Insight Report Case Study </a:t>
            </a:r>
          </a:p>
          <a:p>
            <a:pPr algn="ctr"/>
            <a:r>
              <a:rPr lang="en-US"/>
              <a:t>The Challenge</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79245" y="1455174"/>
            <a:ext cx="10833510" cy="4340021"/>
          </a:xfrm>
        </p:spPr>
        <p:txBody>
          <a:bodyPr/>
          <a:lstStyle/>
          <a:p>
            <a:pPr marL="342900" indent="-342900">
              <a:buFont typeface="Arial" panose="020B0604020202020204" pitchFamily="34" charset="0"/>
              <a:buChar char="•"/>
            </a:pPr>
            <a:r>
              <a:rPr lang="en-GB"/>
              <a:t>A small business owner was starting out in business.</a:t>
            </a:r>
          </a:p>
          <a:p>
            <a:pPr marL="1028700" lvl="1" indent="-342900"/>
            <a:r>
              <a:rPr lang="en-GB">
                <a:solidFill>
                  <a:schemeClr val="tx2"/>
                </a:solidFill>
              </a:rPr>
              <a:t>He didn’t know where to start with his paperwork. </a:t>
            </a:r>
          </a:p>
          <a:p>
            <a:pPr marL="1028700" lvl="1" indent="-342900"/>
            <a:r>
              <a:rPr lang="en-GB">
                <a:solidFill>
                  <a:schemeClr val="tx2"/>
                </a:solidFill>
              </a:rPr>
              <a:t>He was trying to please all his clients, but because he didn’t have properly drafted engagement letters, the scope of his retainer wasn’t clear.</a:t>
            </a:r>
          </a:p>
          <a:p>
            <a:pPr marL="1028700" lvl="1" indent="-342900"/>
            <a:r>
              <a:rPr lang="en-GB">
                <a:solidFill>
                  <a:schemeClr val="tx2"/>
                </a:solidFill>
              </a:rPr>
              <a:t>This led to clients expecting too much from him, he ended up being under too much time pressure, dealing with things reactively and clients being unhappy with the service.</a:t>
            </a:r>
          </a:p>
          <a:p>
            <a:pPr marL="1028700" lvl="1" indent="-342900"/>
            <a:r>
              <a:rPr lang="en-GB">
                <a:solidFill>
                  <a:schemeClr val="tx2"/>
                </a:solidFill>
              </a:rPr>
              <a:t>He also wasn’t charging for the work done.  </a:t>
            </a:r>
          </a:p>
          <a:p>
            <a:pPr marL="1028700" lvl="1" indent="-342900"/>
            <a:r>
              <a:rPr lang="en-GB">
                <a:solidFill>
                  <a:schemeClr val="tx2"/>
                </a:solidFill>
              </a:rPr>
              <a:t>He was unsure where to turn and what to do.</a:t>
            </a:r>
          </a:p>
          <a:p>
            <a:pPr marL="342900" indent="-342900">
              <a:buFont typeface="Arial" panose="020B0604020202020204" pitchFamily="34" charset="0"/>
              <a:buChar char="•"/>
            </a:pPr>
            <a:r>
              <a:rPr lang="en-GB"/>
              <a:t>He needed a practical solution that wouldn’t drain time or budget.</a:t>
            </a:r>
          </a:p>
          <a:p>
            <a:pPr marL="342900" indent="-342900">
              <a:buFont typeface="Arial" panose="020B0604020202020204" pitchFamily="34" charset="0"/>
              <a:buChar char="•"/>
            </a:pPr>
            <a:r>
              <a:rPr lang="en-GB"/>
              <a:t>Our Risk Insight Report was the perfect fit!</a:t>
            </a:r>
          </a:p>
          <a:p>
            <a:pPr marL="1028700" lvl="1" indent="-342900"/>
            <a:r>
              <a:rPr lang="en-GB">
                <a:solidFill>
                  <a:schemeClr val="tx2"/>
                </a:solidFill>
              </a:rPr>
              <a:t>It focused on 10 key risks with clear, actionable, prioritised steps.</a:t>
            </a:r>
          </a:p>
          <a:p>
            <a:pPr marL="1028700" lvl="1" indent="-342900"/>
            <a:r>
              <a:rPr lang="en-GB">
                <a:solidFill>
                  <a:schemeClr val="tx2"/>
                </a:solidFill>
              </a:rPr>
              <a:t>It required only 90 minutes of his time and cost a modest fixed fee</a:t>
            </a:r>
          </a:p>
          <a:p>
            <a:pPr marL="1028700" lvl="1" indent="-342900"/>
            <a:r>
              <a:rPr lang="en-GB">
                <a:solidFill>
                  <a:schemeClr val="tx2"/>
                </a:solidFill>
              </a:rPr>
              <a:t>It gave him confidence and direction without a hefty price tag.</a:t>
            </a:r>
          </a:p>
        </p:txBody>
      </p:sp>
    </p:spTree>
    <p:extLst>
      <p:ext uri="{BB962C8B-B14F-4D97-AF65-F5344CB8AC3E}">
        <p14:creationId xmlns:p14="http://schemas.microsoft.com/office/powerpoint/2010/main" val="64428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8230" y="955908"/>
            <a:ext cx="10793369" cy="538595"/>
          </a:xfrm>
        </p:spPr>
        <p:txBody>
          <a:bodyPr/>
          <a:lstStyle/>
          <a:p>
            <a:pPr algn="ctr"/>
            <a:r>
              <a:rPr lang="en-US"/>
              <a:t>Risk Insight Report Case Study</a:t>
            </a:r>
          </a:p>
          <a:p>
            <a:pPr algn="ctr"/>
            <a:r>
              <a:rPr lang="en-US"/>
              <a:t>Issues Identified</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60401" y="1494503"/>
            <a:ext cx="10871199" cy="4658647"/>
          </a:xfrm>
        </p:spPr>
        <p:txBody>
          <a:bodyPr/>
          <a:lstStyle/>
          <a:p>
            <a:pPr marL="342900" indent="-342900">
              <a:buFont typeface="Arial" panose="020B0604020202020204" pitchFamily="34" charset="0"/>
              <a:buChar char="•"/>
            </a:pPr>
            <a:r>
              <a:rPr lang="en-GB"/>
              <a:t>We helped identify key risks across the business, including:</a:t>
            </a:r>
          </a:p>
          <a:p>
            <a:pPr marL="342900" indent="-342900">
              <a:buFont typeface="Arial" panose="020B0604020202020204" pitchFamily="34" charset="0"/>
              <a:buChar char="•"/>
            </a:pPr>
            <a:r>
              <a:rPr lang="en-GB"/>
              <a:t>Lack of Engagement Letter Processes: </a:t>
            </a:r>
          </a:p>
          <a:p>
            <a:pPr marL="1028700" lvl="1" indent="-342900"/>
            <a:r>
              <a:rPr lang="en-GB">
                <a:solidFill>
                  <a:schemeClr val="tx2"/>
                </a:solidFill>
              </a:rPr>
              <a:t>No formal engagement letter processes, leading to lack of agreed terms and disputes.</a:t>
            </a:r>
          </a:p>
          <a:p>
            <a:pPr marL="1028700" lvl="1" indent="-342900"/>
            <a:r>
              <a:rPr lang="en-GB">
                <a:solidFill>
                  <a:schemeClr val="tx2"/>
                </a:solidFill>
              </a:rPr>
              <a:t>Lack of clarity over what he would do and what he would charge.</a:t>
            </a:r>
          </a:p>
          <a:p>
            <a:pPr marL="342900" indent="-342900">
              <a:buFont typeface="Arial" panose="020B0604020202020204" pitchFamily="34" charset="0"/>
              <a:buChar char="•"/>
            </a:pPr>
            <a:r>
              <a:rPr lang="en-GB"/>
              <a:t>Insufficient Contractual Terms: </a:t>
            </a:r>
          </a:p>
          <a:p>
            <a:pPr marL="1028700" lvl="1" indent="-342900"/>
            <a:r>
              <a:rPr lang="en-GB">
                <a:solidFill>
                  <a:schemeClr val="tx2"/>
                </a:solidFill>
              </a:rPr>
              <a:t>Significant gaps in his terms of business, with key clauses missing or insufficient.</a:t>
            </a:r>
          </a:p>
          <a:p>
            <a:pPr marL="342900" indent="-342900">
              <a:buFont typeface="Arial" panose="020B0604020202020204" pitchFamily="34" charset="0"/>
              <a:buChar char="•"/>
            </a:pPr>
            <a:r>
              <a:rPr lang="en-GB"/>
              <a:t>Lack of AI Protections: </a:t>
            </a:r>
          </a:p>
          <a:p>
            <a:pPr marL="1028700" lvl="1" indent="-342900"/>
            <a:r>
              <a:rPr lang="en-GB" b="0">
                <a:solidFill>
                  <a:schemeClr val="tx2"/>
                </a:solidFill>
              </a:rPr>
              <a:t>The firm was planning to use AI, but there was no AI policy, training, or updated terms to cover AI use</a:t>
            </a:r>
          </a:p>
          <a:p>
            <a:pPr marL="1028700" lvl="1" indent="-342900"/>
            <a:r>
              <a:rPr lang="en-GB" b="0">
                <a:solidFill>
                  <a:schemeClr val="tx2"/>
                </a:solidFill>
              </a:rPr>
              <a:t>Exposed to AI misuse and disputes if used without client consent.</a:t>
            </a:r>
          </a:p>
        </p:txBody>
      </p:sp>
    </p:spTree>
    <p:extLst>
      <p:ext uri="{BB962C8B-B14F-4D97-AF65-F5344CB8AC3E}">
        <p14:creationId xmlns:p14="http://schemas.microsoft.com/office/powerpoint/2010/main" val="383634802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061884" y="151003"/>
            <a:ext cx="10469715" cy="1294339"/>
          </a:xfrm>
        </p:spPr>
        <p:txBody>
          <a:bodyPr/>
          <a:lstStyle/>
          <a:p>
            <a:pPr algn="ctr"/>
            <a:r>
              <a:rPr lang="en-US"/>
              <a:t>Risk Insight Report Case Study</a:t>
            </a:r>
          </a:p>
          <a:p>
            <a:pPr algn="ctr"/>
            <a:r>
              <a:rPr lang="en-US"/>
              <a:t>The Solution</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84904" y="1533832"/>
            <a:ext cx="10646696" cy="4438343"/>
          </a:xfrm>
        </p:spPr>
        <p:txBody>
          <a:bodyPr/>
          <a:lstStyle/>
          <a:p>
            <a:pPr marL="342900" indent="-342900">
              <a:buFont typeface="Arial" panose="020B0604020202020204" pitchFamily="34" charset="0"/>
              <a:buChar char="•"/>
            </a:pPr>
            <a:r>
              <a:rPr lang="en-GB"/>
              <a:t>Tailored Risk Management Plan</a:t>
            </a:r>
          </a:p>
          <a:p>
            <a:pPr marL="1028700" lvl="1" indent="-342900"/>
            <a:r>
              <a:rPr lang="en-GB">
                <a:solidFill>
                  <a:schemeClr val="tx2"/>
                </a:solidFill>
              </a:rPr>
              <a:t>Clear, prioritised recommendations, so the client knew exactly what to do and when</a:t>
            </a:r>
          </a:p>
          <a:p>
            <a:pPr marL="1028700" lvl="1" indent="-342900"/>
            <a:r>
              <a:rPr lang="en-GB">
                <a:solidFill>
                  <a:schemeClr val="tx2"/>
                </a:solidFill>
              </a:rPr>
              <a:t>Enabled the client to quickly understand and act on necessary changes.</a:t>
            </a:r>
          </a:p>
          <a:p>
            <a:pPr marL="342900" indent="-342900">
              <a:buFont typeface="Arial" panose="020B0604020202020204" pitchFamily="34" charset="0"/>
              <a:buChar char="•"/>
            </a:pPr>
            <a:r>
              <a:rPr lang="en-GB"/>
              <a:t>Key Recommendations</a:t>
            </a:r>
          </a:p>
          <a:p>
            <a:pPr marL="1028700" lvl="1" indent="-342900"/>
            <a:r>
              <a:rPr lang="en-GB">
                <a:solidFill>
                  <a:schemeClr val="tx2"/>
                </a:solidFill>
              </a:rPr>
              <a:t>Formal process to ensure engagement documents issued to all clients</a:t>
            </a:r>
          </a:p>
          <a:p>
            <a:pPr marL="1028700" lvl="1" indent="-342900"/>
            <a:r>
              <a:rPr lang="en-GB">
                <a:solidFill>
                  <a:schemeClr val="tx2"/>
                </a:solidFill>
              </a:rPr>
              <a:t>Clarity over the drafting – clear what scope would be and what would be charged</a:t>
            </a:r>
          </a:p>
          <a:p>
            <a:pPr marL="1028700" lvl="1" indent="-342900"/>
            <a:r>
              <a:rPr lang="en-GB">
                <a:solidFill>
                  <a:schemeClr val="tx2"/>
                </a:solidFill>
              </a:rPr>
              <a:t>Additional terms within the engagement documents to enhance protections and stop the business leaking profits</a:t>
            </a:r>
          </a:p>
          <a:p>
            <a:pPr marL="1028700" lvl="1" indent="-342900"/>
            <a:r>
              <a:rPr lang="en-GB">
                <a:solidFill>
                  <a:schemeClr val="tx2"/>
                </a:solidFill>
              </a:rPr>
              <a:t>An AI policy and contract terms to ensure responsible and transparent use.</a:t>
            </a:r>
          </a:p>
        </p:txBody>
      </p:sp>
    </p:spTree>
    <p:extLst>
      <p:ext uri="{BB962C8B-B14F-4D97-AF65-F5344CB8AC3E}">
        <p14:creationId xmlns:p14="http://schemas.microsoft.com/office/powerpoint/2010/main" val="305722818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1258348" y="303588"/>
            <a:ext cx="10273251" cy="1484852"/>
          </a:xfrm>
        </p:spPr>
        <p:txBody>
          <a:bodyPr/>
          <a:lstStyle/>
          <a:p>
            <a:pPr algn="ctr"/>
            <a:r>
              <a:rPr lang="en-US"/>
              <a:t>Risk Insight Report Case Study</a:t>
            </a:r>
          </a:p>
          <a:p>
            <a:pPr algn="ctr"/>
            <a:r>
              <a:rPr lang="en-US"/>
              <a:t>Adding Value into the Future</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838898" y="2032000"/>
            <a:ext cx="10692701" cy="3940175"/>
          </a:xfrm>
        </p:spPr>
        <p:txBody>
          <a:bodyPr/>
          <a:lstStyle/>
          <a:p>
            <a:pPr marL="342900" indent="-342900">
              <a:buFont typeface="Arial" panose="020B0604020202020204" pitchFamily="34" charset="0"/>
              <a:buChar char="•"/>
            </a:pPr>
            <a:r>
              <a:rPr lang="en-GB"/>
              <a:t>Created a proactive risk management framework </a:t>
            </a:r>
          </a:p>
          <a:p>
            <a:pPr marL="342900" indent="-342900">
              <a:buFont typeface="Arial" panose="020B0604020202020204" pitchFamily="34" charset="0"/>
              <a:buChar char="•"/>
            </a:pPr>
            <a:r>
              <a:rPr lang="en-GB"/>
              <a:t>Improved the risk maturity of the business </a:t>
            </a:r>
          </a:p>
          <a:p>
            <a:pPr marL="342900" indent="-342900">
              <a:buFont typeface="Arial" panose="020B0604020202020204" pitchFamily="34" charset="0"/>
              <a:buChar char="•"/>
            </a:pPr>
            <a:r>
              <a:rPr lang="en-GB"/>
              <a:t>Plugged profit leaks and boosted resilience</a:t>
            </a:r>
          </a:p>
          <a:p>
            <a:pPr marL="342900" indent="-342900">
              <a:buFont typeface="Arial" panose="020B0604020202020204" pitchFamily="34" charset="0"/>
              <a:buChar char="•"/>
            </a:pPr>
            <a:r>
              <a:rPr lang="en-GB"/>
              <a:t>Client praised the tailored approach,</a:t>
            </a:r>
          </a:p>
          <a:p>
            <a:pPr marL="1028700" lvl="1" indent="-342900"/>
            <a:r>
              <a:rPr lang="en-GB">
                <a:solidFill>
                  <a:schemeClr val="tx2"/>
                </a:solidFill>
              </a:rPr>
              <a:t>He liked it for surpassing the generic advice he was used to receiving,</a:t>
            </a:r>
          </a:p>
          <a:p>
            <a:pPr marL="1028700" lvl="1" indent="-342900"/>
            <a:r>
              <a:rPr lang="en-GB">
                <a:solidFill>
                  <a:schemeClr val="tx2"/>
                </a:solidFill>
              </a:rPr>
              <a:t>He loved the fact it was practical and commercial</a:t>
            </a:r>
          </a:p>
          <a:p>
            <a:pPr marL="1028700" lvl="1" indent="-342900"/>
            <a:r>
              <a:rPr lang="en-GB">
                <a:solidFill>
                  <a:schemeClr val="tx2"/>
                </a:solidFill>
              </a:rPr>
              <a:t>He loved the fact that he could quickly implement the changes.</a:t>
            </a:r>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US"/>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348682348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GB" sz="3600"/>
              <a:t>2024 Case Studies: Challenges, Practical Solutions &amp; Value Added</a:t>
            </a:r>
            <a:br>
              <a:rPr lang="en-US" sz="3600"/>
            </a:br>
            <a:r>
              <a:rPr lang="en-US" sz="3600"/>
              <a:t>Any Questions?</a:t>
            </a:r>
            <a:endParaRPr lang="en-US" sz="360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a:latin typeface="Calibri" panose="020F0502020204030204" pitchFamily="34" charset="0"/>
                <a:ea typeface="+mj-lt"/>
                <a:cs typeface="Calibri" panose="020F0502020204030204" pitchFamily="34" charset="0"/>
              </a:rPr>
              <a:t>Disclaimer</a:t>
            </a:r>
            <a:br>
              <a:rPr lang="en-US" sz="1400">
                <a:latin typeface="Calibri" panose="020F0502020204030204" pitchFamily="34" charset="0"/>
                <a:ea typeface="+mj-lt"/>
                <a:cs typeface="Calibri" panose="020F0502020204030204" pitchFamily="34" charset="0"/>
              </a:rPr>
            </a:br>
            <a:r>
              <a:rPr lang="en-US" sz="1400" b="1">
                <a:solidFill>
                  <a:schemeClr val="tx1"/>
                </a:solidFill>
                <a:latin typeface="Calibri" panose="020F0502020204030204" pitchFamily="34" charset="0"/>
                <a:ea typeface="+mj-lt"/>
                <a:cs typeface="Calibri" panose="020F0502020204030204" pitchFamily="34" charset="0"/>
              </a:rPr>
              <a:t>.</a:t>
            </a:r>
            <a:br>
              <a:rPr lang="en-US" sz="1400">
                <a:latin typeface="Calibri" panose="020F0502020204030204" pitchFamily="34" charset="0"/>
                <a:ea typeface="+mj-lt"/>
                <a:cs typeface="Calibri" panose="020F0502020204030204" pitchFamily="34" charset="0"/>
              </a:rPr>
            </a:br>
            <a:r>
              <a:rPr lang="en-US" sz="1400" b="1">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a:latin typeface="Calibri" panose="020F0502020204030204" pitchFamily="34" charset="0"/>
              <a:ea typeface="+mj-lt"/>
              <a:cs typeface="Calibri" panose="020F0502020204030204" pitchFamily="34" charset="0"/>
            </a:endParaRPr>
          </a:p>
          <a:p>
            <a:pPr algn="just"/>
            <a:r>
              <a:rPr lang="en-US" sz="1400" b="1">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a:latin typeface="Calibri" panose="020F0502020204030204" pitchFamily="34" charset="0"/>
              <a:ea typeface="+mj-lt"/>
              <a:cs typeface="Calibri" panose="020F0502020204030204" pitchFamily="34" charset="0"/>
            </a:endParaRPr>
          </a:p>
          <a:p>
            <a:pPr algn="just"/>
            <a:r>
              <a:rPr lang="en-US" sz="1400" b="1">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a:latin typeface="Calibri" panose="020F0502020204030204" pitchFamily="34" charset="0"/>
                <a:ea typeface="+mj-lt"/>
                <a:cs typeface="Calibri" panose="020F0502020204030204" pitchFamily="34" charset="0"/>
              </a:rPr>
              <a:t>Risk@kareneckstein.co.uk-07973627039</a:t>
            </a:r>
            <a:endParaRPr lang="en-GB" sz="160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a:xfrm>
            <a:off x="9700127" y="5407008"/>
            <a:ext cx="1981200" cy="600720"/>
          </a:xfrm>
        </p:spPr>
        <p:txBody>
          <a:bodyPr lIns="91440" tIns="45720" rIns="91440" bIns="45720" anchor="b"/>
          <a:lstStyle/>
          <a:p>
            <a:r>
              <a:rPr lang="en-US"/>
              <a:t>Karen Eckstein LLB, CTA, Cert IRM</a:t>
            </a:r>
            <a:endParaRPr lang="en-US">
              <a:solidFill>
                <a:srgbClr val="000000"/>
              </a:solidFill>
            </a:endParaRPr>
          </a:p>
          <a:p>
            <a:r>
              <a:rPr lang="en-US"/>
              <a:t>Polly Coram LLB, Cert IRM</a:t>
            </a:r>
            <a:endParaRPr lang="en-GB"/>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38230" y="494950"/>
            <a:ext cx="10793370" cy="939567"/>
          </a:xfrm>
        </p:spPr>
        <p:txBody>
          <a:bodyPr/>
          <a:lstStyle/>
          <a:p>
            <a:pPr algn="ctr"/>
            <a:r>
              <a:rPr lang="en-US"/>
              <a:t>Case Studies from 2024</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38230" y="1375794"/>
            <a:ext cx="10793369" cy="4596381"/>
          </a:xfrm>
        </p:spPr>
        <p:txBody>
          <a:bodyPr/>
          <a:lstStyle/>
          <a:p>
            <a:pPr marL="342900" indent="-342900">
              <a:buFont typeface="Arial" panose="020B0604020202020204" pitchFamily="34" charset="0"/>
              <a:buChar char="•"/>
            </a:pPr>
            <a:endParaRPr lang="en-GB"/>
          </a:p>
          <a:p>
            <a:pPr marL="342900" indent="-342900">
              <a:buFont typeface="Arial" panose="020B0604020202020204" pitchFamily="34" charset="0"/>
              <a:buChar char="•"/>
            </a:pPr>
            <a:r>
              <a:rPr lang="en-GB"/>
              <a:t>How we helped our clients this year:</a:t>
            </a:r>
          </a:p>
          <a:p>
            <a:pPr marL="1028700" lvl="1" indent="-342900"/>
            <a:r>
              <a:rPr lang="en-GB">
                <a:solidFill>
                  <a:schemeClr val="tx2"/>
                </a:solidFill>
              </a:rPr>
              <a:t>Overcome Challenges</a:t>
            </a:r>
          </a:p>
          <a:p>
            <a:pPr marL="1028700" lvl="1" indent="-342900"/>
            <a:r>
              <a:rPr lang="en-GB">
                <a:solidFill>
                  <a:schemeClr val="tx2"/>
                </a:solidFill>
              </a:rPr>
              <a:t>Identify Issues</a:t>
            </a:r>
          </a:p>
          <a:p>
            <a:pPr marL="1028700" lvl="1" indent="-342900"/>
            <a:r>
              <a:rPr lang="en-GB">
                <a:solidFill>
                  <a:schemeClr val="tx2"/>
                </a:solidFill>
              </a:rPr>
              <a:t>Find Solutions</a:t>
            </a:r>
          </a:p>
          <a:p>
            <a:pPr marL="1028700" lvl="1" indent="-342900"/>
            <a:endParaRPr lang="en-GB"/>
          </a:p>
          <a:p>
            <a:pPr marL="342900" indent="-342900">
              <a:buFont typeface="Arial" panose="020B0604020202020204" pitchFamily="34" charset="0"/>
              <a:buChar char="•"/>
            </a:pPr>
            <a:r>
              <a:rPr lang="en-GB"/>
              <a:t>And most importantly:</a:t>
            </a:r>
          </a:p>
          <a:p>
            <a:pPr marL="1028700" lvl="1" indent="-342900"/>
            <a:r>
              <a:rPr lang="en-GB">
                <a:solidFill>
                  <a:schemeClr val="tx2"/>
                </a:solidFill>
              </a:rPr>
              <a:t>Add value into the future</a:t>
            </a:r>
          </a:p>
          <a:p>
            <a:pPr marL="1028700" lvl="1" indent="-342900"/>
            <a:endParaRPr lang="en-US"/>
          </a:p>
        </p:txBody>
      </p:sp>
    </p:spTree>
    <p:extLst>
      <p:ext uri="{BB962C8B-B14F-4D97-AF65-F5344CB8AC3E}">
        <p14:creationId xmlns:p14="http://schemas.microsoft.com/office/powerpoint/2010/main" val="266078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AC1E1-6C6F-B4FC-C6A4-9723FA57A9A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7BFB29E-0BD4-2D2A-43FE-63D0118F2F94}"/>
              </a:ext>
            </a:extLst>
          </p:cNvPr>
          <p:cNvSpPr>
            <a:spLocks noGrp="1"/>
          </p:cNvSpPr>
          <p:nvPr>
            <p:ph type="body" sz="quarter" idx="10"/>
          </p:nvPr>
        </p:nvSpPr>
        <p:spPr>
          <a:xfrm>
            <a:off x="738230" y="324465"/>
            <a:ext cx="10793370" cy="481780"/>
          </a:xfrm>
        </p:spPr>
        <p:txBody>
          <a:bodyPr/>
          <a:lstStyle/>
          <a:p>
            <a:pPr algn="ctr"/>
            <a:r>
              <a:rPr lang="en-US"/>
              <a:t>Typical issues covered</a:t>
            </a:r>
            <a:endParaRPr lang="en-GB"/>
          </a:p>
        </p:txBody>
      </p:sp>
      <p:sp>
        <p:nvSpPr>
          <p:cNvPr id="3" name="Text Placeholder 2">
            <a:extLst>
              <a:ext uri="{FF2B5EF4-FFF2-40B4-BE49-F238E27FC236}">
                <a16:creationId xmlns:a16="http://schemas.microsoft.com/office/drawing/2014/main" id="{72E66180-8B3F-7D8C-5562-F06DD7C35A4B}"/>
              </a:ext>
            </a:extLst>
          </p:cNvPr>
          <p:cNvSpPr>
            <a:spLocks noGrp="1"/>
          </p:cNvSpPr>
          <p:nvPr>
            <p:ph type="body" sz="quarter" idx="11"/>
          </p:nvPr>
        </p:nvSpPr>
        <p:spPr>
          <a:xfrm>
            <a:off x="738230" y="1244395"/>
            <a:ext cx="10793370" cy="5165931"/>
          </a:xfrm>
        </p:spPr>
        <p:txBody>
          <a:bodyPr/>
          <a:lstStyle/>
          <a:p>
            <a:pPr>
              <a:lnSpc>
                <a:spcPct val="80000"/>
              </a:lnSpc>
              <a:spcBef>
                <a:spcPts val="900"/>
              </a:spcBef>
            </a:pPr>
            <a:r>
              <a:rPr lang="en-GB"/>
              <a:t>Issues we helped clients this year with included:-</a:t>
            </a:r>
          </a:p>
          <a:p>
            <a:pPr marL="342900" indent="-342900">
              <a:lnSpc>
                <a:spcPct val="80000"/>
              </a:lnSpc>
              <a:spcBef>
                <a:spcPts val="900"/>
              </a:spcBef>
              <a:buFont typeface="Arial" panose="020B0604020202020204" pitchFamily="34" charset="0"/>
              <a:buChar char="•"/>
            </a:pPr>
            <a:r>
              <a:rPr lang="en-GB"/>
              <a:t>Engagement letters/Terms of Business (Close the Circle) (see case study)</a:t>
            </a:r>
          </a:p>
          <a:p>
            <a:pPr marL="342900" indent="-342900">
              <a:lnSpc>
                <a:spcPct val="80000"/>
              </a:lnSpc>
              <a:spcBef>
                <a:spcPts val="900"/>
              </a:spcBef>
              <a:buFont typeface="Arial" panose="020B0604020202020204" pitchFamily="34" charset="0"/>
              <a:buChar char="•"/>
            </a:pPr>
            <a:r>
              <a:rPr lang="en-GB"/>
              <a:t>Complaints by regulators (Professional Friend) (see case study)</a:t>
            </a:r>
          </a:p>
          <a:p>
            <a:pPr marL="342900" indent="-342900">
              <a:lnSpc>
                <a:spcPct val="80000"/>
              </a:lnSpc>
              <a:spcBef>
                <a:spcPts val="900"/>
              </a:spcBef>
              <a:buFont typeface="Arial" panose="020B0604020202020204" pitchFamily="34" charset="0"/>
              <a:buChar char="•"/>
            </a:pPr>
            <a:r>
              <a:rPr lang="en-GB"/>
              <a:t>Complaints by clients</a:t>
            </a:r>
          </a:p>
          <a:p>
            <a:pPr marL="342900" indent="-342900">
              <a:lnSpc>
                <a:spcPct val="80000"/>
              </a:lnSpc>
              <a:spcBef>
                <a:spcPts val="900"/>
              </a:spcBef>
              <a:buFont typeface="Arial" panose="020B0604020202020204" pitchFamily="34" charset="0"/>
              <a:buChar char="•"/>
            </a:pPr>
            <a:r>
              <a:rPr lang="en-GB"/>
              <a:t>AML processes, risks and policies</a:t>
            </a:r>
          </a:p>
          <a:p>
            <a:pPr marL="342900" indent="-342900">
              <a:lnSpc>
                <a:spcPct val="80000"/>
              </a:lnSpc>
              <a:spcBef>
                <a:spcPts val="900"/>
              </a:spcBef>
              <a:buFont typeface="Arial" panose="020B0604020202020204" pitchFamily="34" charset="0"/>
              <a:buChar char="•"/>
            </a:pPr>
            <a:r>
              <a:rPr lang="en-GB"/>
              <a:t>Advice on other processes, risks, policies and guidance</a:t>
            </a:r>
          </a:p>
          <a:p>
            <a:pPr marL="342900" indent="-342900">
              <a:lnSpc>
                <a:spcPct val="80000"/>
              </a:lnSpc>
              <a:spcBef>
                <a:spcPts val="900"/>
              </a:spcBef>
              <a:buFont typeface="Arial" panose="020B0604020202020204" pitchFamily="34" charset="0"/>
              <a:buChar char="•"/>
            </a:pPr>
            <a:r>
              <a:rPr lang="en-GB"/>
              <a:t>Advice on risk issues as they arose (Embed and Protect)</a:t>
            </a:r>
          </a:p>
          <a:p>
            <a:pPr marL="342900" indent="-342900">
              <a:lnSpc>
                <a:spcPct val="80000"/>
              </a:lnSpc>
              <a:spcBef>
                <a:spcPts val="900"/>
              </a:spcBef>
              <a:buFont typeface="Arial" panose="020B0604020202020204" pitchFamily="34" charset="0"/>
              <a:buChar char="•"/>
            </a:pPr>
            <a:r>
              <a:rPr lang="en-GB"/>
              <a:t>Advice on client onboarding/comms to embed clients and reduce risk</a:t>
            </a:r>
          </a:p>
          <a:p>
            <a:pPr marL="342900" indent="-342900">
              <a:lnSpc>
                <a:spcPct val="80000"/>
              </a:lnSpc>
              <a:spcBef>
                <a:spcPts val="900"/>
              </a:spcBef>
              <a:buFont typeface="Arial" panose="020B0604020202020204" pitchFamily="34" charset="0"/>
              <a:buChar char="•"/>
            </a:pPr>
            <a:r>
              <a:rPr lang="en-GB"/>
              <a:t>Identifying and managing risks across the business (Risk Insight) (see case study)</a:t>
            </a:r>
          </a:p>
          <a:p>
            <a:pPr marL="342900" indent="-342900">
              <a:lnSpc>
                <a:spcPct val="80000"/>
              </a:lnSpc>
              <a:spcBef>
                <a:spcPts val="900"/>
              </a:spcBef>
              <a:buFont typeface="Arial" panose="020B0604020202020204" pitchFamily="34" charset="0"/>
              <a:buChar char="•"/>
            </a:pPr>
            <a:r>
              <a:rPr lang="en-GB"/>
              <a:t>Scope creep</a:t>
            </a:r>
          </a:p>
          <a:p>
            <a:pPr marL="342900" indent="-342900">
              <a:lnSpc>
                <a:spcPct val="80000"/>
              </a:lnSpc>
              <a:spcBef>
                <a:spcPts val="900"/>
              </a:spcBef>
              <a:buFont typeface="Arial" panose="020B0604020202020204" pitchFamily="34" charset="0"/>
              <a:buChar char="•"/>
            </a:pPr>
            <a:r>
              <a:rPr lang="en-GB"/>
              <a:t>Liability caps </a:t>
            </a:r>
          </a:p>
          <a:p>
            <a:pPr marL="342900" indent="-342900">
              <a:lnSpc>
                <a:spcPct val="80000"/>
              </a:lnSpc>
              <a:spcBef>
                <a:spcPts val="900"/>
              </a:spcBef>
              <a:buFont typeface="Arial" panose="020B0604020202020204" pitchFamily="34" charset="0"/>
              <a:buChar char="•"/>
            </a:pPr>
            <a:r>
              <a:rPr lang="en-GB"/>
              <a:t>And so much more!</a:t>
            </a:r>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1028700" lvl="1" indent="-342900"/>
            <a:endParaRPr lang="en-US"/>
          </a:p>
        </p:txBody>
      </p:sp>
    </p:spTree>
    <p:extLst>
      <p:ext uri="{BB962C8B-B14F-4D97-AF65-F5344CB8AC3E}">
        <p14:creationId xmlns:p14="http://schemas.microsoft.com/office/powerpoint/2010/main" val="220195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46620" y="422788"/>
            <a:ext cx="10785478" cy="1219200"/>
          </a:xfrm>
        </p:spPr>
        <p:txBody>
          <a:bodyPr/>
          <a:lstStyle/>
          <a:p>
            <a:pPr algn="ctr"/>
            <a:r>
              <a:rPr lang="en-US"/>
              <a:t>Close the Circle Case Study </a:t>
            </a:r>
          </a:p>
          <a:p>
            <a:pPr algn="ctr"/>
            <a:r>
              <a:rPr lang="en-US"/>
              <a:t>The Challenge</a:t>
            </a:r>
            <a:endParaRPr lang="en-GB"/>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746122" y="1730478"/>
            <a:ext cx="10785478" cy="4241698"/>
          </a:xfrm>
        </p:spPr>
        <p:txBody>
          <a:bodyPr/>
          <a:lstStyle/>
          <a:p>
            <a:pPr marL="342900" indent="-342900" algn="just">
              <a:buFont typeface="Arial" panose="020B0604020202020204" pitchFamily="34" charset="0"/>
              <a:buChar char="•"/>
            </a:pPr>
            <a:r>
              <a:rPr lang="en-GB"/>
              <a:t>A professional services firm was concerned about its engagement letters</a:t>
            </a:r>
          </a:p>
          <a:p>
            <a:pPr marL="1028700" lvl="1" indent="-342900" algn="just"/>
            <a:r>
              <a:rPr lang="en-GB">
                <a:solidFill>
                  <a:schemeClr val="tx2"/>
                </a:solidFill>
              </a:rPr>
              <a:t>It was subject to more than one regulatory regime</a:t>
            </a:r>
          </a:p>
          <a:p>
            <a:pPr marL="1028700" lvl="1" indent="-342900" algn="just"/>
            <a:r>
              <a:rPr lang="en-GB">
                <a:solidFill>
                  <a:schemeClr val="tx2"/>
                </a:solidFill>
              </a:rPr>
              <a:t>It was unsure whether key legal and regulatory risks were addressed within its standard terms.</a:t>
            </a:r>
          </a:p>
          <a:p>
            <a:pPr marL="342900" indent="-342900" algn="just">
              <a:buFont typeface="Arial" panose="020B0604020202020204" pitchFamily="34" charset="0"/>
              <a:buChar char="•"/>
            </a:pPr>
            <a:r>
              <a:rPr lang="en-GB"/>
              <a:t>A significant area of concern was its liability cap clauses</a:t>
            </a:r>
          </a:p>
          <a:p>
            <a:pPr marL="1028700" lvl="1" indent="-342900" algn="just"/>
            <a:r>
              <a:rPr lang="en-GB">
                <a:solidFill>
                  <a:schemeClr val="tx2"/>
                </a:solidFill>
              </a:rPr>
              <a:t>Was the draft wording provided by one of its regulators sufficient to give adequate protection?</a:t>
            </a:r>
          </a:p>
          <a:p>
            <a:pPr marL="342900" indent="-342900" algn="just">
              <a:buFont typeface="Arial" panose="020B0604020202020204" pitchFamily="34" charset="0"/>
              <a:buChar char="•"/>
            </a:pPr>
            <a:r>
              <a:rPr lang="en-GB"/>
              <a:t>The firm asked us to review and update its engagement documents and policies, and then give training to the firm</a:t>
            </a:r>
          </a:p>
          <a:p>
            <a:pPr marL="1028700" lvl="1" indent="-342900" algn="just"/>
            <a:r>
              <a:rPr lang="en-GB">
                <a:solidFill>
                  <a:schemeClr val="tx2"/>
                </a:solidFill>
              </a:rPr>
              <a:t>It wanted to improve its risk management framework and to ensure that RM was embedded across the firm.</a:t>
            </a:r>
          </a:p>
        </p:txBody>
      </p:sp>
    </p:spTree>
    <p:extLst>
      <p:ext uri="{BB962C8B-B14F-4D97-AF65-F5344CB8AC3E}">
        <p14:creationId xmlns:p14="http://schemas.microsoft.com/office/powerpoint/2010/main" val="186761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B25251-A753-A1C2-B11B-DED31293722D}"/>
              </a:ext>
            </a:extLst>
          </p:cNvPr>
          <p:cNvSpPr>
            <a:spLocks noGrp="1"/>
          </p:cNvSpPr>
          <p:nvPr>
            <p:ph type="body" sz="quarter" idx="10"/>
          </p:nvPr>
        </p:nvSpPr>
        <p:spPr>
          <a:xfrm>
            <a:off x="757084" y="481782"/>
            <a:ext cx="10774516" cy="1091380"/>
          </a:xfrm>
        </p:spPr>
        <p:txBody>
          <a:bodyPr/>
          <a:lstStyle/>
          <a:p>
            <a:pPr algn="ctr"/>
            <a:r>
              <a:rPr lang="en-US"/>
              <a:t>Close the Circle Case Study </a:t>
            </a:r>
          </a:p>
          <a:p>
            <a:pPr algn="ctr"/>
            <a:r>
              <a:rPr lang="en-US"/>
              <a:t>Issues Identified (1)</a:t>
            </a:r>
            <a:endParaRPr lang="en-GB"/>
          </a:p>
        </p:txBody>
      </p:sp>
      <p:sp>
        <p:nvSpPr>
          <p:cNvPr id="3" name="Text Placeholder 2">
            <a:extLst>
              <a:ext uri="{FF2B5EF4-FFF2-40B4-BE49-F238E27FC236}">
                <a16:creationId xmlns:a16="http://schemas.microsoft.com/office/drawing/2014/main" id="{1A131772-F3B8-D931-A1C3-AF5C74D3BF74}"/>
              </a:ext>
            </a:extLst>
          </p:cNvPr>
          <p:cNvSpPr>
            <a:spLocks noGrp="1"/>
          </p:cNvSpPr>
          <p:nvPr>
            <p:ph type="body" sz="quarter" idx="11"/>
          </p:nvPr>
        </p:nvSpPr>
        <p:spPr>
          <a:xfrm>
            <a:off x="660400" y="1573162"/>
            <a:ext cx="10871200" cy="4482141"/>
          </a:xfrm>
        </p:spPr>
        <p:txBody>
          <a:bodyPr/>
          <a:lstStyle/>
          <a:p>
            <a:r>
              <a:rPr lang="en-GB"/>
              <a:t>We identified key risks that needed to be managed:</a:t>
            </a:r>
            <a:endParaRPr lang="en-GB" b="1"/>
          </a:p>
          <a:p>
            <a:pPr marL="342900" indent="-342900" algn="just">
              <a:buFont typeface="Arial" panose="020B0604020202020204" pitchFamily="34" charset="0"/>
              <a:buChar char="•"/>
            </a:pPr>
            <a:r>
              <a:rPr lang="en-GB" b="1"/>
              <a:t>Retainer Creep</a:t>
            </a:r>
            <a:r>
              <a:rPr lang="en-GB"/>
              <a:t>: </a:t>
            </a:r>
          </a:p>
          <a:p>
            <a:pPr marL="1028700" lvl="1" indent="-342900" algn="just"/>
            <a:r>
              <a:rPr lang="en-GB" b="0">
                <a:solidFill>
                  <a:schemeClr val="tx2"/>
                </a:solidFill>
              </a:rPr>
              <a:t>Staff frequently performed tasks beyond the agreed scope without issuing updated engagement documents</a:t>
            </a:r>
          </a:p>
          <a:p>
            <a:pPr marL="1028700" lvl="1" indent="-342900" algn="just"/>
            <a:r>
              <a:rPr lang="en-GB" b="0">
                <a:solidFill>
                  <a:schemeClr val="tx2"/>
                </a:solidFill>
              </a:rPr>
              <a:t>They didn’t charge for the additional work</a:t>
            </a:r>
          </a:p>
          <a:p>
            <a:pPr marL="1028700" lvl="1" indent="-342900" algn="just"/>
            <a:r>
              <a:rPr lang="en-GB" b="0">
                <a:solidFill>
                  <a:schemeClr val="tx2"/>
                </a:solidFill>
              </a:rPr>
              <a:t>This led to risk and potential revenue losses of £10-£150K </a:t>
            </a:r>
            <a:r>
              <a:rPr lang="en-GB" b="0" err="1">
                <a:solidFill>
                  <a:schemeClr val="tx2"/>
                </a:solidFill>
              </a:rPr>
              <a:t>p.a</a:t>
            </a:r>
            <a:r>
              <a:rPr lang="en-GB" b="0">
                <a:solidFill>
                  <a:schemeClr val="tx2"/>
                </a:solidFill>
              </a:rPr>
              <a:t> per fee earner!</a:t>
            </a:r>
          </a:p>
          <a:p>
            <a:pPr marL="342900" indent="-342900" algn="just">
              <a:buFont typeface="Arial" panose="020B0604020202020204" pitchFamily="34" charset="0"/>
              <a:buChar char="•"/>
            </a:pPr>
            <a:r>
              <a:rPr lang="en-GB" b="1"/>
              <a:t>Liability Caps</a:t>
            </a:r>
            <a:r>
              <a:rPr lang="en-GB"/>
              <a:t>: </a:t>
            </a:r>
          </a:p>
          <a:p>
            <a:pPr marL="1028700" lvl="1" indent="-342900" algn="just"/>
            <a:r>
              <a:rPr lang="en-GB" b="0">
                <a:solidFill>
                  <a:schemeClr val="tx2"/>
                </a:solidFill>
              </a:rPr>
              <a:t>The firm’s liability cap clause was vulnerable to strike out, leaving the firm with potential unlimited liability</a:t>
            </a:r>
          </a:p>
          <a:p>
            <a:pPr marL="1028700" lvl="1" indent="-342900" algn="just"/>
            <a:r>
              <a:rPr lang="en-GB" b="0">
                <a:solidFill>
                  <a:schemeClr val="tx2"/>
                </a:solidFill>
              </a:rPr>
              <a:t>The firm used fixed caps, calculated by reference to the fee</a:t>
            </a:r>
          </a:p>
          <a:p>
            <a:pPr marL="1028700" lvl="1" indent="-342900" algn="just"/>
            <a:r>
              <a:rPr lang="en-GB" b="0">
                <a:solidFill>
                  <a:schemeClr val="tx2"/>
                </a:solidFill>
              </a:rPr>
              <a:t>The cap was not drawn to the client’s attention, nor was the client advised that they could negotiate the cap.</a:t>
            </a:r>
          </a:p>
        </p:txBody>
      </p:sp>
    </p:spTree>
    <p:extLst>
      <p:ext uri="{BB962C8B-B14F-4D97-AF65-F5344CB8AC3E}">
        <p14:creationId xmlns:p14="http://schemas.microsoft.com/office/powerpoint/2010/main" val="365037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2A80D-BADD-7D46-A29C-24D3063AC11A}"/>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334F3AE-81DA-CD04-114B-02299525CB6F}"/>
              </a:ext>
            </a:extLst>
          </p:cNvPr>
          <p:cNvSpPr>
            <a:spLocks noGrp="1"/>
          </p:cNvSpPr>
          <p:nvPr>
            <p:ph type="body" sz="quarter" idx="10"/>
          </p:nvPr>
        </p:nvSpPr>
        <p:spPr>
          <a:xfrm>
            <a:off x="717754" y="363794"/>
            <a:ext cx="10813845" cy="1002890"/>
          </a:xfrm>
        </p:spPr>
        <p:txBody>
          <a:bodyPr/>
          <a:lstStyle/>
          <a:p>
            <a:pPr algn="ctr"/>
            <a:r>
              <a:rPr lang="en-US"/>
              <a:t>Close the Circle Case Study </a:t>
            </a:r>
          </a:p>
          <a:p>
            <a:pPr algn="ctr"/>
            <a:r>
              <a:rPr lang="en-US"/>
              <a:t>Issues Identified (2)</a:t>
            </a:r>
            <a:endParaRPr lang="en-GB"/>
          </a:p>
        </p:txBody>
      </p:sp>
      <p:sp>
        <p:nvSpPr>
          <p:cNvPr id="3" name="Text Placeholder 2">
            <a:extLst>
              <a:ext uri="{FF2B5EF4-FFF2-40B4-BE49-F238E27FC236}">
                <a16:creationId xmlns:a16="http://schemas.microsoft.com/office/drawing/2014/main" id="{3FE81395-75C1-1E52-C4F4-5C8CD8F8D4D4}"/>
              </a:ext>
            </a:extLst>
          </p:cNvPr>
          <p:cNvSpPr>
            <a:spLocks noGrp="1"/>
          </p:cNvSpPr>
          <p:nvPr>
            <p:ph type="body" sz="quarter" idx="11"/>
          </p:nvPr>
        </p:nvSpPr>
        <p:spPr>
          <a:xfrm>
            <a:off x="157315" y="1248697"/>
            <a:ext cx="11847871" cy="4737779"/>
          </a:xfrm>
        </p:spPr>
        <p:txBody>
          <a:bodyPr/>
          <a:lstStyle/>
          <a:p>
            <a:pPr marL="342900" indent="-342900" algn="just">
              <a:buFont typeface="Arial" panose="020B0604020202020204" pitchFamily="34" charset="0"/>
              <a:buChar char="•"/>
            </a:pPr>
            <a:r>
              <a:rPr lang="en-GB" b="1"/>
              <a:t>Regulatory Compliance</a:t>
            </a:r>
            <a:r>
              <a:rPr lang="en-GB"/>
              <a:t>:</a:t>
            </a:r>
          </a:p>
          <a:p>
            <a:pPr marL="1028700" lvl="1" indent="-342900" algn="just"/>
            <a:r>
              <a:rPr lang="en-GB"/>
              <a:t>The firm’s e</a:t>
            </a:r>
            <a:r>
              <a:rPr lang="en-GB" b="0">
                <a:solidFill>
                  <a:schemeClr val="tx2"/>
                </a:solidFill>
              </a:rPr>
              <a:t>ngagement letters were not compliant with the firm’s regulators’ requirements.</a:t>
            </a:r>
          </a:p>
          <a:p>
            <a:pPr marL="342900" indent="-342900" algn="just">
              <a:buFont typeface="Arial" panose="020B0604020202020204" pitchFamily="34" charset="0"/>
              <a:buChar char="•"/>
            </a:pPr>
            <a:r>
              <a:rPr lang="en-GB" b="1"/>
              <a:t>Complaints Process</a:t>
            </a:r>
            <a:r>
              <a:rPr lang="en-GB"/>
              <a:t>: </a:t>
            </a:r>
          </a:p>
          <a:p>
            <a:pPr marL="1028700" lvl="1" indent="-342900" algn="just"/>
            <a:r>
              <a:rPr lang="en-GB" b="0">
                <a:solidFill>
                  <a:schemeClr val="tx2"/>
                </a:solidFill>
              </a:rPr>
              <a:t>The firm’s  complaints policy was out of date and included unrealistic response times</a:t>
            </a:r>
          </a:p>
          <a:p>
            <a:pPr marL="1028700" lvl="1" indent="-342900" algn="just"/>
            <a:r>
              <a:rPr lang="en-GB" b="0">
                <a:solidFill>
                  <a:schemeClr val="tx2"/>
                </a:solidFill>
              </a:rPr>
              <a:t>This meant that the firm was unlikely to meet the response times it had set, leading to further complaints (Including regulatory action).</a:t>
            </a:r>
          </a:p>
          <a:p>
            <a:pPr marL="342900" indent="-342900" algn="just">
              <a:buFont typeface="Arial" panose="020B0604020202020204" pitchFamily="34" charset="0"/>
              <a:buChar char="•"/>
            </a:pPr>
            <a:r>
              <a:rPr lang="en-GB" b="1"/>
              <a:t>Onboarding Communication</a:t>
            </a:r>
            <a:r>
              <a:rPr lang="en-GB"/>
              <a:t>: </a:t>
            </a:r>
          </a:p>
          <a:p>
            <a:pPr marL="1028700" lvl="1" indent="-342900" algn="just"/>
            <a:r>
              <a:rPr lang="en-GB" b="0">
                <a:solidFill>
                  <a:schemeClr val="tx2"/>
                </a:solidFill>
              </a:rPr>
              <a:t>No queries were made during client onboarding about how and when and how often clients wanted to be communicated with.</a:t>
            </a:r>
          </a:p>
          <a:p>
            <a:pPr marL="1028700" lvl="1" indent="-342900" algn="just"/>
            <a:r>
              <a:rPr lang="en-GB" b="0">
                <a:solidFill>
                  <a:schemeClr val="tx2"/>
                </a:solidFill>
              </a:rPr>
              <a:t>This could lead to complaints and client dissatisfaction about a lack of comms or conversely, fees being incurred on comms when not wanted.</a:t>
            </a:r>
          </a:p>
          <a:p>
            <a:pPr marL="342900" indent="-342900" algn="just">
              <a:buFont typeface="Arial" panose="020B0604020202020204" pitchFamily="34" charset="0"/>
              <a:buChar char="•"/>
            </a:pPr>
            <a:r>
              <a:rPr lang="en-GB" b="1"/>
              <a:t>Staff Knowledge</a:t>
            </a:r>
            <a:r>
              <a:rPr lang="en-GB"/>
              <a:t>: </a:t>
            </a:r>
          </a:p>
          <a:p>
            <a:pPr marL="1028700" lvl="1" indent="-342900" algn="just"/>
            <a:r>
              <a:rPr lang="en-GB" sz="1800" b="0">
                <a:solidFill>
                  <a:schemeClr val="tx2"/>
                </a:solidFill>
              </a:rPr>
              <a:t>Staff</a:t>
            </a:r>
            <a:r>
              <a:rPr lang="en-GB" b="0">
                <a:solidFill>
                  <a:schemeClr val="tx2"/>
                </a:solidFill>
              </a:rPr>
              <a:t> had a lack of knowledge around engagement letters and RM generally.</a:t>
            </a:r>
          </a:p>
        </p:txBody>
      </p:sp>
    </p:spTree>
    <p:extLst>
      <p:ext uri="{BB962C8B-B14F-4D97-AF65-F5344CB8AC3E}">
        <p14:creationId xmlns:p14="http://schemas.microsoft.com/office/powerpoint/2010/main" val="376229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66267-042E-F155-E5F3-C572ECCAEFF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BEAF6CD-CF96-17A7-88FB-879ED77B2A95}"/>
              </a:ext>
            </a:extLst>
          </p:cNvPr>
          <p:cNvSpPr>
            <a:spLocks noGrp="1"/>
          </p:cNvSpPr>
          <p:nvPr>
            <p:ph type="body" sz="quarter" idx="10"/>
          </p:nvPr>
        </p:nvSpPr>
        <p:spPr>
          <a:xfrm>
            <a:off x="796413" y="733729"/>
            <a:ext cx="10735187" cy="914096"/>
          </a:xfrm>
        </p:spPr>
        <p:txBody>
          <a:bodyPr/>
          <a:lstStyle/>
          <a:p>
            <a:pPr algn="ctr"/>
            <a:r>
              <a:rPr lang="en-US"/>
              <a:t>Close the Circle Case Study</a:t>
            </a:r>
          </a:p>
          <a:p>
            <a:pPr algn="ctr"/>
            <a:r>
              <a:rPr lang="en-US"/>
              <a:t>The Solution (1)</a:t>
            </a:r>
            <a:endParaRPr lang="en-GB"/>
          </a:p>
        </p:txBody>
      </p:sp>
      <p:sp>
        <p:nvSpPr>
          <p:cNvPr id="3" name="Text Placeholder 2">
            <a:extLst>
              <a:ext uri="{FF2B5EF4-FFF2-40B4-BE49-F238E27FC236}">
                <a16:creationId xmlns:a16="http://schemas.microsoft.com/office/drawing/2014/main" id="{6EF475F3-FABA-D6EA-521F-A46523004A98}"/>
              </a:ext>
            </a:extLst>
          </p:cNvPr>
          <p:cNvSpPr>
            <a:spLocks noGrp="1"/>
          </p:cNvSpPr>
          <p:nvPr>
            <p:ph type="body" sz="quarter" idx="11"/>
          </p:nvPr>
        </p:nvSpPr>
        <p:spPr>
          <a:xfrm>
            <a:off x="659404" y="1581150"/>
            <a:ext cx="10872196" cy="4405326"/>
          </a:xfrm>
        </p:spPr>
        <p:txBody>
          <a:bodyPr/>
          <a:lstStyle/>
          <a:p>
            <a:pPr marL="342900" indent="-342900">
              <a:buFont typeface="Arial" panose="020B0604020202020204" pitchFamily="34" charset="0"/>
              <a:buChar char="•"/>
            </a:pPr>
            <a:r>
              <a:rPr lang="en-GB" b="1"/>
              <a:t>Engagement Letters and Retainer Creep: </a:t>
            </a:r>
          </a:p>
          <a:p>
            <a:pPr marL="1028700" lvl="1" indent="-342900"/>
            <a:r>
              <a:rPr lang="en-GB" b="0">
                <a:solidFill>
                  <a:schemeClr val="tx2"/>
                </a:solidFill>
              </a:rPr>
              <a:t>Added an "Agreed Further Services Clause" to bring additional work under the scope and protection of engagement documents</a:t>
            </a:r>
          </a:p>
          <a:p>
            <a:pPr marL="1028700" lvl="1" indent="-342900"/>
            <a:r>
              <a:rPr lang="en-GB" b="0">
                <a:solidFill>
                  <a:schemeClr val="tx2"/>
                </a:solidFill>
              </a:rPr>
              <a:t>With a clear fee schedule in place, extra work could be easily charged for, potentially adding £10K to £150K per fee earner each year!</a:t>
            </a:r>
          </a:p>
          <a:p>
            <a:pPr marL="342900" indent="-342900">
              <a:buFont typeface="Arial" panose="020B0604020202020204" pitchFamily="34" charset="0"/>
              <a:buChar char="•"/>
            </a:pPr>
            <a:r>
              <a:rPr lang="en-GB" b="1"/>
              <a:t>Liability Caps: </a:t>
            </a:r>
          </a:p>
          <a:p>
            <a:pPr marL="1028700" lvl="1" indent="-342900"/>
            <a:r>
              <a:rPr lang="en-GB" b="0">
                <a:solidFill>
                  <a:schemeClr val="tx2"/>
                </a:solidFill>
              </a:rPr>
              <a:t>Introduced tiered liability caps </a:t>
            </a:r>
          </a:p>
          <a:p>
            <a:pPr marL="1028700" lvl="1" indent="-342900"/>
            <a:r>
              <a:rPr lang="en-GB">
                <a:solidFill>
                  <a:schemeClr val="tx2"/>
                </a:solidFill>
              </a:rPr>
              <a:t>A</a:t>
            </a:r>
            <a:r>
              <a:rPr lang="en-GB" b="0">
                <a:solidFill>
                  <a:schemeClr val="tx2"/>
                </a:solidFill>
              </a:rPr>
              <a:t> policy to guide staff in selecting the right cap during client onboarding</a:t>
            </a:r>
          </a:p>
          <a:p>
            <a:pPr marL="1028700" lvl="1" indent="-342900"/>
            <a:r>
              <a:rPr lang="en-GB" b="0">
                <a:solidFill>
                  <a:schemeClr val="tx2"/>
                </a:solidFill>
              </a:rPr>
              <a:t>Strengthened the cap by highlighting it to clients and making it clear it is negotiable.</a:t>
            </a:r>
          </a:p>
          <a:p>
            <a:pPr marL="342900" indent="-342900">
              <a:buFont typeface="Arial" panose="020B0604020202020204" pitchFamily="34" charset="0"/>
              <a:buChar char="•"/>
            </a:pPr>
            <a:r>
              <a:rPr lang="en-GB" b="1"/>
              <a:t>Regulatory Compliance:</a:t>
            </a:r>
            <a:endParaRPr lang="en-GB"/>
          </a:p>
          <a:p>
            <a:pPr marL="1028700" lvl="1" indent="-342900"/>
            <a:r>
              <a:rPr lang="en-GB" b="0">
                <a:solidFill>
                  <a:schemeClr val="tx2"/>
                </a:solidFill>
              </a:rPr>
              <a:t>Redrafted engagement terms to meet regulatory requirements.</a:t>
            </a:r>
          </a:p>
        </p:txBody>
      </p:sp>
    </p:spTree>
    <p:extLst>
      <p:ext uri="{BB962C8B-B14F-4D97-AF65-F5344CB8AC3E}">
        <p14:creationId xmlns:p14="http://schemas.microsoft.com/office/powerpoint/2010/main" val="202886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0844C-B948-C9AB-DF81-D07EB2F8577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0FCC13B-903D-8785-1FC2-B3D7599B2B4B}"/>
              </a:ext>
            </a:extLst>
          </p:cNvPr>
          <p:cNvSpPr>
            <a:spLocks noGrp="1"/>
          </p:cNvSpPr>
          <p:nvPr>
            <p:ph type="body" sz="quarter" idx="10"/>
          </p:nvPr>
        </p:nvSpPr>
        <p:spPr>
          <a:xfrm>
            <a:off x="659404" y="668324"/>
            <a:ext cx="10872196" cy="777018"/>
          </a:xfrm>
        </p:spPr>
        <p:txBody>
          <a:bodyPr/>
          <a:lstStyle/>
          <a:p>
            <a:pPr algn="ctr"/>
            <a:r>
              <a:rPr lang="en-US"/>
              <a:t>Close the Circle Case Study  </a:t>
            </a:r>
          </a:p>
          <a:p>
            <a:pPr algn="ctr"/>
            <a:r>
              <a:rPr lang="en-US"/>
              <a:t>The Solution (2)</a:t>
            </a:r>
            <a:endParaRPr lang="en-GB"/>
          </a:p>
        </p:txBody>
      </p:sp>
      <p:sp>
        <p:nvSpPr>
          <p:cNvPr id="3" name="Text Placeholder 2">
            <a:extLst>
              <a:ext uri="{FF2B5EF4-FFF2-40B4-BE49-F238E27FC236}">
                <a16:creationId xmlns:a16="http://schemas.microsoft.com/office/drawing/2014/main" id="{AC02D4E1-D59A-A535-9AFE-112C8C32EA8F}"/>
              </a:ext>
            </a:extLst>
          </p:cNvPr>
          <p:cNvSpPr>
            <a:spLocks noGrp="1"/>
          </p:cNvSpPr>
          <p:nvPr>
            <p:ph type="body" sz="quarter" idx="11"/>
          </p:nvPr>
        </p:nvSpPr>
        <p:spPr>
          <a:xfrm>
            <a:off x="659404" y="1612490"/>
            <a:ext cx="10872196" cy="4373986"/>
          </a:xfrm>
        </p:spPr>
        <p:txBody>
          <a:bodyPr/>
          <a:lstStyle/>
          <a:p>
            <a:pPr marL="342900" indent="-342900">
              <a:buFont typeface="Arial" panose="020B0604020202020204" pitchFamily="34" charset="0"/>
              <a:buChar char="•"/>
            </a:pPr>
            <a:r>
              <a:rPr lang="en-GB" b="1"/>
              <a:t>Complaints Process: </a:t>
            </a:r>
          </a:p>
          <a:p>
            <a:pPr marL="1028700" lvl="1" indent="-342900"/>
            <a:r>
              <a:rPr lang="en-GB" b="0">
                <a:solidFill>
                  <a:schemeClr val="tx2"/>
                </a:solidFill>
              </a:rPr>
              <a:t>Redrafted the complaints process to include realistic response times and clear communication steps</a:t>
            </a:r>
          </a:p>
          <a:p>
            <a:pPr marL="1028700" lvl="1" indent="-342900"/>
            <a:r>
              <a:rPr lang="en-GB" b="0">
                <a:solidFill>
                  <a:schemeClr val="tx2"/>
                </a:solidFill>
              </a:rPr>
              <a:t>Setting realistic client expectations reduced the risk of complaints escalating further.</a:t>
            </a:r>
          </a:p>
          <a:p>
            <a:pPr marL="342900" indent="-342900">
              <a:buFont typeface="Arial" panose="020B0604020202020204" pitchFamily="34" charset="0"/>
              <a:buChar char="•"/>
            </a:pPr>
            <a:r>
              <a:rPr lang="en-GB" b="1"/>
              <a:t>Onboarding Communication Process: </a:t>
            </a:r>
          </a:p>
          <a:p>
            <a:pPr marL="1028700" lvl="1" indent="-342900"/>
            <a:r>
              <a:rPr lang="en-GB" b="0">
                <a:solidFill>
                  <a:schemeClr val="tx2"/>
                </a:solidFill>
              </a:rPr>
              <a:t>Introduced a process to capture client communication preferences</a:t>
            </a:r>
          </a:p>
          <a:p>
            <a:pPr marL="1028700" lvl="1" indent="-342900"/>
            <a:r>
              <a:rPr lang="en-GB" b="0">
                <a:solidFill>
                  <a:schemeClr val="tx2"/>
                </a:solidFill>
              </a:rPr>
              <a:t>Ensures clients feel “heard,” reduces unnecessary costs, and makes complaints less likely.</a:t>
            </a:r>
          </a:p>
          <a:p>
            <a:pPr marL="1028700" lvl="1" indent="-342900"/>
            <a:r>
              <a:rPr lang="en-GB">
                <a:solidFill>
                  <a:schemeClr val="tx2"/>
                </a:solidFill>
              </a:rPr>
              <a:t>Also helps ‘embed the client relationship.</a:t>
            </a:r>
            <a:endParaRPr lang="en-GB" b="0">
              <a:solidFill>
                <a:schemeClr val="tx2"/>
              </a:solidFill>
            </a:endParaRPr>
          </a:p>
          <a:p>
            <a:pPr marL="342900" indent="-342900">
              <a:buFont typeface="Arial" panose="020B0604020202020204" pitchFamily="34" charset="0"/>
              <a:buChar char="•"/>
            </a:pPr>
            <a:r>
              <a:rPr lang="en-GB" b="1"/>
              <a:t>Staff Training: </a:t>
            </a:r>
          </a:p>
          <a:p>
            <a:pPr marL="1028700" lvl="1" indent="-342900"/>
            <a:r>
              <a:rPr lang="en-GB" b="0">
                <a:solidFill>
                  <a:schemeClr val="tx2"/>
                </a:solidFill>
              </a:rPr>
              <a:t>Delivered targeted training to </a:t>
            </a:r>
            <a:r>
              <a:rPr lang="en-GB">
                <a:solidFill>
                  <a:schemeClr val="tx2"/>
                </a:solidFill>
              </a:rPr>
              <a:t>establish an embedded RM culture in </a:t>
            </a:r>
            <a:r>
              <a:rPr lang="en-GB" b="0">
                <a:solidFill>
                  <a:schemeClr val="tx2"/>
                </a:solidFill>
              </a:rPr>
              <a:t>the firm.</a:t>
            </a:r>
          </a:p>
        </p:txBody>
      </p:sp>
    </p:spTree>
    <p:extLst>
      <p:ext uri="{BB962C8B-B14F-4D97-AF65-F5344CB8AC3E}">
        <p14:creationId xmlns:p14="http://schemas.microsoft.com/office/powerpoint/2010/main" val="369844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3282A4-731B-B39E-26C9-A4A62BEEF8B7}"/>
              </a:ext>
            </a:extLst>
          </p:cNvPr>
          <p:cNvSpPr>
            <a:spLocks noGrp="1"/>
          </p:cNvSpPr>
          <p:nvPr>
            <p:ph type="body" sz="quarter" idx="10"/>
          </p:nvPr>
        </p:nvSpPr>
        <p:spPr>
          <a:xfrm>
            <a:off x="757084" y="697457"/>
            <a:ext cx="10774516" cy="865872"/>
          </a:xfrm>
        </p:spPr>
        <p:txBody>
          <a:bodyPr/>
          <a:lstStyle/>
          <a:p>
            <a:pPr algn="ctr"/>
            <a:r>
              <a:rPr lang="en-GB"/>
              <a:t>Close the Circle Case Study </a:t>
            </a:r>
          </a:p>
          <a:p>
            <a:pPr algn="ctr"/>
            <a:r>
              <a:rPr lang="en-GB"/>
              <a:t>Adding Value into the Future</a:t>
            </a:r>
          </a:p>
        </p:txBody>
      </p:sp>
      <p:sp>
        <p:nvSpPr>
          <p:cNvPr id="3" name="Text Placeholder 2">
            <a:extLst>
              <a:ext uri="{FF2B5EF4-FFF2-40B4-BE49-F238E27FC236}">
                <a16:creationId xmlns:a16="http://schemas.microsoft.com/office/drawing/2014/main" id="{55B4C159-C11F-B782-2C7D-778B24187FB6}"/>
              </a:ext>
            </a:extLst>
          </p:cNvPr>
          <p:cNvSpPr>
            <a:spLocks noGrp="1"/>
          </p:cNvSpPr>
          <p:nvPr>
            <p:ph type="body" sz="quarter" idx="11"/>
          </p:nvPr>
        </p:nvSpPr>
        <p:spPr>
          <a:xfrm>
            <a:off x="659404" y="2011679"/>
            <a:ext cx="10872196" cy="3877059"/>
          </a:xfrm>
        </p:spPr>
        <p:txBody>
          <a:bodyPr/>
          <a:lstStyle/>
          <a:p>
            <a:pPr marL="342900" indent="-342900">
              <a:buFont typeface="Arial" panose="020B0604020202020204" pitchFamily="34" charset="0"/>
              <a:buChar char="•"/>
            </a:pPr>
            <a:r>
              <a:rPr lang="en-GB"/>
              <a:t>By embedding our changes through training and supportive policies, the firm is set up to achieve long term:</a:t>
            </a:r>
          </a:p>
          <a:p>
            <a:pPr marL="1028700" lvl="1" indent="-342900"/>
            <a:r>
              <a:rPr lang="en-GB">
                <a:solidFill>
                  <a:schemeClr val="tx2"/>
                </a:solidFill>
              </a:rPr>
              <a:t>G</a:t>
            </a:r>
            <a:r>
              <a:rPr lang="en-GB" b="0">
                <a:solidFill>
                  <a:schemeClr val="tx2"/>
                </a:solidFill>
              </a:rPr>
              <a:t>rowth in revenue</a:t>
            </a:r>
          </a:p>
          <a:p>
            <a:pPr marL="1028700" lvl="1" indent="-342900"/>
            <a:r>
              <a:rPr lang="en-GB" b="0">
                <a:solidFill>
                  <a:schemeClr val="tx2"/>
                </a:solidFill>
              </a:rPr>
              <a:t>Reduced </a:t>
            </a:r>
            <a:r>
              <a:rPr lang="en-GB">
                <a:solidFill>
                  <a:schemeClr val="tx2"/>
                </a:solidFill>
              </a:rPr>
              <a:t>risk</a:t>
            </a:r>
          </a:p>
          <a:p>
            <a:pPr marL="1028700" lvl="1" indent="-342900"/>
            <a:r>
              <a:rPr lang="en-GB" b="0">
                <a:solidFill>
                  <a:schemeClr val="tx2"/>
                </a:solidFill>
              </a:rPr>
              <a:t>Improved compliance, and</a:t>
            </a:r>
            <a:endParaRPr lang="en-GB">
              <a:solidFill>
                <a:schemeClr val="tx2"/>
              </a:solidFill>
            </a:endParaRPr>
          </a:p>
          <a:p>
            <a:pPr marL="1028700" lvl="1" indent="-342900"/>
            <a:r>
              <a:rPr lang="en-GB">
                <a:solidFill>
                  <a:schemeClr val="tx2"/>
                </a:solidFill>
              </a:rPr>
              <a:t>Enhanced and stable Client Relationships</a:t>
            </a:r>
          </a:p>
          <a:p>
            <a:pPr marL="1028700" lvl="1" indent="-342900"/>
            <a:r>
              <a:rPr lang="en-GB">
                <a:solidFill>
                  <a:schemeClr val="tx2"/>
                </a:solidFill>
              </a:rPr>
              <a:t>Leading to more profitable and longer term, predictable and stable cashflow.</a:t>
            </a:r>
          </a:p>
        </p:txBody>
      </p:sp>
    </p:spTree>
    <p:extLst>
      <p:ext uri="{BB962C8B-B14F-4D97-AF65-F5344CB8AC3E}">
        <p14:creationId xmlns:p14="http://schemas.microsoft.com/office/powerpoint/2010/main" val="307673715"/>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themeOverride>
</file>

<file path=ppt/theme/themeOverride2.xml><?xml version="1.0" encoding="utf-8"?>
<a:themeOverride xmlns:a="http://schemas.openxmlformats.org/drawingml/2006/main">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themeOverride>
</file>

<file path=ppt/theme/themeOverride3.xml><?xml version="1.0" encoding="utf-8"?>
<a:themeOverride xmlns:a="http://schemas.openxmlformats.org/drawingml/2006/main">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14" ma:contentTypeDescription="Create a new document." ma:contentTypeScope="" ma:versionID="fa70270bb02d16fd4ac7ba6ac79e1c24">
  <xsd:schema xmlns:xsd="http://www.w3.org/2001/XMLSchema" xmlns:xs="http://www.w3.org/2001/XMLSchema" xmlns:p="http://schemas.microsoft.com/office/2006/metadata/properties" xmlns:ns2="3f0d60c3-ee2e-4b52-9658-95fded064de0" xmlns:ns3="7afb9366-efe1-458b-9acd-a56fffd7047f" targetNamespace="http://schemas.microsoft.com/office/2006/metadata/properties" ma:root="true" ma:fieldsID="dbca1d8afb3c49ceef192b66ddb10835" ns2:_="" ns3:_="">
    <xsd:import namespace="3f0d60c3-ee2e-4b52-9658-95fded064de0"/>
    <xsd:import namespace="7afb9366-efe1-458b-9acd-a56fffd704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4bb7cd4-41bb-40b9-9594-4a571a61c2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fb9366-efe1-458b-9acd-a56fffd704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e0b8291-5ce6-462b-9e35-6c869b2c74b7}" ma:internalName="TaxCatchAll" ma:showField="CatchAllData" ma:web="7afb9366-efe1-458b-9acd-a56fffd704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f0d60c3-ee2e-4b52-9658-95fded064de0">
      <Terms xmlns="http://schemas.microsoft.com/office/infopath/2007/PartnerControls"/>
    </lcf76f155ced4ddcb4097134ff3c332f>
    <TaxCatchAll xmlns="7afb9366-efe1-458b-9acd-a56fffd7047f" xsi:nil="true"/>
  </documentManagement>
</p:properties>
</file>

<file path=customXml/itemProps1.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2.xml><?xml version="1.0" encoding="utf-8"?>
<ds:datastoreItem xmlns:ds="http://schemas.openxmlformats.org/officeDocument/2006/customXml" ds:itemID="{9A683946-6BF5-43A4-9D9D-3098A0EB41D3}">
  <ds:schemaRefs>
    <ds:schemaRef ds:uri="3f0d60c3-ee2e-4b52-9658-95fded064de0"/>
    <ds:schemaRef ds:uri="7afb9366-efe1-458b-9acd-a56fffd704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9527E2A-4D90-42E4-9C1A-D78A56305BC1}">
  <ds:schemaRefs>
    <ds:schemaRef ds:uri="1b19f942-1e18-4b90-b436-6080184ebaaf"/>
    <ds:schemaRef ds:uri="3f0d60c3-ee2e-4b52-9658-95fded064de0"/>
    <ds:schemaRef ds:uri="7afb9366-efe1-458b-9acd-a56fffd7047f"/>
    <ds:schemaRef ds:uri="c2ca44a8-6a78-488a-9d65-df6b3d85766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Titles</vt:lpstr>
      <vt:lpstr>Content slides</vt:lpstr>
      <vt:lpstr>End slide</vt:lpstr>
      <vt:lpstr>2024 Case Studies: Challenges, Practical Solutions &amp; Value Added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2024 Case Studies: Challenges, Practical Solutions &amp; Value Added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1</cp:revision>
  <cp:lastPrinted>2023-04-27T17:52:02Z</cp:lastPrinted>
  <dcterms:created xsi:type="dcterms:W3CDTF">2021-06-22T19:25:58Z</dcterms:created>
  <dcterms:modified xsi:type="dcterms:W3CDTF">2024-12-03T17:44:29Z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y fmtid="{D5CDD505-2E9C-101B-9397-08002B2CF9AE}" pid="3" name="MediaServiceImageTags">
    <vt:lpwstr/>
  </property>
</Properties>
</file>