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52" r:id="rId5"/>
    <p:sldMasterId id="2147483654" r:id="rId6"/>
  </p:sldMasterIdLst>
  <p:sldIdLst>
    <p:sldId id="256" r:id="rId7"/>
    <p:sldId id="271" r:id="rId8"/>
    <p:sldId id="285" r:id="rId9"/>
    <p:sldId id="265" r:id="rId10"/>
    <p:sldId id="279" r:id="rId11"/>
    <p:sldId id="284" r:id="rId12"/>
    <p:sldId id="281" r:id="rId13"/>
    <p:sldId id="283" r:id="rId14"/>
    <p:sldId id="280" r:id="rId15"/>
    <p:sldId id="268" r:id="rId16"/>
    <p:sldId id="277" r:id="rId17"/>
    <p:sldId id="267" r:id="rId18"/>
    <p:sldId id="266" r:id="rId19"/>
    <p:sldId id="262" r:id="rId20"/>
    <p:sldId id="275" r:id="rId21"/>
    <p:sldId id="269" r:id="rId22"/>
    <p:sldId id="276" r:id="rId23"/>
    <p:sldId id="264" r:id="rId24"/>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32D4BC-AD1D-1F57-5312-C8A218F86BDD}" v="34" dt="2024-12-03T17:43:06.739"/>
    <p1510:client id="{68405C07-CFC2-4BBE-B930-39071EE28142}" v="4" dt="2024-12-03T17:44:26.8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lly Coram" userId="9b2b778d-e032-4c84-b681-8f503bfa5e8a" providerId="ADAL" clId="{68405C07-CFC2-4BBE-B930-39071EE28142}"/>
    <pc:docChg chg="modSld">
      <pc:chgData name="Polly Coram" userId="9b2b778d-e032-4c84-b681-8f503bfa5e8a" providerId="ADAL" clId="{68405C07-CFC2-4BBE-B930-39071EE28142}" dt="2024-12-03T17:44:26.824" v="3" actId="255"/>
      <pc:docMkLst>
        <pc:docMk/>
      </pc:docMkLst>
      <pc:sldChg chg="modSp mod">
        <pc:chgData name="Polly Coram" userId="9b2b778d-e032-4c84-b681-8f503bfa5e8a" providerId="ADAL" clId="{68405C07-CFC2-4BBE-B930-39071EE28142}" dt="2024-12-03T17:44:26.824" v="3" actId="255"/>
        <pc:sldMkLst>
          <pc:docMk/>
          <pc:sldMk cId="1723103872" sldId="256"/>
        </pc:sldMkLst>
        <pc:spChg chg="mod">
          <ac:chgData name="Polly Coram" userId="9b2b778d-e032-4c84-b681-8f503bfa5e8a" providerId="ADAL" clId="{68405C07-CFC2-4BBE-B930-39071EE28142}" dt="2024-12-03T17:44:26.824" v="3" actId="255"/>
          <ac:spMkLst>
            <pc:docMk/>
            <pc:sldMk cId="1723103872" sldId="256"/>
            <ac:spMk id="5" creationId="{5E4EE5FA-AE19-2649-BECC-D8A5F1B1F3CF}"/>
          </ac:spMkLst>
        </pc:spChg>
      </pc:sldChg>
    </pc:docChg>
  </pc:docChgLst>
  <pc:docChgLst>
    <pc:chgData clId="Web-{0732D4BC-AD1D-1F57-5312-C8A218F86BDD}"/>
    <pc:docChg chg="modSld">
      <pc:chgData name="" userId="" providerId="" clId="Web-{0732D4BC-AD1D-1F57-5312-C8A218F86BDD}" dt="2024-12-03T17:41:17.815" v="0" actId="20577"/>
      <pc:docMkLst>
        <pc:docMk/>
      </pc:docMkLst>
      <pc:sldChg chg="modSp">
        <pc:chgData name="" userId="" providerId="" clId="Web-{0732D4BC-AD1D-1F57-5312-C8A218F86BDD}" dt="2024-12-03T17:41:17.815" v="0" actId="20577"/>
        <pc:sldMkLst>
          <pc:docMk/>
          <pc:sldMk cId="1723103872" sldId="256"/>
        </pc:sldMkLst>
        <pc:spChg chg="mod">
          <ac:chgData name="" userId="" providerId="" clId="Web-{0732D4BC-AD1D-1F57-5312-C8A218F86BDD}" dt="2024-12-03T17:41:17.815" v="0" actId="20577"/>
          <ac:spMkLst>
            <pc:docMk/>
            <pc:sldMk cId="1723103872" sldId="256"/>
            <ac:spMk id="5" creationId="{5E4EE5FA-AE19-2649-BECC-D8A5F1B1F3CF}"/>
          </ac:spMkLst>
        </pc:spChg>
      </pc:sldChg>
    </pc:docChg>
  </pc:docChgLst>
  <pc:docChgLst>
    <pc:chgData name="Polly Coram" userId="S::polly@kareneckstein.co.uk::9b2b778d-e032-4c84-b681-8f503bfa5e8a" providerId="AD" clId="Web-{0732D4BC-AD1D-1F57-5312-C8A218F86BDD}"/>
    <pc:docChg chg="modSld">
      <pc:chgData name="Polly Coram" userId="S::polly@kareneckstein.co.uk::9b2b778d-e032-4c84-b681-8f503bfa5e8a" providerId="AD" clId="Web-{0732D4BC-AD1D-1F57-5312-C8A218F86BDD}" dt="2024-12-03T17:43:06.458" v="28" actId="20577"/>
      <pc:docMkLst>
        <pc:docMk/>
      </pc:docMkLst>
      <pc:sldChg chg="modSp">
        <pc:chgData name="Polly Coram" userId="S::polly@kareneckstein.co.uk::9b2b778d-e032-4c84-b681-8f503bfa5e8a" providerId="AD" clId="Web-{0732D4BC-AD1D-1F57-5312-C8A218F86BDD}" dt="2024-12-03T17:43:06.458" v="28" actId="20577"/>
        <pc:sldMkLst>
          <pc:docMk/>
          <pc:sldMk cId="1723103872" sldId="256"/>
        </pc:sldMkLst>
        <pc:spChg chg="mod">
          <ac:chgData name="Polly Coram" userId="S::polly@kareneckstein.co.uk::9b2b778d-e032-4c84-b681-8f503bfa5e8a" providerId="AD" clId="Web-{0732D4BC-AD1D-1F57-5312-C8A218F86BDD}" dt="2024-12-03T17:43:06.458" v="28" actId="20577"/>
          <ac:spMkLst>
            <pc:docMk/>
            <pc:sldMk cId="1723103872" sldId="256"/>
            <ac:spMk id="5" creationId="{5E4EE5FA-AE19-2649-BECC-D8A5F1B1F3CF}"/>
          </ac:spMkLst>
        </pc:spChg>
      </pc:sldChg>
    </pc:docChg>
  </pc:docChgLst>
  <pc:docChgLst>
    <pc:chgData name="Polly Coram" userId="S::polly@kareneckstein.co.uk::9b2b778d-e032-4c84-b681-8f503bfa5e8a" providerId="AD" clId="Web-{46C4A056-C68E-A64B-B93A-8794A9D446B5}"/>
    <pc:docChg chg="modSld">
      <pc:chgData name="Polly Coram" userId="S::polly@kareneckstein.co.uk::9b2b778d-e032-4c84-b681-8f503bfa5e8a" providerId="AD" clId="Web-{46C4A056-C68E-A64B-B93A-8794A9D446B5}" dt="2024-11-19T13:55:02.253" v="62" actId="1076"/>
      <pc:docMkLst>
        <pc:docMk/>
      </pc:docMkLst>
      <pc:sldChg chg="addSp delSp modSp">
        <pc:chgData name="Polly Coram" userId="S::polly@kareneckstein.co.uk::9b2b778d-e032-4c84-b681-8f503bfa5e8a" providerId="AD" clId="Web-{46C4A056-C68E-A64B-B93A-8794A9D446B5}" dt="2024-11-19T13:54:48.971" v="59" actId="1076"/>
        <pc:sldMkLst>
          <pc:docMk/>
          <pc:sldMk cId="1723103872" sldId="256"/>
        </pc:sldMkLst>
        <pc:spChg chg="add del mod">
          <ac:chgData name="Polly Coram" userId="S::polly@kareneckstein.co.uk::9b2b778d-e032-4c84-b681-8f503bfa5e8a" providerId="AD" clId="Web-{46C4A056-C68E-A64B-B93A-8794A9D446B5}" dt="2024-11-19T13:54:18.265" v="40"/>
          <ac:spMkLst>
            <pc:docMk/>
            <pc:sldMk cId="1723103872" sldId="256"/>
            <ac:spMk id="2" creationId="{CDCC3599-C4D3-2FBA-67CF-D3E5B3F95DFA}"/>
          </ac:spMkLst>
        </pc:spChg>
        <pc:spChg chg="mod">
          <ac:chgData name="Polly Coram" userId="S::polly@kareneckstein.co.uk::9b2b778d-e032-4c84-b681-8f503bfa5e8a" providerId="AD" clId="Web-{46C4A056-C68E-A64B-B93A-8794A9D446B5}" dt="2024-11-19T13:54:48.971" v="59" actId="1076"/>
          <ac:spMkLst>
            <pc:docMk/>
            <pc:sldMk cId="1723103872" sldId="256"/>
            <ac:spMk id="6" creationId="{0CEFCD14-9A12-5C4C-AE69-11A45B832122}"/>
          </ac:spMkLst>
        </pc:spChg>
      </pc:sldChg>
      <pc:sldChg chg="modSp">
        <pc:chgData name="Polly Coram" userId="S::polly@kareneckstein.co.uk::9b2b778d-e032-4c84-b681-8f503bfa5e8a" providerId="AD" clId="Web-{46C4A056-C68E-A64B-B93A-8794A9D446B5}" dt="2024-11-19T13:55:02.253" v="62" actId="1076"/>
        <pc:sldMkLst>
          <pc:docMk/>
          <pc:sldMk cId="1238653342" sldId="264"/>
        </pc:sldMkLst>
        <pc:spChg chg="mod">
          <ac:chgData name="Polly Coram" userId="S::polly@kareneckstein.co.uk::9b2b778d-e032-4c84-b681-8f503bfa5e8a" providerId="AD" clId="Web-{46C4A056-C68E-A64B-B93A-8794A9D446B5}" dt="2024-11-19T13:55:02.253" v="62" actId="1076"/>
          <ac:spMkLst>
            <pc:docMk/>
            <pc:sldMk cId="1238653342" sldId="264"/>
            <ac:spMk id="4" creationId="{35E83E26-972B-28AF-B079-EA26C8DEFE1E}"/>
          </ac:spMkLst>
        </pc:spChg>
      </pc:sldChg>
    </pc:docChg>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accent1"/>
        </a:solidFill>
        <a:effectLst/>
      </p:bgPr>
    </p:bg>
    <p:spTree>
      <p:nvGrpSpPr>
        <p:cNvPr id="1" name=""/>
        <p:cNvGrpSpPr/>
        <p:nvPr/>
      </p:nvGrpSpPr>
      <p:grpSpPr>
        <a:xfrm>
          <a:off x="0" y="0"/>
          <a:ext cx="0" cy="0"/>
          <a:chOff x="0" y="0"/>
          <a:chExt cx="0" cy="0"/>
        </a:xfrm>
      </p:grpSpPr>
      <p:sp>
        <p:nvSpPr>
          <p:cNvPr id="26" name="Oval 25">
            <a:extLst>
              <a:ext uri="{FF2B5EF4-FFF2-40B4-BE49-F238E27FC236}">
                <a16:creationId xmlns:a16="http://schemas.microsoft.com/office/drawing/2014/main" id="{41A1FB0F-1C5C-844C-8C46-D2BBE08905E5}"/>
              </a:ext>
            </a:extLst>
          </p:cNvPr>
          <p:cNvSpPr/>
          <p:nvPr userDrawn="1"/>
        </p:nvSpPr>
        <p:spPr>
          <a:xfrm>
            <a:off x="-1608483" y="-2220292"/>
            <a:ext cx="11298584" cy="11298584"/>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28" name="Title 90">
            <a:extLst>
              <a:ext uri="{FF2B5EF4-FFF2-40B4-BE49-F238E27FC236}">
                <a16:creationId xmlns:a16="http://schemas.microsoft.com/office/drawing/2014/main" id="{2FB4C903-3243-CE41-ABFE-3F1D160EB1D8}"/>
              </a:ext>
            </a:extLst>
          </p:cNvPr>
          <p:cNvSpPr>
            <a:spLocks noGrp="1"/>
          </p:cNvSpPr>
          <p:nvPr>
            <p:ph type="title"/>
          </p:nvPr>
        </p:nvSpPr>
        <p:spPr>
          <a:xfrm>
            <a:off x="679893" y="2241419"/>
            <a:ext cx="7706319" cy="2398702"/>
          </a:xfrm>
          <a:prstGeom prst="rect">
            <a:avLst/>
          </a:prstGeom>
        </p:spPr>
        <p:txBody>
          <a:bodyPr anchor="b"/>
          <a:lstStyle>
            <a:lvl1pPr>
              <a:defRPr sz="5000">
                <a:solidFill>
                  <a:schemeClr val="bg1"/>
                </a:solidFill>
              </a:defRPr>
            </a:lvl1pPr>
          </a:lstStyle>
          <a:p>
            <a:r>
              <a:rPr lang="en-US"/>
              <a:t>Click to edit Master title style</a:t>
            </a:r>
          </a:p>
        </p:txBody>
      </p:sp>
      <p:cxnSp>
        <p:nvCxnSpPr>
          <p:cNvPr id="29" name="Straight Connector 28">
            <a:extLst>
              <a:ext uri="{FF2B5EF4-FFF2-40B4-BE49-F238E27FC236}">
                <a16:creationId xmlns:a16="http://schemas.microsoft.com/office/drawing/2014/main" id="{BDFEBF5A-F0CE-3244-8110-D6EC672148A4}"/>
              </a:ext>
            </a:extLst>
          </p:cNvPr>
          <p:cNvCxnSpPr/>
          <p:nvPr userDrawn="1"/>
        </p:nvCxnSpPr>
        <p:spPr>
          <a:xfrm>
            <a:off x="679893" y="6223000"/>
            <a:ext cx="10851707"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DACBDBAD-1B6A-A34F-9AC3-4B34C4508423}"/>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bg1"/>
                </a:solidFill>
              </a:rPr>
              <a:t>kareneckstein.co.uk</a:t>
            </a:r>
            <a:endParaRPr lang="en-US" sz="1067">
              <a:solidFill>
                <a:schemeClr val="bg1"/>
              </a:solidFill>
            </a:endParaRPr>
          </a:p>
        </p:txBody>
      </p:sp>
      <p:pic>
        <p:nvPicPr>
          <p:cNvPr id="31" name="Picture 30">
            <a:extLst>
              <a:ext uri="{FF2B5EF4-FFF2-40B4-BE49-F238E27FC236}">
                <a16:creationId xmlns:a16="http://schemas.microsoft.com/office/drawing/2014/main" id="{27195FE6-0812-E847-A286-C8ED0FE692B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4"/>
          </a:xfrm>
          <a:prstGeom prst="rect">
            <a:avLst/>
          </a:prstGeom>
        </p:spPr>
      </p:pic>
      <p:sp>
        <p:nvSpPr>
          <p:cNvPr id="32" name="Text Placeholder 92">
            <a:extLst>
              <a:ext uri="{FF2B5EF4-FFF2-40B4-BE49-F238E27FC236}">
                <a16:creationId xmlns:a16="http://schemas.microsoft.com/office/drawing/2014/main" id="{3CFA7CA3-BB6A-ED44-A18E-38F892C207BF}"/>
              </a:ext>
            </a:extLst>
          </p:cNvPr>
          <p:cNvSpPr>
            <a:spLocks noGrp="1"/>
          </p:cNvSpPr>
          <p:nvPr>
            <p:ph type="body" sz="quarter" idx="10" hasCustomPrompt="1"/>
          </p:nvPr>
        </p:nvSpPr>
        <p:spPr>
          <a:xfrm>
            <a:off x="657505" y="4838881"/>
            <a:ext cx="7706319" cy="972321"/>
          </a:xfrm>
          <a:prstGeom prst="rect">
            <a:avLst/>
          </a:prstGeom>
        </p:spPr>
        <p:txBody>
          <a:bodyPr anchor="t"/>
          <a:lstStyle>
            <a:lvl1pPr marL="0" indent="0">
              <a:buNone/>
              <a:defRPr sz="2333">
                <a:solidFill>
                  <a:schemeClr val="bg1"/>
                </a:solidFill>
              </a:defRPr>
            </a:lvl1pPr>
          </a:lstStyle>
          <a:p>
            <a:pPr lvl="0"/>
            <a:r>
              <a:rPr lang="en-US"/>
              <a:t>Insert content here</a:t>
            </a:r>
          </a:p>
        </p:txBody>
      </p:sp>
      <p:sp>
        <p:nvSpPr>
          <p:cNvPr id="34" name="Text Placeholder 92">
            <a:extLst>
              <a:ext uri="{FF2B5EF4-FFF2-40B4-BE49-F238E27FC236}">
                <a16:creationId xmlns:a16="http://schemas.microsoft.com/office/drawing/2014/main" id="{30F6319E-4FC3-3942-8AB7-545DD182B06C}"/>
              </a:ext>
            </a:extLst>
          </p:cNvPr>
          <p:cNvSpPr>
            <a:spLocks noGrp="1"/>
          </p:cNvSpPr>
          <p:nvPr>
            <p:ph type="body" sz="quarter" idx="11" hasCustomPrompt="1"/>
          </p:nvPr>
        </p:nvSpPr>
        <p:spPr>
          <a:xfrm>
            <a:off x="9690101" y="5206482"/>
            <a:ext cx="1981200" cy="600720"/>
          </a:xfrm>
          <a:prstGeom prst="rect">
            <a:avLst/>
          </a:prstGeom>
        </p:spPr>
        <p:txBody>
          <a:bodyPr anchor="b"/>
          <a:lstStyle>
            <a:lvl1pPr marL="0" indent="0">
              <a:buNone/>
              <a:defRPr sz="1600">
                <a:solidFill>
                  <a:schemeClr val="bg1"/>
                </a:solidFill>
              </a:defRPr>
            </a:lvl1pPr>
          </a:lstStyle>
          <a:p>
            <a:pPr lvl="0"/>
            <a:r>
              <a:rPr lang="en-US"/>
              <a:t>Karen Eckstein </a:t>
            </a:r>
            <a:br>
              <a:rPr lang="en-US"/>
            </a:br>
            <a:r>
              <a:rPr lang="en-US"/>
              <a:t>LLB, CTA, Cert IRM</a:t>
            </a:r>
          </a:p>
        </p:txBody>
      </p:sp>
    </p:spTree>
    <p:extLst>
      <p:ext uri="{BB962C8B-B14F-4D97-AF65-F5344CB8AC3E}">
        <p14:creationId xmlns:p14="http://schemas.microsoft.com/office/powerpoint/2010/main" val="23218480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bg>
      <p:bgPr>
        <a:solidFill>
          <a:schemeClr val="accent6"/>
        </a:solidFill>
        <a:effectLst/>
      </p:bgPr>
    </p:bg>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1E2653DA-51D7-9C4C-A4AD-5034D92E4FC5}"/>
              </a:ext>
            </a:extLst>
          </p:cNvPr>
          <p:cNvSpPr/>
          <p:nvPr userDrawn="1"/>
        </p:nvSpPr>
        <p:spPr>
          <a:xfrm>
            <a:off x="7655923" y="2667000"/>
            <a:ext cx="8382000" cy="8382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 name="Oval 7">
            <a:extLst>
              <a:ext uri="{FF2B5EF4-FFF2-40B4-BE49-F238E27FC236}">
                <a16:creationId xmlns:a16="http://schemas.microsoft.com/office/drawing/2014/main" id="{5F4143CF-8F52-DC46-82AB-115E0AA0E093}"/>
              </a:ext>
            </a:extLst>
          </p:cNvPr>
          <p:cNvSpPr/>
          <p:nvPr userDrawn="1"/>
        </p:nvSpPr>
        <p:spPr>
          <a:xfrm>
            <a:off x="7776187" y="-1979326"/>
            <a:ext cx="3974726" cy="4016171"/>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9" name="Straight Connector 8">
            <a:extLst>
              <a:ext uri="{FF2B5EF4-FFF2-40B4-BE49-F238E27FC236}">
                <a16:creationId xmlns:a16="http://schemas.microsoft.com/office/drawing/2014/main" id="{B1DBED92-EB31-964F-A5F4-B991539FD6E3}"/>
              </a:ext>
            </a:extLst>
          </p:cNvPr>
          <p:cNvCxnSpPr/>
          <p:nvPr userDrawn="1"/>
        </p:nvCxnSpPr>
        <p:spPr>
          <a:xfrm>
            <a:off x="679893" y="6223000"/>
            <a:ext cx="10851707"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887B2B88-C9E8-4847-A7D1-E594EB10BE7F}"/>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bg1"/>
                </a:solidFill>
              </a:rPr>
              <a:t>kareneckstein.co.uk</a:t>
            </a:r>
            <a:endParaRPr lang="en-US" sz="1067">
              <a:solidFill>
                <a:schemeClr val="bg1"/>
              </a:solidFill>
            </a:endParaRPr>
          </a:p>
        </p:txBody>
      </p:sp>
      <p:pic>
        <p:nvPicPr>
          <p:cNvPr id="11" name="Picture 10">
            <a:extLst>
              <a:ext uri="{FF2B5EF4-FFF2-40B4-BE49-F238E27FC236}">
                <a16:creationId xmlns:a16="http://schemas.microsoft.com/office/drawing/2014/main" id="{6B6B4DB9-56C1-D64E-85B5-82E6E7C30EF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3"/>
          </a:xfrm>
          <a:prstGeom prst="rect">
            <a:avLst/>
          </a:prstGeom>
        </p:spPr>
      </p:pic>
      <p:sp>
        <p:nvSpPr>
          <p:cNvPr id="12" name="Title 90">
            <a:extLst>
              <a:ext uri="{FF2B5EF4-FFF2-40B4-BE49-F238E27FC236}">
                <a16:creationId xmlns:a16="http://schemas.microsoft.com/office/drawing/2014/main" id="{9E4808A5-7640-1D47-B6B1-B017F37D0229}"/>
              </a:ext>
            </a:extLst>
          </p:cNvPr>
          <p:cNvSpPr>
            <a:spLocks noGrp="1"/>
          </p:cNvSpPr>
          <p:nvPr>
            <p:ph type="title"/>
          </p:nvPr>
        </p:nvSpPr>
        <p:spPr>
          <a:xfrm>
            <a:off x="679893" y="2245048"/>
            <a:ext cx="7706319" cy="2398702"/>
          </a:xfrm>
          <a:prstGeom prst="rect">
            <a:avLst/>
          </a:prstGeom>
        </p:spPr>
        <p:txBody>
          <a:bodyPr anchor="b"/>
          <a:lstStyle>
            <a:lvl1pPr>
              <a:defRPr sz="5000">
                <a:solidFill>
                  <a:schemeClr val="tx1"/>
                </a:solidFill>
              </a:defRPr>
            </a:lvl1pPr>
          </a:lstStyle>
          <a:p>
            <a:r>
              <a:rPr lang="en-US"/>
              <a:t>Click to edit Master title style</a:t>
            </a:r>
          </a:p>
        </p:txBody>
      </p:sp>
      <p:sp>
        <p:nvSpPr>
          <p:cNvPr id="13" name="Text Placeholder 92">
            <a:extLst>
              <a:ext uri="{FF2B5EF4-FFF2-40B4-BE49-F238E27FC236}">
                <a16:creationId xmlns:a16="http://schemas.microsoft.com/office/drawing/2014/main" id="{9A770C54-6FBF-D84D-B7E7-C90F231B5D0A}"/>
              </a:ext>
            </a:extLst>
          </p:cNvPr>
          <p:cNvSpPr>
            <a:spLocks noGrp="1"/>
          </p:cNvSpPr>
          <p:nvPr>
            <p:ph type="body" sz="quarter" idx="10" hasCustomPrompt="1"/>
          </p:nvPr>
        </p:nvSpPr>
        <p:spPr>
          <a:xfrm>
            <a:off x="679893" y="4842510"/>
            <a:ext cx="6838507" cy="972321"/>
          </a:xfrm>
          <a:prstGeom prst="rect">
            <a:avLst/>
          </a:prstGeom>
        </p:spPr>
        <p:txBody>
          <a:bodyPr anchor="t"/>
          <a:lstStyle>
            <a:lvl1pPr marL="0" indent="0">
              <a:buNone/>
              <a:defRPr sz="2333">
                <a:solidFill>
                  <a:schemeClr val="tx1"/>
                </a:solidFill>
              </a:defRPr>
            </a:lvl1pPr>
          </a:lstStyle>
          <a:p>
            <a:pPr lvl="0"/>
            <a:r>
              <a:rPr lang="en-US"/>
              <a:t>Insert content here</a:t>
            </a:r>
          </a:p>
        </p:txBody>
      </p:sp>
      <p:sp>
        <p:nvSpPr>
          <p:cNvPr id="16" name="Text Placeholder 92">
            <a:extLst>
              <a:ext uri="{FF2B5EF4-FFF2-40B4-BE49-F238E27FC236}">
                <a16:creationId xmlns:a16="http://schemas.microsoft.com/office/drawing/2014/main" id="{55781240-4577-A24D-990B-874ED62E29E6}"/>
              </a:ext>
            </a:extLst>
          </p:cNvPr>
          <p:cNvSpPr>
            <a:spLocks noGrp="1"/>
          </p:cNvSpPr>
          <p:nvPr>
            <p:ph type="body" sz="quarter" idx="11" hasCustomPrompt="1"/>
          </p:nvPr>
        </p:nvSpPr>
        <p:spPr>
          <a:xfrm>
            <a:off x="9690101" y="5206482"/>
            <a:ext cx="1981200" cy="600720"/>
          </a:xfrm>
          <a:prstGeom prst="rect">
            <a:avLst/>
          </a:prstGeom>
        </p:spPr>
        <p:txBody>
          <a:bodyPr anchor="b"/>
          <a:lstStyle>
            <a:lvl1pPr marL="0" indent="0">
              <a:buNone/>
              <a:defRPr sz="1600">
                <a:solidFill>
                  <a:schemeClr val="bg1"/>
                </a:solidFill>
              </a:defRPr>
            </a:lvl1pPr>
          </a:lstStyle>
          <a:p>
            <a:pPr lvl="0"/>
            <a:r>
              <a:rPr lang="en-US"/>
              <a:t>Karen Eckstein </a:t>
            </a:r>
            <a:br>
              <a:rPr lang="en-US"/>
            </a:br>
            <a:r>
              <a:rPr lang="en-US"/>
              <a:t>LLB, CTA, Cert IRM</a:t>
            </a:r>
          </a:p>
        </p:txBody>
      </p:sp>
    </p:spTree>
    <p:extLst>
      <p:ext uri="{BB962C8B-B14F-4D97-AF65-F5344CB8AC3E}">
        <p14:creationId xmlns:p14="http://schemas.microsoft.com/office/powerpoint/2010/main" val="6208458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bg>
      <p:bgPr>
        <a:solidFill>
          <a:schemeClr val="tx2"/>
        </a:solidFill>
        <a:effectLst/>
      </p:bgPr>
    </p:bg>
    <p:spTree>
      <p:nvGrpSpPr>
        <p:cNvPr id="1" name=""/>
        <p:cNvGrpSpPr/>
        <p:nvPr/>
      </p:nvGrpSpPr>
      <p:grpSpPr>
        <a:xfrm>
          <a:off x="0" y="0"/>
          <a:ext cx="0" cy="0"/>
          <a:chOff x="0" y="0"/>
          <a:chExt cx="0" cy="0"/>
        </a:xfrm>
      </p:grpSpPr>
      <p:sp>
        <p:nvSpPr>
          <p:cNvPr id="7" name="Oval 6">
            <a:extLst>
              <a:ext uri="{FF2B5EF4-FFF2-40B4-BE49-F238E27FC236}">
                <a16:creationId xmlns:a16="http://schemas.microsoft.com/office/drawing/2014/main" id="{FFE449CE-B73E-764F-B853-B68474139188}"/>
              </a:ext>
            </a:extLst>
          </p:cNvPr>
          <p:cNvSpPr/>
          <p:nvPr userDrawn="1"/>
        </p:nvSpPr>
        <p:spPr>
          <a:xfrm>
            <a:off x="9795193" y="-1273359"/>
            <a:ext cx="4121463" cy="4121463"/>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sp>
        <p:nvSpPr>
          <p:cNvPr id="8" name="Oval 7">
            <a:extLst>
              <a:ext uri="{FF2B5EF4-FFF2-40B4-BE49-F238E27FC236}">
                <a16:creationId xmlns:a16="http://schemas.microsoft.com/office/drawing/2014/main" id="{FA82B29D-6FCF-A94C-8908-AEE9FF8BE7E7}"/>
              </a:ext>
            </a:extLst>
          </p:cNvPr>
          <p:cNvSpPr/>
          <p:nvPr userDrawn="1"/>
        </p:nvSpPr>
        <p:spPr>
          <a:xfrm>
            <a:off x="7868124" y="3262765"/>
            <a:ext cx="5667532" cy="5667532"/>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
          </a:p>
        </p:txBody>
      </p:sp>
      <p:cxnSp>
        <p:nvCxnSpPr>
          <p:cNvPr id="10" name="Straight Connector 9">
            <a:extLst>
              <a:ext uri="{FF2B5EF4-FFF2-40B4-BE49-F238E27FC236}">
                <a16:creationId xmlns:a16="http://schemas.microsoft.com/office/drawing/2014/main" id="{24741D01-5F92-9540-A74E-118CFDDBA3CF}"/>
              </a:ext>
            </a:extLst>
          </p:cNvPr>
          <p:cNvCxnSpPr/>
          <p:nvPr userDrawn="1"/>
        </p:nvCxnSpPr>
        <p:spPr>
          <a:xfrm>
            <a:off x="679893" y="6223000"/>
            <a:ext cx="10851707" cy="0"/>
          </a:xfrm>
          <a:prstGeom prst="line">
            <a:avLst/>
          </a:prstGeom>
          <a:ln w="38100">
            <a:solidFill>
              <a:schemeClr val="accent6"/>
            </a:solidFill>
          </a:ln>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BD423366-1DF8-FB4D-AAE7-B71880A56A0F}"/>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bg1"/>
                </a:solidFill>
              </a:rPr>
              <a:t>kareneckstein.co.uk</a:t>
            </a:r>
            <a:endParaRPr lang="en-US" sz="1067">
              <a:solidFill>
                <a:schemeClr val="bg1"/>
              </a:solidFill>
            </a:endParaRPr>
          </a:p>
        </p:txBody>
      </p:sp>
      <p:pic>
        <p:nvPicPr>
          <p:cNvPr id="12" name="Picture 11">
            <a:extLst>
              <a:ext uri="{FF2B5EF4-FFF2-40B4-BE49-F238E27FC236}">
                <a16:creationId xmlns:a16="http://schemas.microsoft.com/office/drawing/2014/main" id="{D89A1365-B7C1-F543-80C2-5F44D689FA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4"/>
          </a:xfrm>
          <a:prstGeom prst="rect">
            <a:avLst/>
          </a:prstGeom>
        </p:spPr>
      </p:pic>
      <p:sp>
        <p:nvSpPr>
          <p:cNvPr id="15" name="Title 90">
            <a:extLst>
              <a:ext uri="{FF2B5EF4-FFF2-40B4-BE49-F238E27FC236}">
                <a16:creationId xmlns:a16="http://schemas.microsoft.com/office/drawing/2014/main" id="{4036A9DD-5CAB-5F49-BAF2-F0F02EDAC2C0}"/>
              </a:ext>
            </a:extLst>
          </p:cNvPr>
          <p:cNvSpPr>
            <a:spLocks noGrp="1"/>
          </p:cNvSpPr>
          <p:nvPr>
            <p:ph type="title"/>
          </p:nvPr>
        </p:nvSpPr>
        <p:spPr>
          <a:xfrm>
            <a:off x="679893" y="2241419"/>
            <a:ext cx="7706319" cy="2398702"/>
          </a:xfrm>
          <a:prstGeom prst="rect">
            <a:avLst/>
          </a:prstGeom>
        </p:spPr>
        <p:txBody>
          <a:bodyPr anchor="b"/>
          <a:lstStyle>
            <a:lvl1pPr>
              <a:defRPr sz="5000">
                <a:solidFill>
                  <a:schemeClr val="bg1"/>
                </a:solidFill>
              </a:defRPr>
            </a:lvl1pPr>
          </a:lstStyle>
          <a:p>
            <a:r>
              <a:rPr lang="en-US"/>
              <a:t>Click to edit Master title style</a:t>
            </a:r>
          </a:p>
        </p:txBody>
      </p:sp>
      <p:sp>
        <p:nvSpPr>
          <p:cNvPr id="16" name="Text Placeholder 92">
            <a:extLst>
              <a:ext uri="{FF2B5EF4-FFF2-40B4-BE49-F238E27FC236}">
                <a16:creationId xmlns:a16="http://schemas.microsoft.com/office/drawing/2014/main" id="{7923F351-731D-7A40-BBB3-6DC0CA7ABD99}"/>
              </a:ext>
            </a:extLst>
          </p:cNvPr>
          <p:cNvSpPr>
            <a:spLocks noGrp="1"/>
          </p:cNvSpPr>
          <p:nvPr>
            <p:ph type="body" sz="quarter" idx="10" hasCustomPrompt="1"/>
          </p:nvPr>
        </p:nvSpPr>
        <p:spPr>
          <a:xfrm>
            <a:off x="657505" y="4838881"/>
            <a:ext cx="6898995" cy="972321"/>
          </a:xfrm>
          <a:prstGeom prst="rect">
            <a:avLst/>
          </a:prstGeom>
        </p:spPr>
        <p:txBody>
          <a:bodyPr anchor="t"/>
          <a:lstStyle>
            <a:lvl1pPr marL="0" indent="0">
              <a:buNone/>
              <a:defRPr sz="2333">
                <a:solidFill>
                  <a:schemeClr val="bg1"/>
                </a:solidFill>
              </a:defRPr>
            </a:lvl1pPr>
          </a:lstStyle>
          <a:p>
            <a:pPr lvl="0"/>
            <a:r>
              <a:rPr lang="en-US"/>
              <a:t>Insert content here</a:t>
            </a:r>
          </a:p>
        </p:txBody>
      </p:sp>
      <p:sp>
        <p:nvSpPr>
          <p:cNvPr id="17" name="Text Placeholder 92">
            <a:extLst>
              <a:ext uri="{FF2B5EF4-FFF2-40B4-BE49-F238E27FC236}">
                <a16:creationId xmlns:a16="http://schemas.microsoft.com/office/drawing/2014/main" id="{BA4576E7-0C93-674E-BFE7-8599EFE2E35F}"/>
              </a:ext>
            </a:extLst>
          </p:cNvPr>
          <p:cNvSpPr>
            <a:spLocks noGrp="1"/>
          </p:cNvSpPr>
          <p:nvPr>
            <p:ph type="body" sz="quarter" idx="11" hasCustomPrompt="1"/>
          </p:nvPr>
        </p:nvSpPr>
        <p:spPr>
          <a:xfrm>
            <a:off x="9690101" y="5206482"/>
            <a:ext cx="1981200" cy="600720"/>
          </a:xfrm>
          <a:prstGeom prst="rect">
            <a:avLst/>
          </a:prstGeom>
        </p:spPr>
        <p:txBody>
          <a:bodyPr anchor="b"/>
          <a:lstStyle>
            <a:lvl1pPr marL="0" indent="0">
              <a:buNone/>
              <a:defRPr sz="1600">
                <a:solidFill>
                  <a:schemeClr val="bg1"/>
                </a:solidFill>
              </a:defRPr>
            </a:lvl1pPr>
          </a:lstStyle>
          <a:p>
            <a:pPr lvl="0"/>
            <a:r>
              <a:rPr lang="en-US"/>
              <a:t>Karen Eckstein </a:t>
            </a:r>
            <a:br>
              <a:rPr lang="en-US"/>
            </a:br>
            <a:r>
              <a:rPr lang="en-US"/>
              <a:t>LLB, CTA, Cert IRM</a:t>
            </a:r>
          </a:p>
        </p:txBody>
      </p:sp>
    </p:spTree>
    <p:extLst>
      <p:ext uri="{BB962C8B-B14F-4D97-AF65-F5344CB8AC3E}">
        <p14:creationId xmlns:p14="http://schemas.microsoft.com/office/powerpoint/2010/main" val="2218043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10" name="Text Placeholder 2">
            <a:extLst>
              <a:ext uri="{FF2B5EF4-FFF2-40B4-BE49-F238E27FC236}">
                <a16:creationId xmlns:a16="http://schemas.microsoft.com/office/drawing/2014/main" id="{36B0EF64-FC7B-DB40-A831-D29D648FC7DD}"/>
              </a:ext>
            </a:extLst>
          </p:cNvPr>
          <p:cNvSpPr>
            <a:spLocks noGrp="1"/>
          </p:cNvSpPr>
          <p:nvPr>
            <p:ph type="body" sz="quarter" idx="10"/>
          </p:nvPr>
        </p:nvSpPr>
        <p:spPr>
          <a:xfrm>
            <a:off x="659404" y="1105204"/>
            <a:ext cx="10872196" cy="1121818"/>
          </a:xfrm>
          <a:prstGeom prst="rect">
            <a:avLst/>
          </a:prstGeom>
        </p:spPr>
        <p:txBody>
          <a:bodyPr anchor="b"/>
          <a:lstStyle>
            <a:lvl1pPr marL="0" indent="0">
              <a:buNone/>
              <a:defRPr sz="4000">
                <a:solidFill>
                  <a:schemeClr val="tx2"/>
                </a:solidFill>
              </a:defRPr>
            </a:lvl1pPr>
          </a:lstStyle>
          <a:p>
            <a:pPr lvl="0"/>
            <a:r>
              <a:rPr lang="en-US"/>
              <a:t>Edit Master text styles</a:t>
            </a:r>
          </a:p>
        </p:txBody>
      </p:sp>
      <p:sp>
        <p:nvSpPr>
          <p:cNvPr id="11" name="Text Placeholder 4">
            <a:extLst>
              <a:ext uri="{FF2B5EF4-FFF2-40B4-BE49-F238E27FC236}">
                <a16:creationId xmlns:a16="http://schemas.microsoft.com/office/drawing/2014/main" id="{DF623FFB-50EC-FD46-B7BD-9E6DCA6DDDFE}"/>
              </a:ext>
            </a:extLst>
          </p:cNvPr>
          <p:cNvSpPr>
            <a:spLocks noGrp="1"/>
          </p:cNvSpPr>
          <p:nvPr>
            <p:ph type="body" sz="quarter" idx="11"/>
          </p:nvPr>
        </p:nvSpPr>
        <p:spPr>
          <a:xfrm>
            <a:off x="659404" y="2494027"/>
            <a:ext cx="10872196" cy="3394710"/>
          </a:xfrm>
          <a:prstGeom prst="rect">
            <a:avLst/>
          </a:prstGeom>
        </p:spPr>
        <p:txBody>
          <a:bodyPr anchor="t"/>
          <a:lstStyle>
            <a:lvl1pPr marL="0" indent="0">
              <a:buNone/>
              <a:defRPr sz="2200" b="1">
                <a:solidFill>
                  <a:schemeClr val="accent1"/>
                </a:solidFill>
              </a:defRPr>
            </a:lvl1pPr>
            <a:lvl2pPr>
              <a:defRPr sz="2000"/>
            </a:lvl2pPr>
            <a:lvl3pPr>
              <a:defRPr sz="2000"/>
            </a:lvl3pPr>
            <a:lvl4pPr>
              <a:defRPr sz="2000"/>
            </a:lvl4pPr>
            <a:lvl5pP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a:p>
            <a:pPr lvl="0"/>
            <a:endParaRPr lang="en-US"/>
          </a:p>
        </p:txBody>
      </p:sp>
      <p:pic>
        <p:nvPicPr>
          <p:cNvPr id="20" name="Picture 19">
            <a:extLst>
              <a:ext uri="{FF2B5EF4-FFF2-40B4-BE49-F238E27FC236}">
                <a16:creationId xmlns:a16="http://schemas.microsoft.com/office/drawing/2014/main" id="{CDA2A616-E7C3-4C4E-BF88-8AA15B4867F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79893" y="539268"/>
            <a:ext cx="599999" cy="298932"/>
          </a:xfrm>
          <a:prstGeom prst="rect">
            <a:avLst/>
          </a:prstGeom>
        </p:spPr>
      </p:pic>
      <p:cxnSp>
        <p:nvCxnSpPr>
          <p:cNvPr id="21" name="Straight Connector 20">
            <a:extLst>
              <a:ext uri="{FF2B5EF4-FFF2-40B4-BE49-F238E27FC236}">
                <a16:creationId xmlns:a16="http://schemas.microsoft.com/office/drawing/2014/main" id="{CC0D7B60-F208-FD44-83DF-D86292291C61}"/>
              </a:ext>
            </a:extLst>
          </p:cNvPr>
          <p:cNvCxnSpPr/>
          <p:nvPr userDrawn="1"/>
        </p:nvCxnSpPr>
        <p:spPr>
          <a:xfrm>
            <a:off x="679893" y="6223000"/>
            <a:ext cx="10851707"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22" name="Rectangle 21">
            <a:extLst>
              <a:ext uri="{FF2B5EF4-FFF2-40B4-BE49-F238E27FC236}">
                <a16:creationId xmlns:a16="http://schemas.microsoft.com/office/drawing/2014/main" id="{E8BA2324-BBF3-334A-B49F-8580C1165375}"/>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tx1"/>
                </a:solidFill>
              </a:rPr>
              <a:t>kareneckstein.co.uk</a:t>
            </a:r>
            <a:endParaRPr lang="en-US" sz="1067">
              <a:solidFill>
                <a:schemeClr val="tx1"/>
              </a:solidFill>
            </a:endParaRPr>
          </a:p>
        </p:txBody>
      </p:sp>
    </p:spTree>
    <p:extLst>
      <p:ext uri="{BB962C8B-B14F-4D97-AF65-F5344CB8AC3E}">
        <p14:creationId xmlns:p14="http://schemas.microsoft.com/office/powerpoint/2010/main" val="1551645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tx1"/>
        </a:solidFill>
        <a:effectLst/>
      </p:bgPr>
    </p:bg>
    <p:spTree>
      <p:nvGrpSpPr>
        <p:cNvPr id="1" name=""/>
        <p:cNvGrpSpPr/>
        <p:nvPr/>
      </p:nvGrpSpPr>
      <p:grpSpPr>
        <a:xfrm>
          <a:off x="0" y="0"/>
          <a:ext cx="0" cy="0"/>
          <a:chOff x="0" y="0"/>
          <a:chExt cx="0" cy="0"/>
        </a:xfrm>
      </p:grpSpPr>
      <p:cxnSp>
        <p:nvCxnSpPr>
          <p:cNvPr id="8" name="Straight Connector 7">
            <a:extLst>
              <a:ext uri="{FF2B5EF4-FFF2-40B4-BE49-F238E27FC236}">
                <a16:creationId xmlns:a16="http://schemas.microsoft.com/office/drawing/2014/main" id="{4F0AF333-9876-D743-90F9-0ECD8C86CD48}"/>
              </a:ext>
            </a:extLst>
          </p:cNvPr>
          <p:cNvCxnSpPr/>
          <p:nvPr userDrawn="1"/>
        </p:nvCxnSpPr>
        <p:spPr>
          <a:xfrm>
            <a:off x="679893" y="6223000"/>
            <a:ext cx="10851707" cy="0"/>
          </a:xfrm>
          <a:prstGeom prst="line">
            <a:avLst/>
          </a:prstGeom>
          <a:ln w="38100">
            <a:solidFill>
              <a:schemeClr val="accent1"/>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3DCCD218-AAD0-574D-BD88-9E49FD5CEBA3}"/>
              </a:ext>
            </a:extLst>
          </p:cNvPr>
          <p:cNvSpPr/>
          <p:nvPr userDrawn="1"/>
        </p:nvSpPr>
        <p:spPr>
          <a:xfrm>
            <a:off x="10072050" y="6273800"/>
            <a:ext cx="1510350" cy="256545"/>
          </a:xfrm>
          <a:prstGeom prst="rect">
            <a:avLst/>
          </a:prstGeom>
        </p:spPr>
        <p:txBody>
          <a:bodyPr wrap="none">
            <a:spAutoFit/>
          </a:bodyPr>
          <a:lstStyle/>
          <a:p>
            <a:pPr lvl="0" algn="r"/>
            <a:r>
              <a:rPr lang="en-US" sz="1067" err="1">
                <a:solidFill>
                  <a:schemeClr val="bg1"/>
                </a:solidFill>
              </a:rPr>
              <a:t>kareneckstein.co.uk</a:t>
            </a:r>
            <a:endParaRPr lang="en-US" sz="1067">
              <a:solidFill>
                <a:schemeClr val="bg1"/>
              </a:solidFill>
            </a:endParaRPr>
          </a:p>
        </p:txBody>
      </p:sp>
      <p:sp>
        <p:nvSpPr>
          <p:cNvPr id="13" name="Title 90">
            <a:extLst>
              <a:ext uri="{FF2B5EF4-FFF2-40B4-BE49-F238E27FC236}">
                <a16:creationId xmlns:a16="http://schemas.microsoft.com/office/drawing/2014/main" id="{E418705E-0CC0-084C-8C3C-86C1046A9F48}"/>
              </a:ext>
            </a:extLst>
          </p:cNvPr>
          <p:cNvSpPr>
            <a:spLocks noGrp="1"/>
          </p:cNvSpPr>
          <p:nvPr>
            <p:ph type="title" hasCustomPrompt="1"/>
          </p:nvPr>
        </p:nvSpPr>
        <p:spPr>
          <a:xfrm>
            <a:off x="3390900" y="2198969"/>
            <a:ext cx="8140699" cy="1997552"/>
          </a:xfrm>
          <a:prstGeom prst="rect">
            <a:avLst/>
          </a:prstGeom>
        </p:spPr>
        <p:txBody>
          <a:bodyPr anchor="b"/>
          <a:lstStyle>
            <a:lvl1pPr>
              <a:defRPr sz="4000">
                <a:solidFill>
                  <a:schemeClr val="accent2"/>
                </a:solidFill>
              </a:defRPr>
            </a:lvl1pPr>
          </a:lstStyle>
          <a:p>
            <a:r>
              <a:rPr lang="en-US"/>
              <a:t>Sign off copy</a:t>
            </a:r>
          </a:p>
        </p:txBody>
      </p:sp>
      <p:pic>
        <p:nvPicPr>
          <p:cNvPr id="15" name="Picture 14">
            <a:extLst>
              <a:ext uri="{FF2B5EF4-FFF2-40B4-BE49-F238E27FC236}">
                <a16:creationId xmlns:a16="http://schemas.microsoft.com/office/drawing/2014/main" id="{1DB0F619-5241-0546-B948-633B90C4B35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57505" y="539268"/>
            <a:ext cx="1537312" cy="779764"/>
          </a:xfrm>
          <a:prstGeom prst="rect">
            <a:avLst/>
          </a:prstGeom>
        </p:spPr>
      </p:pic>
      <p:sp>
        <p:nvSpPr>
          <p:cNvPr id="2" name="TextBox 1">
            <a:extLst>
              <a:ext uri="{FF2B5EF4-FFF2-40B4-BE49-F238E27FC236}">
                <a16:creationId xmlns:a16="http://schemas.microsoft.com/office/drawing/2014/main" id="{EF3F2F31-D875-4647-ABED-245FDFB85DFF}"/>
              </a:ext>
            </a:extLst>
          </p:cNvPr>
          <p:cNvSpPr txBox="1"/>
          <p:nvPr userDrawn="1"/>
        </p:nvSpPr>
        <p:spPr>
          <a:xfrm>
            <a:off x="3390900" y="4528930"/>
            <a:ext cx="3925957" cy="1200329"/>
          </a:xfrm>
          <a:prstGeom prst="rect">
            <a:avLst/>
          </a:prstGeom>
          <a:noFill/>
        </p:spPr>
        <p:txBody>
          <a:bodyPr wrap="square" rtlCol="0">
            <a:spAutoFit/>
          </a:bodyPr>
          <a:lstStyle/>
          <a:p>
            <a:r>
              <a:rPr lang="en-GB" b="1">
                <a:solidFill>
                  <a:schemeClr val="accent2"/>
                </a:solidFill>
                <a:latin typeface="+mj-lt"/>
                <a:cs typeface="Arial" panose="020B0604020202020204" pitchFamily="34" charset="0"/>
              </a:rPr>
              <a:t>Karen Eckstein</a:t>
            </a:r>
          </a:p>
          <a:p>
            <a:r>
              <a:rPr lang="en-GB">
                <a:solidFill>
                  <a:schemeClr val="bg1"/>
                </a:solidFill>
                <a:latin typeface="+mj-lt"/>
                <a:cs typeface="Arial" panose="020B0604020202020204" pitchFamily="34" charset="0"/>
              </a:rPr>
              <a:t>07973 627039</a:t>
            </a:r>
          </a:p>
          <a:p>
            <a:r>
              <a:rPr lang="en-GB" err="1">
                <a:solidFill>
                  <a:schemeClr val="bg1"/>
                </a:solidFill>
                <a:latin typeface="+mj-lt"/>
                <a:cs typeface="Arial" panose="020B0604020202020204" pitchFamily="34" charset="0"/>
              </a:rPr>
              <a:t>kareneckstein.co.uk</a:t>
            </a:r>
            <a:endParaRPr lang="en-GB">
              <a:solidFill>
                <a:schemeClr val="bg1"/>
              </a:solidFill>
              <a:latin typeface="+mj-lt"/>
              <a:cs typeface="Arial" panose="020B0604020202020204" pitchFamily="34" charset="0"/>
            </a:endParaRPr>
          </a:p>
          <a:p>
            <a:r>
              <a:rPr lang="en-GB" err="1">
                <a:solidFill>
                  <a:schemeClr val="bg1"/>
                </a:solidFill>
                <a:latin typeface="+mj-lt"/>
                <a:cs typeface="Arial" panose="020B0604020202020204" pitchFamily="34" charset="0"/>
              </a:rPr>
              <a:t>karen@kareneckstein.co.uk</a:t>
            </a:r>
            <a:endParaRPr lang="en-GB">
              <a:solidFill>
                <a:schemeClr val="bg1"/>
              </a:solidFill>
              <a:latin typeface="+mj-lt"/>
              <a:cs typeface="Arial" panose="020B0604020202020204" pitchFamily="34" charset="0"/>
            </a:endParaRPr>
          </a:p>
        </p:txBody>
      </p:sp>
    </p:spTree>
    <p:extLst>
      <p:ext uri="{BB962C8B-B14F-4D97-AF65-F5344CB8AC3E}">
        <p14:creationId xmlns:p14="http://schemas.microsoft.com/office/powerpoint/2010/main" val="14177267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09998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81683778"/>
      </p:ext>
    </p:extLst>
  </p:cSld>
  <p:clrMap bg1="lt1" tx1="dk1" bg2="lt2" tx2="dk2" accent1="accent1" accent2="accent2" accent3="accent3" accent4="accent4" accent5="accent5" accent6="accent6" hlink="hlink" folHlink="folHlink"/>
  <p:sldLayoutIdLst>
    <p:sldLayoutId id="2147483653"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1200038"/>
      </p:ext>
    </p:extLst>
  </p:cSld>
  <p:clrMap bg1="lt1" tx1="dk1" bg2="lt2" tx2="dk2" accent1="accent1" accent2="accent2" accent3="accent3" accent4="accent4" accent5="accent5" accent6="accent6" hlink="hlink" folHlink="folHlink"/>
  <p:sldLayoutIdLst>
    <p:sldLayoutId id="214748365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1.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2.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themeOverride" Target="../theme/themeOverride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5DF44E2-2A3F-5D45-9CF4-527F217631CD}"/>
              </a:ext>
            </a:extLst>
          </p:cNvPr>
          <p:cNvSpPr>
            <a:spLocks noGrp="1"/>
          </p:cNvSpPr>
          <p:nvPr>
            <p:ph type="title"/>
          </p:nvPr>
        </p:nvSpPr>
        <p:spPr>
          <a:xfrm>
            <a:off x="641845" y="1721796"/>
            <a:ext cx="9048255" cy="2266544"/>
          </a:xfrm>
        </p:spPr>
        <p:txBody>
          <a:bodyPr/>
          <a:lstStyle/>
          <a:p>
            <a:r>
              <a:rPr lang="en-US"/>
              <a:t>2024 Case Studies: </a:t>
            </a:r>
            <a:r>
              <a:rPr lang="en-GB"/>
              <a:t>Challenges, Practical Solutions &amp; Value Added</a:t>
            </a:r>
            <a:endParaRPr lang="en-US"/>
          </a:p>
        </p:txBody>
      </p:sp>
      <p:sp>
        <p:nvSpPr>
          <p:cNvPr id="5" name="Text Placeholder 4">
            <a:extLst>
              <a:ext uri="{FF2B5EF4-FFF2-40B4-BE49-F238E27FC236}">
                <a16:creationId xmlns:a16="http://schemas.microsoft.com/office/drawing/2014/main" id="{5E4EE5FA-AE19-2649-BECC-D8A5F1B1F3CF}"/>
              </a:ext>
            </a:extLst>
          </p:cNvPr>
          <p:cNvSpPr>
            <a:spLocks noGrp="1"/>
          </p:cNvSpPr>
          <p:nvPr>
            <p:ph type="body" sz="quarter" idx="10"/>
          </p:nvPr>
        </p:nvSpPr>
        <p:spPr>
          <a:xfrm>
            <a:off x="641846" y="3988340"/>
            <a:ext cx="7621952" cy="1495059"/>
          </a:xfrm>
        </p:spPr>
        <p:txBody>
          <a:bodyPr lIns="91440" tIns="45720" rIns="91440" bIns="45720" anchor="t"/>
          <a:lstStyle/>
          <a:p>
            <a:endParaRPr lang="en-GB"/>
          </a:p>
          <a:p>
            <a:r>
              <a:rPr lang="en-GB"/>
              <a:t>A look at real-world challenges we helped our clients overcome in 2024.</a:t>
            </a:r>
          </a:p>
          <a:p>
            <a:r>
              <a:rPr lang="en-US" sz="2300"/>
              <a:t>A discussion for the </a:t>
            </a:r>
            <a:r>
              <a:rPr lang="en-US" sz="2300" err="1"/>
              <a:t>RiskBites</a:t>
            </a:r>
            <a:r>
              <a:rPr lang="en-GB" sz="2300">
                <a:effectLst/>
                <a:latin typeface="Aptos" panose="020B0004020202020204" pitchFamily="34" charset="0"/>
                <a:ea typeface="Aptos" panose="020B0004020202020204" pitchFamily="34" charset="0"/>
                <a:cs typeface="Times New Roman" panose="02020603050405020304" pitchFamily="18" charset="0"/>
              </a:rPr>
              <a:t>®</a:t>
            </a:r>
            <a:r>
              <a:rPr lang="en-US" sz="2300">
                <a:latin typeface="Century Gothic"/>
              </a:rPr>
              <a:t> </a:t>
            </a:r>
            <a:r>
              <a:rPr lang="en-US" sz="2300"/>
              <a:t>Club. </a:t>
            </a:r>
          </a:p>
          <a:p>
            <a:r>
              <a:rPr lang="en-US" sz="2300"/>
              <a:t>10 December 2024</a:t>
            </a:r>
            <a:endParaRPr lang="en-US"/>
          </a:p>
        </p:txBody>
      </p:sp>
      <p:sp>
        <p:nvSpPr>
          <p:cNvPr id="6" name="Text Placeholder 5">
            <a:extLst>
              <a:ext uri="{FF2B5EF4-FFF2-40B4-BE49-F238E27FC236}">
                <a16:creationId xmlns:a16="http://schemas.microsoft.com/office/drawing/2014/main" id="{0CEFCD14-9A12-5C4C-AE69-11A45B832122}"/>
              </a:ext>
            </a:extLst>
          </p:cNvPr>
          <p:cNvSpPr>
            <a:spLocks noGrp="1"/>
          </p:cNvSpPr>
          <p:nvPr>
            <p:ph type="body" sz="quarter" idx="11"/>
          </p:nvPr>
        </p:nvSpPr>
        <p:spPr>
          <a:xfrm>
            <a:off x="9690101" y="5487219"/>
            <a:ext cx="1981200" cy="600720"/>
          </a:xfrm>
        </p:spPr>
        <p:txBody>
          <a:bodyPr lIns="91440" tIns="45720" rIns="91440" bIns="45720" anchor="b"/>
          <a:lstStyle/>
          <a:p>
            <a:r>
              <a:rPr lang="en-US"/>
              <a:t>Karen Eckstein LLB, CTA, Cert IRM </a:t>
            </a:r>
          </a:p>
          <a:p>
            <a:r>
              <a:rPr lang="en-US"/>
              <a:t>Polly Coram LLB, Cert IRM</a:t>
            </a:r>
          </a:p>
        </p:txBody>
      </p:sp>
    </p:spTree>
    <p:extLst>
      <p:ext uri="{BB962C8B-B14F-4D97-AF65-F5344CB8AC3E}">
        <p14:creationId xmlns:p14="http://schemas.microsoft.com/office/powerpoint/2010/main" val="17231038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984775" y="1023456"/>
            <a:ext cx="10407475" cy="1610687"/>
          </a:xfrm>
        </p:spPr>
        <p:txBody>
          <a:bodyPr/>
          <a:lstStyle/>
          <a:p>
            <a:pPr algn="ctr"/>
            <a:r>
              <a:rPr lang="en-GB"/>
              <a:t>Professional Friend Case Study</a:t>
            </a:r>
          </a:p>
          <a:p>
            <a:pPr algn="ctr"/>
            <a:r>
              <a:rPr lang="en-GB"/>
              <a:t> The Challenge</a:t>
            </a:r>
          </a:p>
          <a:p>
            <a:pPr algn="ctr"/>
            <a:endParaRPr lang="en-GB"/>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411527" y="2133600"/>
            <a:ext cx="10980723" cy="3805018"/>
          </a:xfrm>
        </p:spPr>
        <p:txBody>
          <a:bodyPr/>
          <a:lstStyle/>
          <a:p>
            <a:pPr marL="342900" indent="-342900">
              <a:buFont typeface="Arial" panose="020B0604020202020204" pitchFamily="34" charset="0"/>
              <a:buChar char="•"/>
            </a:pPr>
            <a:r>
              <a:rPr lang="en-GB"/>
              <a:t>An accountant faced potential severe regulatory sanctions</a:t>
            </a:r>
          </a:p>
          <a:p>
            <a:pPr marL="1028700" lvl="1" indent="-342900"/>
            <a:r>
              <a:rPr lang="en-GB">
                <a:solidFill>
                  <a:schemeClr val="tx2"/>
                </a:solidFill>
              </a:rPr>
              <a:t>His firm had experienced difficulties, prompting concerns from the regulator</a:t>
            </a:r>
          </a:p>
          <a:p>
            <a:pPr marL="1028700" lvl="1" indent="-342900"/>
            <a:r>
              <a:rPr lang="en-GB">
                <a:solidFill>
                  <a:schemeClr val="tx2"/>
                </a:solidFill>
              </a:rPr>
              <a:t>Delays in responding to the regulator had led to a formal investigation</a:t>
            </a:r>
          </a:p>
          <a:p>
            <a:pPr marL="1028700" lvl="1" indent="-342900"/>
            <a:r>
              <a:rPr lang="en-GB">
                <a:solidFill>
                  <a:schemeClr val="tx2"/>
                </a:solidFill>
              </a:rPr>
              <a:t>There was a threat of potential criminal proceedings</a:t>
            </a:r>
          </a:p>
          <a:p>
            <a:pPr marL="1028700" lvl="1" indent="-342900"/>
            <a:r>
              <a:rPr lang="en-GB">
                <a:solidFill>
                  <a:schemeClr val="tx2"/>
                </a:solidFill>
              </a:rPr>
              <a:t>The client wanted to open a new business, but was worried that the investigation/any charges would prevent him from moving forward</a:t>
            </a:r>
          </a:p>
          <a:p>
            <a:pPr marL="1028700" lvl="1" indent="-342900"/>
            <a:r>
              <a:rPr lang="en-GB">
                <a:solidFill>
                  <a:schemeClr val="tx2"/>
                </a:solidFill>
              </a:rPr>
              <a:t>The client didn’t know what to do and turned to us for help.</a:t>
            </a:r>
          </a:p>
        </p:txBody>
      </p:sp>
    </p:spTree>
    <p:extLst>
      <p:ext uri="{BB962C8B-B14F-4D97-AF65-F5344CB8AC3E}">
        <p14:creationId xmlns:p14="http://schemas.microsoft.com/office/powerpoint/2010/main" val="29806535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1248698" y="543701"/>
            <a:ext cx="10282902" cy="921305"/>
          </a:xfrm>
        </p:spPr>
        <p:txBody>
          <a:bodyPr/>
          <a:lstStyle/>
          <a:p>
            <a:pPr algn="ctr"/>
            <a:r>
              <a:rPr lang="en-GB"/>
              <a:t>Professional Friend Case Study</a:t>
            </a:r>
          </a:p>
          <a:p>
            <a:pPr algn="ctr"/>
            <a:r>
              <a:rPr lang="en-GB"/>
              <a:t>Issues Identified</a:t>
            </a:r>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1002890" y="1622324"/>
            <a:ext cx="10528709" cy="4349852"/>
          </a:xfrm>
        </p:spPr>
        <p:txBody>
          <a:bodyPr/>
          <a:lstStyle/>
          <a:p>
            <a:pPr marL="342900" indent="-342900">
              <a:buFont typeface="Arial" panose="020B0604020202020204" pitchFamily="34" charset="0"/>
              <a:buChar char="•"/>
            </a:pPr>
            <a:r>
              <a:rPr lang="en-GB"/>
              <a:t>Swift action was required to:</a:t>
            </a:r>
          </a:p>
          <a:p>
            <a:pPr marL="1028700" lvl="1" indent="-342900"/>
            <a:r>
              <a:rPr lang="en-GB">
                <a:solidFill>
                  <a:schemeClr val="tx2"/>
                </a:solidFill>
              </a:rPr>
              <a:t>Address delay</a:t>
            </a:r>
          </a:p>
          <a:p>
            <a:pPr marL="1028700" lvl="1" indent="-342900"/>
            <a:r>
              <a:rPr lang="en-GB">
                <a:solidFill>
                  <a:schemeClr val="tx2"/>
                </a:solidFill>
              </a:rPr>
              <a:t>Demonstrate clear cooperation</a:t>
            </a:r>
          </a:p>
          <a:p>
            <a:pPr marL="1028700" lvl="1" indent="-342900"/>
            <a:r>
              <a:rPr lang="en-GB">
                <a:solidFill>
                  <a:schemeClr val="tx2"/>
                </a:solidFill>
              </a:rPr>
              <a:t>Clarify the legal and factual matrix</a:t>
            </a:r>
          </a:p>
          <a:p>
            <a:pPr marL="1028700" lvl="1" indent="-342900"/>
            <a:r>
              <a:rPr lang="en-GB">
                <a:solidFill>
                  <a:schemeClr val="tx2"/>
                </a:solidFill>
              </a:rPr>
              <a:t>Make submissions on our client’s behalf, </a:t>
            </a:r>
          </a:p>
          <a:p>
            <a:pPr marL="1485900" lvl="2" indent="-342900"/>
            <a:r>
              <a:rPr lang="en-GB">
                <a:solidFill>
                  <a:schemeClr val="tx2"/>
                </a:solidFill>
              </a:rPr>
              <a:t>including evidence of mitigating factors</a:t>
            </a:r>
          </a:p>
          <a:p>
            <a:pPr marL="1485900" lvl="2" indent="-342900"/>
            <a:r>
              <a:rPr lang="en-GB">
                <a:solidFill>
                  <a:schemeClr val="tx2"/>
                </a:solidFill>
              </a:rPr>
              <a:t>Resolving practical client issues.</a:t>
            </a:r>
          </a:p>
          <a:p>
            <a:r>
              <a:rPr lang="en-GB" b="1"/>
              <a:t>Our holistic approach also identified:</a:t>
            </a:r>
            <a:endParaRPr lang="en-GB"/>
          </a:p>
          <a:p>
            <a:pPr marL="1028700" lvl="1" indent="-342900"/>
            <a:r>
              <a:rPr lang="en-GB">
                <a:solidFill>
                  <a:schemeClr val="tx2"/>
                </a:solidFill>
              </a:rPr>
              <a:t>The client’s insurer needed to be notified of potential negligence claims arising</a:t>
            </a:r>
          </a:p>
          <a:p>
            <a:pPr marL="1028700" lvl="1" indent="-342900"/>
            <a:r>
              <a:rPr lang="en-GB">
                <a:solidFill>
                  <a:schemeClr val="tx2"/>
                </a:solidFill>
              </a:rPr>
              <a:t>A claim was made to cover costs relating to the disciplinary matter </a:t>
            </a:r>
          </a:p>
          <a:p>
            <a:pPr marL="1028700" lvl="1" indent="-342900"/>
            <a:r>
              <a:rPr lang="en-GB">
                <a:solidFill>
                  <a:schemeClr val="tx2"/>
                </a:solidFill>
              </a:rPr>
              <a:t>We also advised on various regulatory and compliance matters relating to the client’s new business.</a:t>
            </a:r>
          </a:p>
          <a:p>
            <a:pPr marL="1028700" lvl="1" indent="-342900"/>
            <a:endParaRPr lang="en-GB"/>
          </a:p>
        </p:txBody>
      </p:sp>
    </p:spTree>
    <p:extLst>
      <p:ext uri="{BB962C8B-B14F-4D97-AF65-F5344CB8AC3E}">
        <p14:creationId xmlns:p14="http://schemas.microsoft.com/office/powerpoint/2010/main" val="5261215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738230" y="494950"/>
            <a:ext cx="10793370" cy="989721"/>
          </a:xfrm>
        </p:spPr>
        <p:txBody>
          <a:bodyPr/>
          <a:lstStyle/>
          <a:p>
            <a:pPr algn="ctr"/>
            <a:r>
              <a:rPr lang="en-US"/>
              <a:t>Professional Friend</a:t>
            </a:r>
          </a:p>
          <a:p>
            <a:pPr algn="ctr"/>
            <a:r>
              <a:rPr lang="en-US"/>
              <a:t>The Solution</a:t>
            </a:r>
            <a:endParaRPr lang="en-GB"/>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738230" y="1694576"/>
            <a:ext cx="10793370" cy="4277599"/>
          </a:xfrm>
        </p:spPr>
        <p:txBody>
          <a:bodyPr/>
          <a:lstStyle/>
          <a:p>
            <a:pPr marL="342900" indent="-342900">
              <a:buFont typeface="Arial" panose="020B0604020202020204" pitchFamily="34" charset="0"/>
              <a:buChar char="•"/>
            </a:pPr>
            <a:r>
              <a:rPr lang="en-GB"/>
              <a:t>Regulatory Investigation</a:t>
            </a:r>
          </a:p>
          <a:p>
            <a:pPr marL="1028700" lvl="1" indent="-342900"/>
            <a:r>
              <a:rPr lang="en-GB">
                <a:solidFill>
                  <a:schemeClr val="tx2"/>
                </a:solidFill>
              </a:rPr>
              <a:t>We acted quickly on the client’s behalf, making a well-rounded submissions in defence and mitigation</a:t>
            </a:r>
          </a:p>
          <a:p>
            <a:pPr marL="1028700" lvl="1" indent="-342900"/>
            <a:r>
              <a:rPr lang="en-GB">
                <a:solidFill>
                  <a:schemeClr val="tx2"/>
                </a:solidFill>
              </a:rPr>
              <a:t>We presented balanced arguments without defending indefensible actions</a:t>
            </a:r>
          </a:p>
          <a:p>
            <a:pPr marL="1028700" lvl="1" indent="-342900"/>
            <a:r>
              <a:rPr lang="en-GB">
                <a:solidFill>
                  <a:schemeClr val="tx2"/>
                </a:solidFill>
              </a:rPr>
              <a:t>We successfully reduced the potential sanctions and removed the threat of criminal proceedings.</a:t>
            </a:r>
          </a:p>
          <a:p>
            <a:pPr marL="342900" indent="-342900">
              <a:buFont typeface="Arial" panose="020B0604020202020204" pitchFamily="34" charset="0"/>
              <a:buChar char="•"/>
            </a:pPr>
            <a:r>
              <a:rPr lang="en-GB"/>
              <a:t>Holistic Support</a:t>
            </a:r>
          </a:p>
          <a:p>
            <a:pPr marL="1028700" lvl="1" indent="-342900"/>
            <a:r>
              <a:rPr lang="en-GB">
                <a:solidFill>
                  <a:schemeClr val="tx2"/>
                </a:solidFill>
              </a:rPr>
              <a:t>We provided guidance on the wider insurance coverage, including agreement by insurers to cover the costs of the disciplinary issue</a:t>
            </a:r>
          </a:p>
          <a:p>
            <a:pPr marL="1028700" lvl="1" indent="-342900"/>
            <a:r>
              <a:rPr lang="en-GB">
                <a:solidFill>
                  <a:schemeClr val="tx2"/>
                </a:solidFill>
              </a:rPr>
              <a:t>We enabled the client to strengthen the compliance aspects of his new business.</a:t>
            </a:r>
          </a:p>
        </p:txBody>
      </p:sp>
    </p:spTree>
    <p:extLst>
      <p:ext uri="{BB962C8B-B14F-4D97-AF65-F5344CB8AC3E}">
        <p14:creationId xmlns:p14="http://schemas.microsoft.com/office/powerpoint/2010/main" val="25379145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528506" y="494950"/>
            <a:ext cx="11003094" cy="1518408"/>
          </a:xfrm>
        </p:spPr>
        <p:txBody>
          <a:bodyPr/>
          <a:lstStyle/>
          <a:p>
            <a:pPr algn="ctr"/>
            <a:r>
              <a:rPr lang="en-GB"/>
              <a:t>Professional Friend </a:t>
            </a:r>
          </a:p>
          <a:p>
            <a:pPr algn="ctr"/>
            <a:r>
              <a:rPr lang="en-GB"/>
              <a:t>Adding Value into the Future</a:t>
            </a:r>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872455" y="2219325"/>
            <a:ext cx="10659144" cy="3752851"/>
          </a:xfrm>
        </p:spPr>
        <p:txBody>
          <a:bodyPr/>
          <a:lstStyle/>
          <a:p>
            <a:pPr marL="342900" indent="-342900">
              <a:buFont typeface="Arial" panose="020B0604020202020204" pitchFamily="34" charset="0"/>
              <a:buChar char="•"/>
            </a:pPr>
            <a:r>
              <a:rPr lang="en-GB"/>
              <a:t>Stress and pressures of regulatory investigation removed</a:t>
            </a:r>
          </a:p>
          <a:p>
            <a:pPr marL="342900" indent="-342900">
              <a:buFont typeface="Arial" panose="020B0604020202020204" pitchFamily="34" charset="0"/>
              <a:buChar char="•"/>
            </a:pPr>
            <a:r>
              <a:rPr lang="en-GB"/>
              <a:t>Safeguarded the client’s professional reputation and future business</a:t>
            </a:r>
          </a:p>
          <a:p>
            <a:pPr marL="342900" indent="-342900">
              <a:buFont typeface="Arial" panose="020B0604020202020204" pitchFamily="34" charset="0"/>
              <a:buChar char="•"/>
            </a:pPr>
            <a:r>
              <a:rPr lang="en-GB"/>
              <a:t>Improve client’s knowledge and understanding of:</a:t>
            </a:r>
          </a:p>
          <a:p>
            <a:pPr marL="1028700" lvl="1" indent="-342900"/>
            <a:r>
              <a:rPr lang="en-GB">
                <a:solidFill>
                  <a:schemeClr val="tx2"/>
                </a:solidFill>
              </a:rPr>
              <a:t>Compliance</a:t>
            </a:r>
          </a:p>
          <a:p>
            <a:pPr marL="1028700" lvl="1" indent="-342900"/>
            <a:r>
              <a:rPr lang="en-GB">
                <a:solidFill>
                  <a:schemeClr val="tx2"/>
                </a:solidFill>
              </a:rPr>
              <a:t>Risk Management</a:t>
            </a:r>
          </a:p>
          <a:p>
            <a:pPr marL="1028700" lvl="1" indent="-342900"/>
            <a:r>
              <a:rPr lang="en-GB">
                <a:solidFill>
                  <a:schemeClr val="tx2"/>
                </a:solidFill>
              </a:rPr>
              <a:t>How to respond to similar issues in the future.</a:t>
            </a:r>
          </a:p>
        </p:txBody>
      </p:sp>
    </p:spTree>
    <p:extLst>
      <p:ext uri="{BB962C8B-B14F-4D97-AF65-F5344CB8AC3E}">
        <p14:creationId xmlns:p14="http://schemas.microsoft.com/office/powerpoint/2010/main" val="39752341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894734" y="287763"/>
            <a:ext cx="10636865" cy="1167411"/>
          </a:xfrm>
        </p:spPr>
        <p:txBody>
          <a:bodyPr/>
          <a:lstStyle/>
          <a:p>
            <a:pPr algn="ctr"/>
            <a:r>
              <a:rPr lang="en-US"/>
              <a:t>Risk Insight Report Case Study </a:t>
            </a:r>
          </a:p>
          <a:p>
            <a:pPr algn="ctr"/>
            <a:r>
              <a:rPr lang="en-US"/>
              <a:t>The Challenge</a:t>
            </a:r>
            <a:endParaRPr lang="en-GB"/>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79245" y="1455174"/>
            <a:ext cx="10833510" cy="4340021"/>
          </a:xfrm>
        </p:spPr>
        <p:txBody>
          <a:bodyPr/>
          <a:lstStyle/>
          <a:p>
            <a:pPr marL="342900" indent="-342900">
              <a:buFont typeface="Arial" panose="020B0604020202020204" pitchFamily="34" charset="0"/>
              <a:buChar char="•"/>
            </a:pPr>
            <a:r>
              <a:rPr lang="en-GB"/>
              <a:t>A small business owner was starting out in business.</a:t>
            </a:r>
          </a:p>
          <a:p>
            <a:pPr marL="1028700" lvl="1" indent="-342900"/>
            <a:r>
              <a:rPr lang="en-GB">
                <a:solidFill>
                  <a:schemeClr val="tx2"/>
                </a:solidFill>
              </a:rPr>
              <a:t>He didn’t know where to start with his paperwork. </a:t>
            </a:r>
          </a:p>
          <a:p>
            <a:pPr marL="1028700" lvl="1" indent="-342900"/>
            <a:r>
              <a:rPr lang="en-GB">
                <a:solidFill>
                  <a:schemeClr val="tx2"/>
                </a:solidFill>
              </a:rPr>
              <a:t>He was trying to please all his clients, but because he didn’t have properly drafted engagement letters, the scope of his retainer wasn’t clear.</a:t>
            </a:r>
          </a:p>
          <a:p>
            <a:pPr marL="1028700" lvl="1" indent="-342900"/>
            <a:r>
              <a:rPr lang="en-GB">
                <a:solidFill>
                  <a:schemeClr val="tx2"/>
                </a:solidFill>
              </a:rPr>
              <a:t>This led to clients expecting too much from him, he ended up being under too much time pressure, dealing with things reactively and clients being unhappy with the service.</a:t>
            </a:r>
          </a:p>
          <a:p>
            <a:pPr marL="1028700" lvl="1" indent="-342900"/>
            <a:r>
              <a:rPr lang="en-GB">
                <a:solidFill>
                  <a:schemeClr val="tx2"/>
                </a:solidFill>
              </a:rPr>
              <a:t>He also wasn’t charging for the work done.  </a:t>
            </a:r>
          </a:p>
          <a:p>
            <a:pPr marL="1028700" lvl="1" indent="-342900"/>
            <a:r>
              <a:rPr lang="en-GB">
                <a:solidFill>
                  <a:schemeClr val="tx2"/>
                </a:solidFill>
              </a:rPr>
              <a:t>He was unsure where to turn and what to do.</a:t>
            </a:r>
          </a:p>
          <a:p>
            <a:pPr marL="342900" indent="-342900">
              <a:buFont typeface="Arial" panose="020B0604020202020204" pitchFamily="34" charset="0"/>
              <a:buChar char="•"/>
            </a:pPr>
            <a:r>
              <a:rPr lang="en-GB"/>
              <a:t>He needed a practical solution that wouldn’t drain time or budget.</a:t>
            </a:r>
          </a:p>
          <a:p>
            <a:pPr marL="342900" indent="-342900">
              <a:buFont typeface="Arial" panose="020B0604020202020204" pitchFamily="34" charset="0"/>
              <a:buChar char="•"/>
            </a:pPr>
            <a:r>
              <a:rPr lang="en-GB"/>
              <a:t>Our Risk Insight Report was the perfect fit!</a:t>
            </a:r>
          </a:p>
          <a:p>
            <a:pPr marL="1028700" lvl="1" indent="-342900"/>
            <a:r>
              <a:rPr lang="en-GB">
                <a:solidFill>
                  <a:schemeClr val="tx2"/>
                </a:solidFill>
              </a:rPr>
              <a:t>It focused on 10 key risks with clear, actionable, prioritised steps.</a:t>
            </a:r>
          </a:p>
          <a:p>
            <a:pPr marL="1028700" lvl="1" indent="-342900"/>
            <a:r>
              <a:rPr lang="en-GB">
                <a:solidFill>
                  <a:schemeClr val="tx2"/>
                </a:solidFill>
              </a:rPr>
              <a:t>It required only 90 minutes of his time and cost a modest fixed fee</a:t>
            </a:r>
          </a:p>
          <a:p>
            <a:pPr marL="1028700" lvl="1" indent="-342900"/>
            <a:r>
              <a:rPr lang="en-GB">
                <a:solidFill>
                  <a:schemeClr val="tx2"/>
                </a:solidFill>
              </a:rPr>
              <a:t>It gave him confidence and direction without a hefty price tag.</a:t>
            </a:r>
          </a:p>
        </p:txBody>
      </p:sp>
    </p:spTree>
    <p:extLst>
      <p:ext uri="{BB962C8B-B14F-4D97-AF65-F5344CB8AC3E}">
        <p14:creationId xmlns:p14="http://schemas.microsoft.com/office/powerpoint/2010/main" val="6442832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738230" y="955908"/>
            <a:ext cx="10793369" cy="538595"/>
          </a:xfrm>
        </p:spPr>
        <p:txBody>
          <a:bodyPr/>
          <a:lstStyle/>
          <a:p>
            <a:pPr algn="ctr"/>
            <a:r>
              <a:rPr lang="en-US"/>
              <a:t>Risk Insight Report Case Study</a:t>
            </a:r>
          </a:p>
          <a:p>
            <a:pPr algn="ctr"/>
            <a:r>
              <a:rPr lang="en-US"/>
              <a:t>Issues Identified</a:t>
            </a:r>
            <a:endParaRPr lang="en-GB"/>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660401" y="1494503"/>
            <a:ext cx="10871199" cy="4658647"/>
          </a:xfrm>
        </p:spPr>
        <p:txBody>
          <a:bodyPr/>
          <a:lstStyle/>
          <a:p>
            <a:pPr marL="342900" indent="-342900">
              <a:buFont typeface="Arial" panose="020B0604020202020204" pitchFamily="34" charset="0"/>
              <a:buChar char="•"/>
            </a:pPr>
            <a:r>
              <a:rPr lang="en-GB"/>
              <a:t>We helped identify key risks across the business, including:</a:t>
            </a:r>
          </a:p>
          <a:p>
            <a:pPr marL="342900" indent="-342900">
              <a:buFont typeface="Arial" panose="020B0604020202020204" pitchFamily="34" charset="0"/>
              <a:buChar char="•"/>
            </a:pPr>
            <a:r>
              <a:rPr lang="en-GB"/>
              <a:t>Lack of Engagement Letter Processes: </a:t>
            </a:r>
          </a:p>
          <a:p>
            <a:pPr marL="1028700" lvl="1" indent="-342900"/>
            <a:r>
              <a:rPr lang="en-GB">
                <a:solidFill>
                  <a:schemeClr val="tx2"/>
                </a:solidFill>
              </a:rPr>
              <a:t>No formal engagement letter processes, leading to lack of agreed terms and disputes.</a:t>
            </a:r>
          </a:p>
          <a:p>
            <a:pPr marL="1028700" lvl="1" indent="-342900"/>
            <a:r>
              <a:rPr lang="en-GB">
                <a:solidFill>
                  <a:schemeClr val="tx2"/>
                </a:solidFill>
              </a:rPr>
              <a:t>Lack of clarity over what he would do and what he would charge.</a:t>
            </a:r>
          </a:p>
          <a:p>
            <a:pPr marL="342900" indent="-342900">
              <a:buFont typeface="Arial" panose="020B0604020202020204" pitchFamily="34" charset="0"/>
              <a:buChar char="•"/>
            </a:pPr>
            <a:r>
              <a:rPr lang="en-GB"/>
              <a:t>Insufficient Contractual Terms: </a:t>
            </a:r>
          </a:p>
          <a:p>
            <a:pPr marL="1028700" lvl="1" indent="-342900"/>
            <a:r>
              <a:rPr lang="en-GB">
                <a:solidFill>
                  <a:schemeClr val="tx2"/>
                </a:solidFill>
              </a:rPr>
              <a:t>Significant gaps in his terms of business, with key clauses missing or insufficient.</a:t>
            </a:r>
          </a:p>
          <a:p>
            <a:pPr marL="342900" indent="-342900">
              <a:buFont typeface="Arial" panose="020B0604020202020204" pitchFamily="34" charset="0"/>
              <a:buChar char="•"/>
            </a:pPr>
            <a:r>
              <a:rPr lang="en-GB"/>
              <a:t>Lack of AI Protections: </a:t>
            </a:r>
          </a:p>
          <a:p>
            <a:pPr marL="1028700" lvl="1" indent="-342900"/>
            <a:r>
              <a:rPr lang="en-GB" b="0">
                <a:solidFill>
                  <a:schemeClr val="tx2"/>
                </a:solidFill>
              </a:rPr>
              <a:t>The firm was planning to use AI, but there was no AI policy, training, or updated terms to cover AI use</a:t>
            </a:r>
          </a:p>
          <a:p>
            <a:pPr marL="1028700" lvl="1" indent="-342900"/>
            <a:r>
              <a:rPr lang="en-GB" b="0">
                <a:solidFill>
                  <a:schemeClr val="tx2"/>
                </a:solidFill>
              </a:rPr>
              <a:t>Exposed to AI misuse and disputes if used without client consent.</a:t>
            </a:r>
          </a:p>
        </p:txBody>
      </p:sp>
    </p:spTree>
    <p:extLst>
      <p:ext uri="{BB962C8B-B14F-4D97-AF65-F5344CB8AC3E}">
        <p14:creationId xmlns:p14="http://schemas.microsoft.com/office/powerpoint/2010/main" val="3836348020"/>
      </p:ext>
    </p:extLst>
  </p:cSld>
  <p:clrMapOvr>
    <a:overrideClrMapping bg1="lt1" tx1="dk1" bg2="lt2" tx2="dk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1061884" y="151003"/>
            <a:ext cx="10469715" cy="1294339"/>
          </a:xfrm>
        </p:spPr>
        <p:txBody>
          <a:bodyPr/>
          <a:lstStyle/>
          <a:p>
            <a:pPr algn="ctr"/>
            <a:r>
              <a:rPr lang="en-US"/>
              <a:t>Risk Insight Report Case Study</a:t>
            </a:r>
          </a:p>
          <a:p>
            <a:pPr algn="ctr"/>
            <a:r>
              <a:rPr lang="en-US"/>
              <a:t>The Solution</a:t>
            </a:r>
            <a:endParaRPr lang="en-GB"/>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884904" y="1533832"/>
            <a:ext cx="10646696" cy="4438343"/>
          </a:xfrm>
        </p:spPr>
        <p:txBody>
          <a:bodyPr/>
          <a:lstStyle/>
          <a:p>
            <a:pPr marL="342900" indent="-342900">
              <a:buFont typeface="Arial" panose="020B0604020202020204" pitchFamily="34" charset="0"/>
              <a:buChar char="•"/>
            </a:pPr>
            <a:r>
              <a:rPr lang="en-GB"/>
              <a:t>Tailored Risk Management Plan</a:t>
            </a:r>
          </a:p>
          <a:p>
            <a:pPr marL="1028700" lvl="1" indent="-342900"/>
            <a:r>
              <a:rPr lang="en-GB">
                <a:solidFill>
                  <a:schemeClr val="tx2"/>
                </a:solidFill>
              </a:rPr>
              <a:t>Clear, prioritised recommendations, so the client knew exactly what to do and when</a:t>
            </a:r>
          </a:p>
          <a:p>
            <a:pPr marL="1028700" lvl="1" indent="-342900"/>
            <a:r>
              <a:rPr lang="en-GB">
                <a:solidFill>
                  <a:schemeClr val="tx2"/>
                </a:solidFill>
              </a:rPr>
              <a:t>Enabled the client to quickly understand and act on necessary changes.</a:t>
            </a:r>
          </a:p>
          <a:p>
            <a:pPr marL="342900" indent="-342900">
              <a:buFont typeface="Arial" panose="020B0604020202020204" pitchFamily="34" charset="0"/>
              <a:buChar char="•"/>
            </a:pPr>
            <a:r>
              <a:rPr lang="en-GB"/>
              <a:t>Key Recommendations</a:t>
            </a:r>
          </a:p>
          <a:p>
            <a:pPr marL="1028700" lvl="1" indent="-342900"/>
            <a:r>
              <a:rPr lang="en-GB">
                <a:solidFill>
                  <a:schemeClr val="tx2"/>
                </a:solidFill>
              </a:rPr>
              <a:t>Formal process to ensure engagement documents issued to all clients</a:t>
            </a:r>
          </a:p>
          <a:p>
            <a:pPr marL="1028700" lvl="1" indent="-342900"/>
            <a:r>
              <a:rPr lang="en-GB">
                <a:solidFill>
                  <a:schemeClr val="tx2"/>
                </a:solidFill>
              </a:rPr>
              <a:t>Clarity over the drafting – clear what scope would be and what would be charged</a:t>
            </a:r>
          </a:p>
          <a:p>
            <a:pPr marL="1028700" lvl="1" indent="-342900"/>
            <a:r>
              <a:rPr lang="en-GB">
                <a:solidFill>
                  <a:schemeClr val="tx2"/>
                </a:solidFill>
              </a:rPr>
              <a:t>Additional terms within the engagement documents to enhance protections and stop the business leaking profits</a:t>
            </a:r>
          </a:p>
          <a:p>
            <a:pPr marL="1028700" lvl="1" indent="-342900"/>
            <a:r>
              <a:rPr lang="en-GB">
                <a:solidFill>
                  <a:schemeClr val="tx2"/>
                </a:solidFill>
              </a:rPr>
              <a:t>An AI policy and contract terms to ensure responsible and transparent use.</a:t>
            </a:r>
          </a:p>
        </p:txBody>
      </p:sp>
    </p:spTree>
    <p:extLst>
      <p:ext uri="{BB962C8B-B14F-4D97-AF65-F5344CB8AC3E}">
        <p14:creationId xmlns:p14="http://schemas.microsoft.com/office/powerpoint/2010/main" val="3057228188"/>
      </p:ext>
    </p:extLst>
  </p:cSld>
  <p:clrMapOvr>
    <a:overrideClrMapping bg1="lt1" tx1="dk1" bg2="lt2" tx2="dk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1258348" y="303588"/>
            <a:ext cx="10273251" cy="1484852"/>
          </a:xfrm>
        </p:spPr>
        <p:txBody>
          <a:bodyPr/>
          <a:lstStyle/>
          <a:p>
            <a:pPr algn="ctr"/>
            <a:r>
              <a:rPr lang="en-US"/>
              <a:t>Risk Insight Report Case Study</a:t>
            </a:r>
          </a:p>
          <a:p>
            <a:pPr algn="ctr"/>
            <a:r>
              <a:rPr lang="en-US"/>
              <a:t>Adding Value into the Future</a:t>
            </a:r>
            <a:endParaRPr lang="en-GB"/>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838898" y="2032000"/>
            <a:ext cx="10692701" cy="3940175"/>
          </a:xfrm>
        </p:spPr>
        <p:txBody>
          <a:bodyPr/>
          <a:lstStyle/>
          <a:p>
            <a:pPr marL="342900" indent="-342900">
              <a:buFont typeface="Arial" panose="020B0604020202020204" pitchFamily="34" charset="0"/>
              <a:buChar char="•"/>
            </a:pPr>
            <a:r>
              <a:rPr lang="en-GB"/>
              <a:t>Created a proactive risk management framework </a:t>
            </a:r>
          </a:p>
          <a:p>
            <a:pPr marL="342900" indent="-342900">
              <a:buFont typeface="Arial" panose="020B0604020202020204" pitchFamily="34" charset="0"/>
              <a:buChar char="•"/>
            </a:pPr>
            <a:r>
              <a:rPr lang="en-GB"/>
              <a:t>Improved the risk maturity of the business </a:t>
            </a:r>
          </a:p>
          <a:p>
            <a:pPr marL="342900" indent="-342900">
              <a:buFont typeface="Arial" panose="020B0604020202020204" pitchFamily="34" charset="0"/>
              <a:buChar char="•"/>
            </a:pPr>
            <a:r>
              <a:rPr lang="en-GB"/>
              <a:t>Plugged profit leaks and boosted resilience</a:t>
            </a:r>
          </a:p>
          <a:p>
            <a:pPr marL="342900" indent="-342900">
              <a:buFont typeface="Arial" panose="020B0604020202020204" pitchFamily="34" charset="0"/>
              <a:buChar char="•"/>
            </a:pPr>
            <a:r>
              <a:rPr lang="en-GB"/>
              <a:t>Client praised the tailored approach,</a:t>
            </a:r>
          </a:p>
          <a:p>
            <a:pPr marL="1028700" lvl="1" indent="-342900"/>
            <a:r>
              <a:rPr lang="en-GB">
                <a:solidFill>
                  <a:schemeClr val="tx2"/>
                </a:solidFill>
              </a:rPr>
              <a:t>He liked it for surpassing the generic advice he was used to receiving,</a:t>
            </a:r>
          </a:p>
          <a:p>
            <a:pPr marL="1028700" lvl="1" indent="-342900"/>
            <a:r>
              <a:rPr lang="en-GB">
                <a:solidFill>
                  <a:schemeClr val="tx2"/>
                </a:solidFill>
              </a:rPr>
              <a:t>He loved the fact it was practical and commercial</a:t>
            </a:r>
          </a:p>
          <a:p>
            <a:pPr marL="1028700" lvl="1" indent="-342900"/>
            <a:r>
              <a:rPr lang="en-GB">
                <a:solidFill>
                  <a:schemeClr val="tx2"/>
                </a:solidFill>
              </a:rPr>
              <a:t>He loved the fact that he could quickly implement the changes.</a:t>
            </a:r>
          </a:p>
          <a:p>
            <a:pPr marL="342900" indent="-342900">
              <a:buFont typeface="Arial" panose="020B0604020202020204" pitchFamily="34" charset="0"/>
              <a:buChar char="•"/>
            </a:pPr>
            <a:endParaRPr lang="en-US"/>
          </a:p>
          <a:p>
            <a:pPr marL="342900" indent="-342900">
              <a:buFont typeface="Arial" panose="020B0604020202020204" pitchFamily="34" charset="0"/>
              <a:buChar char="•"/>
            </a:pPr>
            <a:endParaRPr lang="en-US"/>
          </a:p>
          <a:p>
            <a:pPr marL="342900" indent="-342900">
              <a:buFont typeface="Arial" panose="020B0604020202020204" pitchFamily="34" charset="0"/>
              <a:buChar char="•"/>
            </a:pPr>
            <a:endParaRPr lang="en-US"/>
          </a:p>
          <a:p>
            <a:pPr marL="342900" indent="-342900">
              <a:buFont typeface="Arial" panose="020B0604020202020204" pitchFamily="34" charset="0"/>
              <a:buChar char="•"/>
            </a:pPr>
            <a:endParaRPr lang="en-GB"/>
          </a:p>
        </p:txBody>
      </p:sp>
    </p:spTree>
    <p:extLst>
      <p:ext uri="{BB962C8B-B14F-4D97-AF65-F5344CB8AC3E}">
        <p14:creationId xmlns:p14="http://schemas.microsoft.com/office/powerpoint/2010/main" val="3486823484"/>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7840AF-E780-B07C-BF2E-1639603FEE1D}"/>
              </a:ext>
            </a:extLst>
          </p:cNvPr>
          <p:cNvSpPr>
            <a:spLocks noGrp="1"/>
          </p:cNvSpPr>
          <p:nvPr>
            <p:ph type="title"/>
          </p:nvPr>
        </p:nvSpPr>
        <p:spPr>
          <a:xfrm>
            <a:off x="3556000" y="853440"/>
            <a:ext cx="7680960" cy="4353042"/>
          </a:xfrm>
        </p:spPr>
        <p:txBody>
          <a:bodyPr lIns="91440" tIns="45720" rIns="91440" bIns="45720" anchor="b"/>
          <a:lstStyle/>
          <a:p>
            <a:pPr>
              <a:spcBef>
                <a:spcPts val="1000"/>
              </a:spcBef>
            </a:pPr>
            <a:r>
              <a:rPr lang="en-GB" sz="3600"/>
              <a:t>2024 Case Studies: Challenges, Practical Solutions &amp; Value Added</a:t>
            </a:r>
            <a:br>
              <a:rPr lang="en-US" sz="3600"/>
            </a:br>
            <a:r>
              <a:rPr lang="en-US" sz="3600"/>
              <a:t>Any Questions?</a:t>
            </a:r>
            <a:endParaRPr lang="en-US" sz="3600">
              <a:solidFill>
                <a:schemeClr val="bg1"/>
              </a:solidFill>
            </a:endParaRPr>
          </a:p>
        </p:txBody>
      </p:sp>
      <p:sp>
        <p:nvSpPr>
          <p:cNvPr id="3" name="Text Placeholder 2">
            <a:extLst>
              <a:ext uri="{FF2B5EF4-FFF2-40B4-BE49-F238E27FC236}">
                <a16:creationId xmlns:a16="http://schemas.microsoft.com/office/drawing/2014/main" id="{111D866F-AC36-B616-9606-8E4273A98877}"/>
              </a:ext>
            </a:extLst>
          </p:cNvPr>
          <p:cNvSpPr>
            <a:spLocks noGrp="1"/>
          </p:cNvSpPr>
          <p:nvPr>
            <p:ph type="body" sz="quarter" idx="10"/>
          </p:nvPr>
        </p:nvSpPr>
        <p:spPr>
          <a:xfrm>
            <a:off x="294640" y="1534160"/>
            <a:ext cx="2827018" cy="3139440"/>
          </a:xfrm>
        </p:spPr>
        <p:txBody>
          <a:bodyPr/>
          <a:lstStyle/>
          <a:p>
            <a:pPr algn="just"/>
            <a:r>
              <a:rPr lang="en-US" sz="1400" b="1">
                <a:latin typeface="Calibri" panose="020F0502020204030204" pitchFamily="34" charset="0"/>
                <a:ea typeface="+mj-lt"/>
                <a:cs typeface="Calibri" panose="020F0502020204030204" pitchFamily="34" charset="0"/>
              </a:rPr>
              <a:t>Disclaimer</a:t>
            </a:r>
            <a:br>
              <a:rPr lang="en-US" sz="1400">
                <a:latin typeface="Calibri" panose="020F0502020204030204" pitchFamily="34" charset="0"/>
                <a:ea typeface="+mj-lt"/>
                <a:cs typeface="Calibri" panose="020F0502020204030204" pitchFamily="34" charset="0"/>
              </a:rPr>
            </a:br>
            <a:r>
              <a:rPr lang="en-US" sz="1400" b="1">
                <a:solidFill>
                  <a:schemeClr val="tx1"/>
                </a:solidFill>
                <a:latin typeface="Calibri" panose="020F0502020204030204" pitchFamily="34" charset="0"/>
                <a:ea typeface="+mj-lt"/>
                <a:cs typeface="Calibri" panose="020F0502020204030204" pitchFamily="34" charset="0"/>
              </a:rPr>
              <a:t>.</a:t>
            </a:r>
            <a:br>
              <a:rPr lang="en-US" sz="1400">
                <a:latin typeface="Calibri" panose="020F0502020204030204" pitchFamily="34" charset="0"/>
                <a:ea typeface="+mj-lt"/>
                <a:cs typeface="Calibri" panose="020F0502020204030204" pitchFamily="34" charset="0"/>
              </a:rPr>
            </a:br>
            <a:r>
              <a:rPr lang="en-US" sz="1400" b="1">
                <a:latin typeface="Calibri" panose="020F0502020204030204" pitchFamily="34" charset="0"/>
                <a:cs typeface="Calibri" panose="020F0502020204030204" pitchFamily="34" charset="0"/>
              </a:rPr>
              <a:t>Please note that the information contained in this presentation is provided for general informational purposes only. It does not constitute any form of legal or other professional advice, and you should not use it as a substitute for advice tailored to your specific circumstances. </a:t>
            </a:r>
            <a:endParaRPr lang="en-US" sz="1400">
              <a:latin typeface="Calibri" panose="020F0502020204030204" pitchFamily="34" charset="0"/>
              <a:ea typeface="+mj-lt"/>
              <a:cs typeface="Calibri" panose="020F0502020204030204" pitchFamily="34" charset="0"/>
            </a:endParaRPr>
          </a:p>
          <a:p>
            <a:pPr algn="just"/>
            <a:r>
              <a:rPr lang="en-US" sz="1400" b="1">
                <a:latin typeface="Calibri" panose="020F0502020204030204" pitchFamily="34" charset="0"/>
                <a:cs typeface="Calibri" panose="020F0502020204030204" pitchFamily="34" charset="0"/>
              </a:rPr>
              <a:t>We disclaim all and any liability for any actions you take (or omit to take) in reliance upon the contents of this presentation. </a:t>
            </a:r>
            <a:endParaRPr lang="en-US" sz="1400">
              <a:latin typeface="Calibri" panose="020F0502020204030204" pitchFamily="34" charset="0"/>
              <a:ea typeface="+mj-lt"/>
              <a:cs typeface="Calibri" panose="020F0502020204030204" pitchFamily="34" charset="0"/>
            </a:endParaRPr>
          </a:p>
          <a:p>
            <a:pPr algn="just"/>
            <a:r>
              <a:rPr lang="en-US" sz="1400" b="1">
                <a:latin typeface="Calibri" panose="020F0502020204030204" pitchFamily="34" charset="0"/>
                <a:ea typeface="+mj-lt"/>
                <a:cs typeface="Calibri" panose="020F0502020204030204" pitchFamily="34" charset="0"/>
              </a:rPr>
              <a:t>Our contact details are below should you wish us to contact us for professional advice.</a:t>
            </a:r>
          </a:p>
          <a:p>
            <a:pPr algn="just"/>
            <a:r>
              <a:rPr lang="en-US" sz="1600" b="1">
                <a:latin typeface="Calibri" panose="020F0502020204030204" pitchFamily="34" charset="0"/>
                <a:ea typeface="+mj-lt"/>
                <a:cs typeface="Calibri" panose="020F0502020204030204" pitchFamily="34" charset="0"/>
              </a:rPr>
              <a:t>Risk@kareneckstein.co.uk-07973627039</a:t>
            </a:r>
            <a:endParaRPr lang="en-GB" sz="1600">
              <a:latin typeface="Calibri" panose="020F0502020204030204" pitchFamily="34" charset="0"/>
              <a:cs typeface="Calibri" panose="020F0502020204030204" pitchFamily="34" charset="0"/>
            </a:endParaRPr>
          </a:p>
        </p:txBody>
      </p:sp>
      <p:sp>
        <p:nvSpPr>
          <p:cNvPr id="4" name="Text Placeholder 3">
            <a:extLst>
              <a:ext uri="{FF2B5EF4-FFF2-40B4-BE49-F238E27FC236}">
                <a16:creationId xmlns:a16="http://schemas.microsoft.com/office/drawing/2014/main" id="{35E83E26-972B-28AF-B079-EA26C8DEFE1E}"/>
              </a:ext>
            </a:extLst>
          </p:cNvPr>
          <p:cNvSpPr>
            <a:spLocks noGrp="1"/>
          </p:cNvSpPr>
          <p:nvPr>
            <p:ph type="body" sz="quarter" idx="11"/>
          </p:nvPr>
        </p:nvSpPr>
        <p:spPr>
          <a:xfrm>
            <a:off x="9700127" y="5407008"/>
            <a:ext cx="1981200" cy="600720"/>
          </a:xfrm>
        </p:spPr>
        <p:txBody>
          <a:bodyPr lIns="91440" tIns="45720" rIns="91440" bIns="45720" anchor="b"/>
          <a:lstStyle/>
          <a:p>
            <a:r>
              <a:rPr lang="en-US"/>
              <a:t>Karen Eckstein LLB, CTA, Cert IRM</a:t>
            </a:r>
            <a:endParaRPr lang="en-US">
              <a:solidFill>
                <a:srgbClr val="000000"/>
              </a:solidFill>
            </a:endParaRPr>
          </a:p>
          <a:p>
            <a:r>
              <a:rPr lang="en-US"/>
              <a:t>Polly Coram LLB, Cert IRM</a:t>
            </a:r>
            <a:endParaRPr lang="en-GB"/>
          </a:p>
        </p:txBody>
      </p:sp>
    </p:spTree>
    <p:extLst>
      <p:ext uri="{BB962C8B-B14F-4D97-AF65-F5344CB8AC3E}">
        <p14:creationId xmlns:p14="http://schemas.microsoft.com/office/powerpoint/2010/main" val="1238653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738230" y="494950"/>
            <a:ext cx="10793370" cy="939567"/>
          </a:xfrm>
        </p:spPr>
        <p:txBody>
          <a:bodyPr/>
          <a:lstStyle/>
          <a:p>
            <a:pPr algn="ctr"/>
            <a:r>
              <a:rPr lang="en-US"/>
              <a:t>Case Studies from 2024</a:t>
            </a:r>
            <a:endParaRPr lang="en-GB"/>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738230" y="1375794"/>
            <a:ext cx="10793369" cy="4596381"/>
          </a:xfrm>
        </p:spPr>
        <p:txBody>
          <a:bodyPr/>
          <a:lstStyle/>
          <a:p>
            <a:pPr marL="342900" indent="-342900">
              <a:buFont typeface="Arial" panose="020B0604020202020204" pitchFamily="34" charset="0"/>
              <a:buChar char="•"/>
            </a:pPr>
            <a:endParaRPr lang="en-GB"/>
          </a:p>
          <a:p>
            <a:pPr marL="342900" indent="-342900">
              <a:buFont typeface="Arial" panose="020B0604020202020204" pitchFamily="34" charset="0"/>
              <a:buChar char="•"/>
            </a:pPr>
            <a:r>
              <a:rPr lang="en-GB"/>
              <a:t>How we helped our clients this year:</a:t>
            </a:r>
          </a:p>
          <a:p>
            <a:pPr marL="1028700" lvl="1" indent="-342900"/>
            <a:r>
              <a:rPr lang="en-GB">
                <a:solidFill>
                  <a:schemeClr val="tx2"/>
                </a:solidFill>
              </a:rPr>
              <a:t>Overcome Challenges</a:t>
            </a:r>
          </a:p>
          <a:p>
            <a:pPr marL="1028700" lvl="1" indent="-342900"/>
            <a:r>
              <a:rPr lang="en-GB">
                <a:solidFill>
                  <a:schemeClr val="tx2"/>
                </a:solidFill>
              </a:rPr>
              <a:t>Identify Issues</a:t>
            </a:r>
          </a:p>
          <a:p>
            <a:pPr marL="1028700" lvl="1" indent="-342900"/>
            <a:r>
              <a:rPr lang="en-GB">
                <a:solidFill>
                  <a:schemeClr val="tx2"/>
                </a:solidFill>
              </a:rPr>
              <a:t>Find Solutions</a:t>
            </a:r>
          </a:p>
          <a:p>
            <a:pPr marL="1028700" lvl="1" indent="-342900"/>
            <a:endParaRPr lang="en-GB"/>
          </a:p>
          <a:p>
            <a:pPr marL="342900" indent="-342900">
              <a:buFont typeface="Arial" panose="020B0604020202020204" pitchFamily="34" charset="0"/>
              <a:buChar char="•"/>
            </a:pPr>
            <a:r>
              <a:rPr lang="en-GB"/>
              <a:t>And most importantly:</a:t>
            </a:r>
          </a:p>
          <a:p>
            <a:pPr marL="1028700" lvl="1" indent="-342900"/>
            <a:r>
              <a:rPr lang="en-GB">
                <a:solidFill>
                  <a:schemeClr val="tx2"/>
                </a:solidFill>
              </a:rPr>
              <a:t>Add value into the future</a:t>
            </a:r>
          </a:p>
          <a:p>
            <a:pPr marL="1028700" lvl="1" indent="-342900"/>
            <a:endParaRPr lang="en-US"/>
          </a:p>
        </p:txBody>
      </p:sp>
    </p:spTree>
    <p:extLst>
      <p:ext uri="{BB962C8B-B14F-4D97-AF65-F5344CB8AC3E}">
        <p14:creationId xmlns:p14="http://schemas.microsoft.com/office/powerpoint/2010/main" val="2660784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3AC1E1-6C6F-B4FC-C6A4-9723FA57A9A9}"/>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C7BFB29E-0BD4-2D2A-43FE-63D0118F2F94}"/>
              </a:ext>
            </a:extLst>
          </p:cNvPr>
          <p:cNvSpPr>
            <a:spLocks noGrp="1"/>
          </p:cNvSpPr>
          <p:nvPr>
            <p:ph type="body" sz="quarter" idx="10"/>
          </p:nvPr>
        </p:nvSpPr>
        <p:spPr>
          <a:xfrm>
            <a:off x="738230" y="324465"/>
            <a:ext cx="10793370" cy="481780"/>
          </a:xfrm>
        </p:spPr>
        <p:txBody>
          <a:bodyPr/>
          <a:lstStyle/>
          <a:p>
            <a:pPr algn="ctr"/>
            <a:r>
              <a:rPr lang="en-US"/>
              <a:t>Typical issues covered</a:t>
            </a:r>
            <a:endParaRPr lang="en-GB"/>
          </a:p>
        </p:txBody>
      </p:sp>
      <p:sp>
        <p:nvSpPr>
          <p:cNvPr id="3" name="Text Placeholder 2">
            <a:extLst>
              <a:ext uri="{FF2B5EF4-FFF2-40B4-BE49-F238E27FC236}">
                <a16:creationId xmlns:a16="http://schemas.microsoft.com/office/drawing/2014/main" id="{72E66180-8B3F-7D8C-5562-F06DD7C35A4B}"/>
              </a:ext>
            </a:extLst>
          </p:cNvPr>
          <p:cNvSpPr>
            <a:spLocks noGrp="1"/>
          </p:cNvSpPr>
          <p:nvPr>
            <p:ph type="body" sz="quarter" idx="11"/>
          </p:nvPr>
        </p:nvSpPr>
        <p:spPr>
          <a:xfrm>
            <a:off x="738230" y="1244395"/>
            <a:ext cx="10793370" cy="5165931"/>
          </a:xfrm>
        </p:spPr>
        <p:txBody>
          <a:bodyPr/>
          <a:lstStyle/>
          <a:p>
            <a:pPr>
              <a:lnSpc>
                <a:spcPct val="80000"/>
              </a:lnSpc>
              <a:spcBef>
                <a:spcPts val="900"/>
              </a:spcBef>
            </a:pPr>
            <a:r>
              <a:rPr lang="en-GB"/>
              <a:t>Issues we helped clients this year with included:-</a:t>
            </a:r>
          </a:p>
          <a:p>
            <a:pPr marL="342900" indent="-342900">
              <a:lnSpc>
                <a:spcPct val="80000"/>
              </a:lnSpc>
              <a:spcBef>
                <a:spcPts val="900"/>
              </a:spcBef>
              <a:buFont typeface="Arial" panose="020B0604020202020204" pitchFamily="34" charset="0"/>
              <a:buChar char="•"/>
            </a:pPr>
            <a:r>
              <a:rPr lang="en-GB"/>
              <a:t>Engagement letters/Terms of Business (Close the Circle) (see case study)</a:t>
            </a:r>
          </a:p>
          <a:p>
            <a:pPr marL="342900" indent="-342900">
              <a:lnSpc>
                <a:spcPct val="80000"/>
              </a:lnSpc>
              <a:spcBef>
                <a:spcPts val="900"/>
              </a:spcBef>
              <a:buFont typeface="Arial" panose="020B0604020202020204" pitchFamily="34" charset="0"/>
              <a:buChar char="•"/>
            </a:pPr>
            <a:r>
              <a:rPr lang="en-GB"/>
              <a:t>Complaints by regulators (Professional Friend) (see case study)</a:t>
            </a:r>
          </a:p>
          <a:p>
            <a:pPr marL="342900" indent="-342900">
              <a:lnSpc>
                <a:spcPct val="80000"/>
              </a:lnSpc>
              <a:spcBef>
                <a:spcPts val="900"/>
              </a:spcBef>
              <a:buFont typeface="Arial" panose="020B0604020202020204" pitchFamily="34" charset="0"/>
              <a:buChar char="•"/>
            </a:pPr>
            <a:r>
              <a:rPr lang="en-GB"/>
              <a:t>Complaints by clients</a:t>
            </a:r>
          </a:p>
          <a:p>
            <a:pPr marL="342900" indent="-342900">
              <a:lnSpc>
                <a:spcPct val="80000"/>
              </a:lnSpc>
              <a:spcBef>
                <a:spcPts val="900"/>
              </a:spcBef>
              <a:buFont typeface="Arial" panose="020B0604020202020204" pitchFamily="34" charset="0"/>
              <a:buChar char="•"/>
            </a:pPr>
            <a:r>
              <a:rPr lang="en-GB"/>
              <a:t>AML processes, risks and policies</a:t>
            </a:r>
          </a:p>
          <a:p>
            <a:pPr marL="342900" indent="-342900">
              <a:lnSpc>
                <a:spcPct val="80000"/>
              </a:lnSpc>
              <a:spcBef>
                <a:spcPts val="900"/>
              </a:spcBef>
              <a:buFont typeface="Arial" panose="020B0604020202020204" pitchFamily="34" charset="0"/>
              <a:buChar char="•"/>
            </a:pPr>
            <a:r>
              <a:rPr lang="en-GB"/>
              <a:t>Advice on other processes, risks, policies and guidance</a:t>
            </a:r>
          </a:p>
          <a:p>
            <a:pPr marL="342900" indent="-342900">
              <a:lnSpc>
                <a:spcPct val="80000"/>
              </a:lnSpc>
              <a:spcBef>
                <a:spcPts val="900"/>
              </a:spcBef>
              <a:buFont typeface="Arial" panose="020B0604020202020204" pitchFamily="34" charset="0"/>
              <a:buChar char="•"/>
            </a:pPr>
            <a:r>
              <a:rPr lang="en-GB"/>
              <a:t>Advice on risk issues as they arose (Embed and Protect)</a:t>
            </a:r>
          </a:p>
          <a:p>
            <a:pPr marL="342900" indent="-342900">
              <a:lnSpc>
                <a:spcPct val="80000"/>
              </a:lnSpc>
              <a:spcBef>
                <a:spcPts val="900"/>
              </a:spcBef>
              <a:buFont typeface="Arial" panose="020B0604020202020204" pitchFamily="34" charset="0"/>
              <a:buChar char="•"/>
            </a:pPr>
            <a:r>
              <a:rPr lang="en-GB"/>
              <a:t>Advice on client onboarding/comms to embed clients and reduce risk</a:t>
            </a:r>
          </a:p>
          <a:p>
            <a:pPr marL="342900" indent="-342900">
              <a:lnSpc>
                <a:spcPct val="80000"/>
              </a:lnSpc>
              <a:spcBef>
                <a:spcPts val="900"/>
              </a:spcBef>
              <a:buFont typeface="Arial" panose="020B0604020202020204" pitchFamily="34" charset="0"/>
              <a:buChar char="•"/>
            </a:pPr>
            <a:r>
              <a:rPr lang="en-GB"/>
              <a:t>Identifying and managing risks across the business (Risk Insight) (see case study)</a:t>
            </a:r>
          </a:p>
          <a:p>
            <a:pPr marL="342900" indent="-342900">
              <a:lnSpc>
                <a:spcPct val="80000"/>
              </a:lnSpc>
              <a:spcBef>
                <a:spcPts val="900"/>
              </a:spcBef>
              <a:buFont typeface="Arial" panose="020B0604020202020204" pitchFamily="34" charset="0"/>
              <a:buChar char="•"/>
            </a:pPr>
            <a:r>
              <a:rPr lang="en-GB"/>
              <a:t>Scope creep</a:t>
            </a:r>
          </a:p>
          <a:p>
            <a:pPr marL="342900" indent="-342900">
              <a:lnSpc>
                <a:spcPct val="80000"/>
              </a:lnSpc>
              <a:spcBef>
                <a:spcPts val="900"/>
              </a:spcBef>
              <a:buFont typeface="Arial" panose="020B0604020202020204" pitchFamily="34" charset="0"/>
              <a:buChar char="•"/>
            </a:pPr>
            <a:r>
              <a:rPr lang="en-GB"/>
              <a:t>Liability caps </a:t>
            </a:r>
          </a:p>
          <a:p>
            <a:pPr marL="342900" indent="-342900">
              <a:lnSpc>
                <a:spcPct val="80000"/>
              </a:lnSpc>
              <a:spcBef>
                <a:spcPts val="900"/>
              </a:spcBef>
              <a:buFont typeface="Arial" panose="020B0604020202020204" pitchFamily="34" charset="0"/>
              <a:buChar char="•"/>
            </a:pPr>
            <a:r>
              <a:rPr lang="en-GB"/>
              <a:t>And so much more!</a:t>
            </a:r>
          </a:p>
          <a:p>
            <a:pPr marL="342900" indent="-342900">
              <a:buFont typeface="Arial" panose="020B0604020202020204" pitchFamily="34" charset="0"/>
              <a:buChar char="•"/>
            </a:pPr>
            <a:endParaRPr lang="en-GB"/>
          </a:p>
          <a:p>
            <a:pPr marL="342900" indent="-342900">
              <a:buFont typeface="Arial" panose="020B0604020202020204" pitchFamily="34" charset="0"/>
              <a:buChar char="•"/>
            </a:pPr>
            <a:endParaRPr lang="en-GB"/>
          </a:p>
          <a:p>
            <a:pPr marL="342900" indent="-342900">
              <a:buFont typeface="Arial" panose="020B0604020202020204" pitchFamily="34" charset="0"/>
              <a:buChar char="•"/>
            </a:pPr>
            <a:endParaRPr lang="en-GB"/>
          </a:p>
          <a:p>
            <a:pPr marL="1028700" lvl="1" indent="-342900"/>
            <a:endParaRPr lang="en-US"/>
          </a:p>
        </p:txBody>
      </p:sp>
    </p:spTree>
    <p:extLst>
      <p:ext uri="{BB962C8B-B14F-4D97-AF65-F5344CB8AC3E}">
        <p14:creationId xmlns:p14="http://schemas.microsoft.com/office/powerpoint/2010/main" val="2201953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713BB1C8-1196-4310-A842-33412BC69092}"/>
              </a:ext>
            </a:extLst>
          </p:cNvPr>
          <p:cNvSpPr>
            <a:spLocks noGrp="1"/>
          </p:cNvSpPr>
          <p:nvPr>
            <p:ph type="body" sz="quarter" idx="10"/>
          </p:nvPr>
        </p:nvSpPr>
        <p:spPr>
          <a:xfrm>
            <a:off x="746620" y="422788"/>
            <a:ext cx="10785478" cy="1219200"/>
          </a:xfrm>
        </p:spPr>
        <p:txBody>
          <a:bodyPr/>
          <a:lstStyle/>
          <a:p>
            <a:pPr algn="ctr"/>
            <a:r>
              <a:rPr lang="en-US"/>
              <a:t>Close the Circle Case Study </a:t>
            </a:r>
          </a:p>
          <a:p>
            <a:pPr algn="ctr"/>
            <a:r>
              <a:rPr lang="en-US"/>
              <a:t>The Challenge</a:t>
            </a:r>
            <a:endParaRPr lang="en-GB"/>
          </a:p>
        </p:txBody>
      </p:sp>
      <p:sp>
        <p:nvSpPr>
          <p:cNvPr id="3" name="Text Placeholder 2">
            <a:extLst>
              <a:ext uri="{FF2B5EF4-FFF2-40B4-BE49-F238E27FC236}">
                <a16:creationId xmlns:a16="http://schemas.microsoft.com/office/drawing/2014/main" id="{26AD5220-5E08-4324-B316-3D0CE5A0D20F}"/>
              </a:ext>
            </a:extLst>
          </p:cNvPr>
          <p:cNvSpPr>
            <a:spLocks noGrp="1"/>
          </p:cNvSpPr>
          <p:nvPr>
            <p:ph type="body" sz="quarter" idx="11"/>
          </p:nvPr>
        </p:nvSpPr>
        <p:spPr>
          <a:xfrm>
            <a:off x="746122" y="1730478"/>
            <a:ext cx="10785478" cy="4241698"/>
          </a:xfrm>
        </p:spPr>
        <p:txBody>
          <a:bodyPr/>
          <a:lstStyle/>
          <a:p>
            <a:pPr marL="342900" indent="-342900" algn="just">
              <a:buFont typeface="Arial" panose="020B0604020202020204" pitchFamily="34" charset="0"/>
              <a:buChar char="•"/>
            </a:pPr>
            <a:r>
              <a:rPr lang="en-GB"/>
              <a:t>A professional services firm was concerned about its engagement letters</a:t>
            </a:r>
          </a:p>
          <a:p>
            <a:pPr marL="1028700" lvl="1" indent="-342900" algn="just"/>
            <a:r>
              <a:rPr lang="en-GB">
                <a:solidFill>
                  <a:schemeClr val="tx2"/>
                </a:solidFill>
              </a:rPr>
              <a:t>It was subject to more than one regulatory regime</a:t>
            </a:r>
          </a:p>
          <a:p>
            <a:pPr marL="1028700" lvl="1" indent="-342900" algn="just"/>
            <a:r>
              <a:rPr lang="en-GB">
                <a:solidFill>
                  <a:schemeClr val="tx2"/>
                </a:solidFill>
              </a:rPr>
              <a:t>It was unsure whether key legal and regulatory risks were addressed within its standard terms.</a:t>
            </a:r>
          </a:p>
          <a:p>
            <a:pPr marL="342900" indent="-342900" algn="just">
              <a:buFont typeface="Arial" panose="020B0604020202020204" pitchFamily="34" charset="0"/>
              <a:buChar char="•"/>
            </a:pPr>
            <a:r>
              <a:rPr lang="en-GB"/>
              <a:t>A significant area of concern was its liability cap clauses</a:t>
            </a:r>
          </a:p>
          <a:p>
            <a:pPr marL="1028700" lvl="1" indent="-342900" algn="just"/>
            <a:r>
              <a:rPr lang="en-GB">
                <a:solidFill>
                  <a:schemeClr val="tx2"/>
                </a:solidFill>
              </a:rPr>
              <a:t>Was the draft wording provided by one of its regulators sufficient to give adequate protection?</a:t>
            </a:r>
          </a:p>
          <a:p>
            <a:pPr marL="342900" indent="-342900" algn="just">
              <a:buFont typeface="Arial" panose="020B0604020202020204" pitchFamily="34" charset="0"/>
              <a:buChar char="•"/>
            </a:pPr>
            <a:r>
              <a:rPr lang="en-GB"/>
              <a:t>The firm asked us to review and update its engagement documents and policies, and then give training to the firm</a:t>
            </a:r>
          </a:p>
          <a:p>
            <a:pPr marL="1028700" lvl="1" indent="-342900" algn="just"/>
            <a:r>
              <a:rPr lang="en-GB">
                <a:solidFill>
                  <a:schemeClr val="tx2"/>
                </a:solidFill>
              </a:rPr>
              <a:t>It wanted to improve its risk management framework and to ensure that RM was embedded across the firm.</a:t>
            </a:r>
          </a:p>
        </p:txBody>
      </p:sp>
    </p:spTree>
    <p:extLst>
      <p:ext uri="{BB962C8B-B14F-4D97-AF65-F5344CB8AC3E}">
        <p14:creationId xmlns:p14="http://schemas.microsoft.com/office/powerpoint/2010/main" val="1867616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90B25251-A753-A1C2-B11B-DED31293722D}"/>
              </a:ext>
            </a:extLst>
          </p:cNvPr>
          <p:cNvSpPr>
            <a:spLocks noGrp="1"/>
          </p:cNvSpPr>
          <p:nvPr>
            <p:ph type="body" sz="quarter" idx="10"/>
          </p:nvPr>
        </p:nvSpPr>
        <p:spPr>
          <a:xfrm>
            <a:off x="757084" y="481782"/>
            <a:ext cx="10774516" cy="1091380"/>
          </a:xfrm>
        </p:spPr>
        <p:txBody>
          <a:bodyPr/>
          <a:lstStyle/>
          <a:p>
            <a:pPr algn="ctr"/>
            <a:r>
              <a:rPr lang="en-US"/>
              <a:t>Close the Circle Case Study </a:t>
            </a:r>
          </a:p>
          <a:p>
            <a:pPr algn="ctr"/>
            <a:r>
              <a:rPr lang="en-US"/>
              <a:t>Issues Identified (1)</a:t>
            </a:r>
            <a:endParaRPr lang="en-GB"/>
          </a:p>
        </p:txBody>
      </p:sp>
      <p:sp>
        <p:nvSpPr>
          <p:cNvPr id="3" name="Text Placeholder 2">
            <a:extLst>
              <a:ext uri="{FF2B5EF4-FFF2-40B4-BE49-F238E27FC236}">
                <a16:creationId xmlns:a16="http://schemas.microsoft.com/office/drawing/2014/main" id="{1A131772-F3B8-D931-A1C3-AF5C74D3BF74}"/>
              </a:ext>
            </a:extLst>
          </p:cNvPr>
          <p:cNvSpPr>
            <a:spLocks noGrp="1"/>
          </p:cNvSpPr>
          <p:nvPr>
            <p:ph type="body" sz="quarter" idx="11"/>
          </p:nvPr>
        </p:nvSpPr>
        <p:spPr>
          <a:xfrm>
            <a:off x="660400" y="1573162"/>
            <a:ext cx="10871200" cy="4482141"/>
          </a:xfrm>
        </p:spPr>
        <p:txBody>
          <a:bodyPr/>
          <a:lstStyle/>
          <a:p>
            <a:r>
              <a:rPr lang="en-GB"/>
              <a:t>We identified key risks that needed to be managed:</a:t>
            </a:r>
            <a:endParaRPr lang="en-GB" b="1"/>
          </a:p>
          <a:p>
            <a:pPr marL="342900" indent="-342900" algn="just">
              <a:buFont typeface="Arial" panose="020B0604020202020204" pitchFamily="34" charset="0"/>
              <a:buChar char="•"/>
            </a:pPr>
            <a:r>
              <a:rPr lang="en-GB" b="1"/>
              <a:t>Retainer Creep</a:t>
            </a:r>
            <a:r>
              <a:rPr lang="en-GB"/>
              <a:t>: </a:t>
            </a:r>
          </a:p>
          <a:p>
            <a:pPr marL="1028700" lvl="1" indent="-342900" algn="just"/>
            <a:r>
              <a:rPr lang="en-GB" b="0">
                <a:solidFill>
                  <a:schemeClr val="tx2"/>
                </a:solidFill>
              </a:rPr>
              <a:t>Staff frequently performed tasks beyond the agreed scope without issuing updated engagement documents</a:t>
            </a:r>
          </a:p>
          <a:p>
            <a:pPr marL="1028700" lvl="1" indent="-342900" algn="just"/>
            <a:r>
              <a:rPr lang="en-GB" b="0">
                <a:solidFill>
                  <a:schemeClr val="tx2"/>
                </a:solidFill>
              </a:rPr>
              <a:t>They didn’t charge for the additional work</a:t>
            </a:r>
          </a:p>
          <a:p>
            <a:pPr marL="1028700" lvl="1" indent="-342900" algn="just"/>
            <a:r>
              <a:rPr lang="en-GB" b="0">
                <a:solidFill>
                  <a:schemeClr val="tx2"/>
                </a:solidFill>
              </a:rPr>
              <a:t>This led to risk and potential revenue losses of £10-£150K </a:t>
            </a:r>
            <a:r>
              <a:rPr lang="en-GB" b="0" err="1">
                <a:solidFill>
                  <a:schemeClr val="tx2"/>
                </a:solidFill>
              </a:rPr>
              <a:t>p.a</a:t>
            </a:r>
            <a:r>
              <a:rPr lang="en-GB" b="0">
                <a:solidFill>
                  <a:schemeClr val="tx2"/>
                </a:solidFill>
              </a:rPr>
              <a:t> per fee earner!</a:t>
            </a:r>
          </a:p>
          <a:p>
            <a:pPr marL="342900" indent="-342900" algn="just">
              <a:buFont typeface="Arial" panose="020B0604020202020204" pitchFamily="34" charset="0"/>
              <a:buChar char="•"/>
            </a:pPr>
            <a:r>
              <a:rPr lang="en-GB" b="1"/>
              <a:t>Liability Caps</a:t>
            </a:r>
            <a:r>
              <a:rPr lang="en-GB"/>
              <a:t>: </a:t>
            </a:r>
          </a:p>
          <a:p>
            <a:pPr marL="1028700" lvl="1" indent="-342900" algn="just"/>
            <a:r>
              <a:rPr lang="en-GB" b="0">
                <a:solidFill>
                  <a:schemeClr val="tx2"/>
                </a:solidFill>
              </a:rPr>
              <a:t>The firm’s liability cap clause was vulnerable to strike out, leaving the firm with potential unlimited liability</a:t>
            </a:r>
          </a:p>
          <a:p>
            <a:pPr marL="1028700" lvl="1" indent="-342900" algn="just"/>
            <a:r>
              <a:rPr lang="en-GB" b="0">
                <a:solidFill>
                  <a:schemeClr val="tx2"/>
                </a:solidFill>
              </a:rPr>
              <a:t>The firm used fixed caps, calculated by reference to the fee</a:t>
            </a:r>
          </a:p>
          <a:p>
            <a:pPr marL="1028700" lvl="1" indent="-342900" algn="just"/>
            <a:r>
              <a:rPr lang="en-GB" b="0">
                <a:solidFill>
                  <a:schemeClr val="tx2"/>
                </a:solidFill>
              </a:rPr>
              <a:t>The cap was not drawn to the client’s attention, nor was the client advised that they could negotiate the cap.</a:t>
            </a:r>
          </a:p>
        </p:txBody>
      </p:sp>
    </p:spTree>
    <p:extLst>
      <p:ext uri="{BB962C8B-B14F-4D97-AF65-F5344CB8AC3E}">
        <p14:creationId xmlns:p14="http://schemas.microsoft.com/office/powerpoint/2010/main" val="36503762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7E2A80D-BADD-7D46-A29C-24D3063AC11A}"/>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2334F3AE-81DA-CD04-114B-02299525CB6F}"/>
              </a:ext>
            </a:extLst>
          </p:cNvPr>
          <p:cNvSpPr>
            <a:spLocks noGrp="1"/>
          </p:cNvSpPr>
          <p:nvPr>
            <p:ph type="body" sz="quarter" idx="10"/>
          </p:nvPr>
        </p:nvSpPr>
        <p:spPr>
          <a:xfrm>
            <a:off x="717754" y="363794"/>
            <a:ext cx="10813845" cy="1002890"/>
          </a:xfrm>
        </p:spPr>
        <p:txBody>
          <a:bodyPr/>
          <a:lstStyle/>
          <a:p>
            <a:pPr algn="ctr"/>
            <a:r>
              <a:rPr lang="en-US"/>
              <a:t>Close the Circle Case Study </a:t>
            </a:r>
          </a:p>
          <a:p>
            <a:pPr algn="ctr"/>
            <a:r>
              <a:rPr lang="en-US"/>
              <a:t>Issues Identified (2)</a:t>
            </a:r>
            <a:endParaRPr lang="en-GB"/>
          </a:p>
        </p:txBody>
      </p:sp>
      <p:sp>
        <p:nvSpPr>
          <p:cNvPr id="3" name="Text Placeholder 2">
            <a:extLst>
              <a:ext uri="{FF2B5EF4-FFF2-40B4-BE49-F238E27FC236}">
                <a16:creationId xmlns:a16="http://schemas.microsoft.com/office/drawing/2014/main" id="{3FE81395-75C1-1E52-C4F4-5C8CD8F8D4D4}"/>
              </a:ext>
            </a:extLst>
          </p:cNvPr>
          <p:cNvSpPr>
            <a:spLocks noGrp="1"/>
          </p:cNvSpPr>
          <p:nvPr>
            <p:ph type="body" sz="quarter" idx="11"/>
          </p:nvPr>
        </p:nvSpPr>
        <p:spPr>
          <a:xfrm>
            <a:off x="157315" y="1248697"/>
            <a:ext cx="11847871" cy="4737779"/>
          </a:xfrm>
        </p:spPr>
        <p:txBody>
          <a:bodyPr/>
          <a:lstStyle/>
          <a:p>
            <a:pPr marL="342900" indent="-342900" algn="just">
              <a:buFont typeface="Arial" panose="020B0604020202020204" pitchFamily="34" charset="0"/>
              <a:buChar char="•"/>
            </a:pPr>
            <a:r>
              <a:rPr lang="en-GB" b="1"/>
              <a:t>Regulatory Compliance</a:t>
            </a:r>
            <a:r>
              <a:rPr lang="en-GB"/>
              <a:t>:</a:t>
            </a:r>
          </a:p>
          <a:p>
            <a:pPr marL="1028700" lvl="1" indent="-342900" algn="just"/>
            <a:r>
              <a:rPr lang="en-GB"/>
              <a:t>The firm’s e</a:t>
            </a:r>
            <a:r>
              <a:rPr lang="en-GB" b="0">
                <a:solidFill>
                  <a:schemeClr val="tx2"/>
                </a:solidFill>
              </a:rPr>
              <a:t>ngagement letters were not compliant with the firm’s regulators’ requirements.</a:t>
            </a:r>
          </a:p>
          <a:p>
            <a:pPr marL="342900" indent="-342900" algn="just">
              <a:buFont typeface="Arial" panose="020B0604020202020204" pitchFamily="34" charset="0"/>
              <a:buChar char="•"/>
            </a:pPr>
            <a:r>
              <a:rPr lang="en-GB" b="1"/>
              <a:t>Complaints Process</a:t>
            </a:r>
            <a:r>
              <a:rPr lang="en-GB"/>
              <a:t>: </a:t>
            </a:r>
          </a:p>
          <a:p>
            <a:pPr marL="1028700" lvl="1" indent="-342900" algn="just"/>
            <a:r>
              <a:rPr lang="en-GB" b="0">
                <a:solidFill>
                  <a:schemeClr val="tx2"/>
                </a:solidFill>
              </a:rPr>
              <a:t>The firm’s  complaints policy was out of date and included unrealistic response times</a:t>
            </a:r>
          </a:p>
          <a:p>
            <a:pPr marL="1028700" lvl="1" indent="-342900" algn="just"/>
            <a:r>
              <a:rPr lang="en-GB" b="0">
                <a:solidFill>
                  <a:schemeClr val="tx2"/>
                </a:solidFill>
              </a:rPr>
              <a:t>This meant that the firm was unlikely to meet the response times it had set, leading to further complaints (Including regulatory action).</a:t>
            </a:r>
          </a:p>
          <a:p>
            <a:pPr marL="342900" indent="-342900" algn="just">
              <a:buFont typeface="Arial" panose="020B0604020202020204" pitchFamily="34" charset="0"/>
              <a:buChar char="•"/>
            </a:pPr>
            <a:r>
              <a:rPr lang="en-GB" b="1"/>
              <a:t>Onboarding Communication</a:t>
            </a:r>
            <a:r>
              <a:rPr lang="en-GB"/>
              <a:t>: </a:t>
            </a:r>
          </a:p>
          <a:p>
            <a:pPr marL="1028700" lvl="1" indent="-342900" algn="just"/>
            <a:r>
              <a:rPr lang="en-GB" b="0">
                <a:solidFill>
                  <a:schemeClr val="tx2"/>
                </a:solidFill>
              </a:rPr>
              <a:t>No queries were made during client onboarding about how and when and how often clients wanted to be communicated with.</a:t>
            </a:r>
          </a:p>
          <a:p>
            <a:pPr marL="1028700" lvl="1" indent="-342900" algn="just"/>
            <a:r>
              <a:rPr lang="en-GB" b="0">
                <a:solidFill>
                  <a:schemeClr val="tx2"/>
                </a:solidFill>
              </a:rPr>
              <a:t>This could lead to complaints and client dissatisfaction about a lack of comms or conversely, fees being incurred on comms when not wanted.</a:t>
            </a:r>
          </a:p>
          <a:p>
            <a:pPr marL="342900" indent="-342900" algn="just">
              <a:buFont typeface="Arial" panose="020B0604020202020204" pitchFamily="34" charset="0"/>
              <a:buChar char="•"/>
            </a:pPr>
            <a:r>
              <a:rPr lang="en-GB" b="1"/>
              <a:t>Staff Knowledge</a:t>
            </a:r>
            <a:r>
              <a:rPr lang="en-GB"/>
              <a:t>: </a:t>
            </a:r>
          </a:p>
          <a:p>
            <a:pPr marL="1028700" lvl="1" indent="-342900" algn="just"/>
            <a:r>
              <a:rPr lang="en-GB" sz="1800" b="0">
                <a:solidFill>
                  <a:schemeClr val="tx2"/>
                </a:solidFill>
              </a:rPr>
              <a:t>Staff</a:t>
            </a:r>
            <a:r>
              <a:rPr lang="en-GB" b="0">
                <a:solidFill>
                  <a:schemeClr val="tx2"/>
                </a:solidFill>
              </a:rPr>
              <a:t> had a lack of knowledge around engagement letters and RM generally.</a:t>
            </a:r>
          </a:p>
        </p:txBody>
      </p:sp>
    </p:spTree>
    <p:extLst>
      <p:ext uri="{BB962C8B-B14F-4D97-AF65-F5344CB8AC3E}">
        <p14:creationId xmlns:p14="http://schemas.microsoft.com/office/powerpoint/2010/main" val="37622925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066267-042E-F155-E5F3-C572ECCAEFF2}"/>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BBEAF6CD-CF96-17A7-88FB-879ED77B2A95}"/>
              </a:ext>
            </a:extLst>
          </p:cNvPr>
          <p:cNvSpPr>
            <a:spLocks noGrp="1"/>
          </p:cNvSpPr>
          <p:nvPr>
            <p:ph type="body" sz="quarter" idx="10"/>
          </p:nvPr>
        </p:nvSpPr>
        <p:spPr>
          <a:xfrm>
            <a:off x="796413" y="733729"/>
            <a:ext cx="10735187" cy="914096"/>
          </a:xfrm>
        </p:spPr>
        <p:txBody>
          <a:bodyPr/>
          <a:lstStyle/>
          <a:p>
            <a:pPr algn="ctr"/>
            <a:r>
              <a:rPr lang="en-US"/>
              <a:t>Close the Circle Case Study</a:t>
            </a:r>
          </a:p>
          <a:p>
            <a:pPr algn="ctr"/>
            <a:r>
              <a:rPr lang="en-US"/>
              <a:t>The Solution (1)</a:t>
            </a:r>
            <a:endParaRPr lang="en-GB"/>
          </a:p>
        </p:txBody>
      </p:sp>
      <p:sp>
        <p:nvSpPr>
          <p:cNvPr id="3" name="Text Placeholder 2">
            <a:extLst>
              <a:ext uri="{FF2B5EF4-FFF2-40B4-BE49-F238E27FC236}">
                <a16:creationId xmlns:a16="http://schemas.microsoft.com/office/drawing/2014/main" id="{6EF475F3-FABA-D6EA-521F-A46523004A98}"/>
              </a:ext>
            </a:extLst>
          </p:cNvPr>
          <p:cNvSpPr>
            <a:spLocks noGrp="1"/>
          </p:cNvSpPr>
          <p:nvPr>
            <p:ph type="body" sz="quarter" idx="11"/>
          </p:nvPr>
        </p:nvSpPr>
        <p:spPr>
          <a:xfrm>
            <a:off x="659404" y="1581150"/>
            <a:ext cx="10872196" cy="4405326"/>
          </a:xfrm>
        </p:spPr>
        <p:txBody>
          <a:bodyPr/>
          <a:lstStyle/>
          <a:p>
            <a:pPr marL="342900" indent="-342900">
              <a:buFont typeface="Arial" panose="020B0604020202020204" pitchFamily="34" charset="0"/>
              <a:buChar char="•"/>
            </a:pPr>
            <a:r>
              <a:rPr lang="en-GB" b="1"/>
              <a:t>Engagement Letters and Retainer Creep: </a:t>
            </a:r>
          </a:p>
          <a:p>
            <a:pPr marL="1028700" lvl="1" indent="-342900"/>
            <a:r>
              <a:rPr lang="en-GB" b="0">
                <a:solidFill>
                  <a:schemeClr val="tx2"/>
                </a:solidFill>
              </a:rPr>
              <a:t>Added an "Agreed Further Services Clause" to bring additional work under the scope and protection of engagement documents</a:t>
            </a:r>
          </a:p>
          <a:p>
            <a:pPr marL="1028700" lvl="1" indent="-342900"/>
            <a:r>
              <a:rPr lang="en-GB" b="0">
                <a:solidFill>
                  <a:schemeClr val="tx2"/>
                </a:solidFill>
              </a:rPr>
              <a:t>With a clear fee schedule in place, extra work could be easily charged for, potentially adding £10K to £150K per fee earner each year!</a:t>
            </a:r>
          </a:p>
          <a:p>
            <a:pPr marL="342900" indent="-342900">
              <a:buFont typeface="Arial" panose="020B0604020202020204" pitchFamily="34" charset="0"/>
              <a:buChar char="•"/>
            </a:pPr>
            <a:r>
              <a:rPr lang="en-GB" b="1"/>
              <a:t>Liability Caps: </a:t>
            </a:r>
          </a:p>
          <a:p>
            <a:pPr marL="1028700" lvl="1" indent="-342900"/>
            <a:r>
              <a:rPr lang="en-GB" b="0">
                <a:solidFill>
                  <a:schemeClr val="tx2"/>
                </a:solidFill>
              </a:rPr>
              <a:t>Introduced tiered liability caps </a:t>
            </a:r>
          </a:p>
          <a:p>
            <a:pPr marL="1028700" lvl="1" indent="-342900"/>
            <a:r>
              <a:rPr lang="en-GB">
                <a:solidFill>
                  <a:schemeClr val="tx2"/>
                </a:solidFill>
              </a:rPr>
              <a:t>A</a:t>
            </a:r>
            <a:r>
              <a:rPr lang="en-GB" b="0">
                <a:solidFill>
                  <a:schemeClr val="tx2"/>
                </a:solidFill>
              </a:rPr>
              <a:t> policy to guide staff in selecting the right cap during client onboarding</a:t>
            </a:r>
          </a:p>
          <a:p>
            <a:pPr marL="1028700" lvl="1" indent="-342900"/>
            <a:r>
              <a:rPr lang="en-GB" b="0">
                <a:solidFill>
                  <a:schemeClr val="tx2"/>
                </a:solidFill>
              </a:rPr>
              <a:t>Strengthened the cap by highlighting it to clients and making it clear it is negotiable.</a:t>
            </a:r>
          </a:p>
          <a:p>
            <a:pPr marL="342900" indent="-342900">
              <a:buFont typeface="Arial" panose="020B0604020202020204" pitchFamily="34" charset="0"/>
              <a:buChar char="•"/>
            </a:pPr>
            <a:r>
              <a:rPr lang="en-GB" b="1"/>
              <a:t>Regulatory Compliance:</a:t>
            </a:r>
            <a:endParaRPr lang="en-GB"/>
          </a:p>
          <a:p>
            <a:pPr marL="1028700" lvl="1" indent="-342900"/>
            <a:r>
              <a:rPr lang="en-GB" b="0">
                <a:solidFill>
                  <a:schemeClr val="tx2"/>
                </a:solidFill>
              </a:rPr>
              <a:t>Redrafted engagement terms to meet regulatory requirements.</a:t>
            </a:r>
          </a:p>
        </p:txBody>
      </p:sp>
    </p:spTree>
    <p:extLst>
      <p:ext uri="{BB962C8B-B14F-4D97-AF65-F5344CB8AC3E}">
        <p14:creationId xmlns:p14="http://schemas.microsoft.com/office/powerpoint/2010/main" val="20288620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80844C-B948-C9AB-DF81-D07EB2F85778}"/>
            </a:ext>
          </a:extLst>
        </p:cNvPr>
        <p:cNvGrpSpPr/>
        <p:nvPr/>
      </p:nvGrpSpPr>
      <p:grpSpPr>
        <a:xfrm>
          <a:off x="0" y="0"/>
          <a:ext cx="0" cy="0"/>
          <a:chOff x="0" y="0"/>
          <a:chExt cx="0" cy="0"/>
        </a:xfrm>
      </p:grpSpPr>
      <p:sp>
        <p:nvSpPr>
          <p:cNvPr id="2" name="Text Placeholder 1">
            <a:extLst>
              <a:ext uri="{FF2B5EF4-FFF2-40B4-BE49-F238E27FC236}">
                <a16:creationId xmlns:a16="http://schemas.microsoft.com/office/drawing/2014/main" id="{F0FCC13B-903D-8785-1FC2-B3D7599B2B4B}"/>
              </a:ext>
            </a:extLst>
          </p:cNvPr>
          <p:cNvSpPr>
            <a:spLocks noGrp="1"/>
          </p:cNvSpPr>
          <p:nvPr>
            <p:ph type="body" sz="quarter" idx="10"/>
          </p:nvPr>
        </p:nvSpPr>
        <p:spPr>
          <a:xfrm>
            <a:off x="659404" y="668324"/>
            <a:ext cx="10872196" cy="777018"/>
          </a:xfrm>
        </p:spPr>
        <p:txBody>
          <a:bodyPr/>
          <a:lstStyle/>
          <a:p>
            <a:pPr algn="ctr"/>
            <a:r>
              <a:rPr lang="en-US"/>
              <a:t>Close the Circle Case Study  </a:t>
            </a:r>
          </a:p>
          <a:p>
            <a:pPr algn="ctr"/>
            <a:r>
              <a:rPr lang="en-US"/>
              <a:t>The Solution (2)</a:t>
            </a:r>
            <a:endParaRPr lang="en-GB"/>
          </a:p>
        </p:txBody>
      </p:sp>
      <p:sp>
        <p:nvSpPr>
          <p:cNvPr id="3" name="Text Placeholder 2">
            <a:extLst>
              <a:ext uri="{FF2B5EF4-FFF2-40B4-BE49-F238E27FC236}">
                <a16:creationId xmlns:a16="http://schemas.microsoft.com/office/drawing/2014/main" id="{AC02D4E1-D59A-A535-9AFE-112C8C32EA8F}"/>
              </a:ext>
            </a:extLst>
          </p:cNvPr>
          <p:cNvSpPr>
            <a:spLocks noGrp="1"/>
          </p:cNvSpPr>
          <p:nvPr>
            <p:ph type="body" sz="quarter" idx="11"/>
          </p:nvPr>
        </p:nvSpPr>
        <p:spPr>
          <a:xfrm>
            <a:off x="659404" y="1612490"/>
            <a:ext cx="10872196" cy="4373986"/>
          </a:xfrm>
        </p:spPr>
        <p:txBody>
          <a:bodyPr/>
          <a:lstStyle/>
          <a:p>
            <a:pPr marL="342900" indent="-342900">
              <a:buFont typeface="Arial" panose="020B0604020202020204" pitchFamily="34" charset="0"/>
              <a:buChar char="•"/>
            </a:pPr>
            <a:r>
              <a:rPr lang="en-GB" b="1"/>
              <a:t>Complaints Process: </a:t>
            </a:r>
          </a:p>
          <a:p>
            <a:pPr marL="1028700" lvl="1" indent="-342900"/>
            <a:r>
              <a:rPr lang="en-GB" b="0">
                <a:solidFill>
                  <a:schemeClr val="tx2"/>
                </a:solidFill>
              </a:rPr>
              <a:t>Redrafted the complaints process to include realistic response times and clear communication steps</a:t>
            </a:r>
          </a:p>
          <a:p>
            <a:pPr marL="1028700" lvl="1" indent="-342900"/>
            <a:r>
              <a:rPr lang="en-GB" b="0">
                <a:solidFill>
                  <a:schemeClr val="tx2"/>
                </a:solidFill>
              </a:rPr>
              <a:t>Setting realistic client expectations reduced the risk of complaints escalating further.</a:t>
            </a:r>
          </a:p>
          <a:p>
            <a:pPr marL="342900" indent="-342900">
              <a:buFont typeface="Arial" panose="020B0604020202020204" pitchFamily="34" charset="0"/>
              <a:buChar char="•"/>
            </a:pPr>
            <a:r>
              <a:rPr lang="en-GB" b="1"/>
              <a:t>Onboarding Communication Process: </a:t>
            </a:r>
          </a:p>
          <a:p>
            <a:pPr marL="1028700" lvl="1" indent="-342900"/>
            <a:r>
              <a:rPr lang="en-GB" b="0">
                <a:solidFill>
                  <a:schemeClr val="tx2"/>
                </a:solidFill>
              </a:rPr>
              <a:t>Introduced a process to capture client communication preferences</a:t>
            </a:r>
          </a:p>
          <a:p>
            <a:pPr marL="1028700" lvl="1" indent="-342900"/>
            <a:r>
              <a:rPr lang="en-GB" b="0">
                <a:solidFill>
                  <a:schemeClr val="tx2"/>
                </a:solidFill>
              </a:rPr>
              <a:t>Ensures clients feel “heard,” reduces unnecessary costs, and makes complaints less likely.</a:t>
            </a:r>
          </a:p>
          <a:p>
            <a:pPr marL="1028700" lvl="1" indent="-342900"/>
            <a:r>
              <a:rPr lang="en-GB">
                <a:solidFill>
                  <a:schemeClr val="tx2"/>
                </a:solidFill>
              </a:rPr>
              <a:t>Also helps ‘embed the client relationship.</a:t>
            </a:r>
            <a:endParaRPr lang="en-GB" b="0">
              <a:solidFill>
                <a:schemeClr val="tx2"/>
              </a:solidFill>
            </a:endParaRPr>
          </a:p>
          <a:p>
            <a:pPr marL="342900" indent="-342900">
              <a:buFont typeface="Arial" panose="020B0604020202020204" pitchFamily="34" charset="0"/>
              <a:buChar char="•"/>
            </a:pPr>
            <a:r>
              <a:rPr lang="en-GB" b="1"/>
              <a:t>Staff Training: </a:t>
            </a:r>
          </a:p>
          <a:p>
            <a:pPr marL="1028700" lvl="1" indent="-342900"/>
            <a:r>
              <a:rPr lang="en-GB" b="0">
                <a:solidFill>
                  <a:schemeClr val="tx2"/>
                </a:solidFill>
              </a:rPr>
              <a:t>Delivered targeted training to </a:t>
            </a:r>
            <a:r>
              <a:rPr lang="en-GB">
                <a:solidFill>
                  <a:schemeClr val="tx2"/>
                </a:solidFill>
              </a:rPr>
              <a:t>establish an embedded RM culture in </a:t>
            </a:r>
            <a:r>
              <a:rPr lang="en-GB" b="0">
                <a:solidFill>
                  <a:schemeClr val="tx2"/>
                </a:solidFill>
              </a:rPr>
              <a:t>the firm.</a:t>
            </a:r>
          </a:p>
        </p:txBody>
      </p:sp>
    </p:spTree>
    <p:extLst>
      <p:ext uri="{BB962C8B-B14F-4D97-AF65-F5344CB8AC3E}">
        <p14:creationId xmlns:p14="http://schemas.microsoft.com/office/powerpoint/2010/main" val="36984410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833282A4-731B-B39E-26C9-A4A62BEEF8B7}"/>
              </a:ext>
            </a:extLst>
          </p:cNvPr>
          <p:cNvSpPr>
            <a:spLocks noGrp="1"/>
          </p:cNvSpPr>
          <p:nvPr>
            <p:ph type="body" sz="quarter" idx="10"/>
          </p:nvPr>
        </p:nvSpPr>
        <p:spPr>
          <a:xfrm>
            <a:off x="757084" y="697457"/>
            <a:ext cx="10774516" cy="865872"/>
          </a:xfrm>
        </p:spPr>
        <p:txBody>
          <a:bodyPr/>
          <a:lstStyle/>
          <a:p>
            <a:pPr algn="ctr"/>
            <a:r>
              <a:rPr lang="en-GB"/>
              <a:t>Close the Circle Case Study </a:t>
            </a:r>
          </a:p>
          <a:p>
            <a:pPr algn="ctr"/>
            <a:r>
              <a:rPr lang="en-GB"/>
              <a:t>Adding Value into the Future</a:t>
            </a:r>
          </a:p>
        </p:txBody>
      </p:sp>
      <p:sp>
        <p:nvSpPr>
          <p:cNvPr id="3" name="Text Placeholder 2">
            <a:extLst>
              <a:ext uri="{FF2B5EF4-FFF2-40B4-BE49-F238E27FC236}">
                <a16:creationId xmlns:a16="http://schemas.microsoft.com/office/drawing/2014/main" id="{55B4C159-C11F-B782-2C7D-778B24187FB6}"/>
              </a:ext>
            </a:extLst>
          </p:cNvPr>
          <p:cNvSpPr>
            <a:spLocks noGrp="1"/>
          </p:cNvSpPr>
          <p:nvPr>
            <p:ph type="body" sz="quarter" idx="11"/>
          </p:nvPr>
        </p:nvSpPr>
        <p:spPr>
          <a:xfrm>
            <a:off x="659404" y="2011679"/>
            <a:ext cx="10872196" cy="3877059"/>
          </a:xfrm>
        </p:spPr>
        <p:txBody>
          <a:bodyPr/>
          <a:lstStyle/>
          <a:p>
            <a:pPr marL="342900" indent="-342900">
              <a:buFont typeface="Arial" panose="020B0604020202020204" pitchFamily="34" charset="0"/>
              <a:buChar char="•"/>
            </a:pPr>
            <a:r>
              <a:rPr lang="en-GB"/>
              <a:t>By embedding our changes through training and supportive policies, the firm is set up to achieve long term:</a:t>
            </a:r>
          </a:p>
          <a:p>
            <a:pPr marL="1028700" lvl="1" indent="-342900"/>
            <a:r>
              <a:rPr lang="en-GB">
                <a:solidFill>
                  <a:schemeClr val="tx2"/>
                </a:solidFill>
              </a:rPr>
              <a:t>G</a:t>
            </a:r>
            <a:r>
              <a:rPr lang="en-GB" b="0">
                <a:solidFill>
                  <a:schemeClr val="tx2"/>
                </a:solidFill>
              </a:rPr>
              <a:t>rowth in revenue</a:t>
            </a:r>
          </a:p>
          <a:p>
            <a:pPr marL="1028700" lvl="1" indent="-342900"/>
            <a:r>
              <a:rPr lang="en-GB" b="0">
                <a:solidFill>
                  <a:schemeClr val="tx2"/>
                </a:solidFill>
              </a:rPr>
              <a:t>Reduced </a:t>
            </a:r>
            <a:r>
              <a:rPr lang="en-GB">
                <a:solidFill>
                  <a:schemeClr val="tx2"/>
                </a:solidFill>
              </a:rPr>
              <a:t>risk</a:t>
            </a:r>
          </a:p>
          <a:p>
            <a:pPr marL="1028700" lvl="1" indent="-342900"/>
            <a:r>
              <a:rPr lang="en-GB" b="0">
                <a:solidFill>
                  <a:schemeClr val="tx2"/>
                </a:solidFill>
              </a:rPr>
              <a:t>Improved compliance, and</a:t>
            </a:r>
            <a:endParaRPr lang="en-GB">
              <a:solidFill>
                <a:schemeClr val="tx2"/>
              </a:solidFill>
            </a:endParaRPr>
          </a:p>
          <a:p>
            <a:pPr marL="1028700" lvl="1" indent="-342900"/>
            <a:r>
              <a:rPr lang="en-GB">
                <a:solidFill>
                  <a:schemeClr val="tx2"/>
                </a:solidFill>
              </a:rPr>
              <a:t>Enhanced and stable Client Relationships</a:t>
            </a:r>
          </a:p>
          <a:p>
            <a:pPr marL="1028700" lvl="1" indent="-342900"/>
            <a:r>
              <a:rPr lang="en-GB">
                <a:solidFill>
                  <a:schemeClr val="tx2"/>
                </a:solidFill>
              </a:rPr>
              <a:t>Leading to more profitable and longer term, predictable and stable cashflow.</a:t>
            </a:r>
          </a:p>
        </p:txBody>
      </p:sp>
    </p:spTree>
    <p:extLst>
      <p:ext uri="{BB962C8B-B14F-4D97-AF65-F5344CB8AC3E}">
        <p14:creationId xmlns:p14="http://schemas.microsoft.com/office/powerpoint/2010/main" val="307673715"/>
      </p:ext>
    </p:extLst>
  </p:cSld>
  <p:clrMapOvr>
    <a:masterClrMapping/>
  </p:clrMapOvr>
</p:sld>
</file>

<file path=ppt/theme/theme1.xml><?xml version="1.0" encoding="utf-8"?>
<a:theme xmlns:a="http://schemas.openxmlformats.org/drawingml/2006/main" name="Titles">
  <a:themeElements>
    <a:clrScheme name="Karen Eckstein 1">
      <a:dk1>
        <a:srgbClr val="205770"/>
      </a:dk1>
      <a:lt1>
        <a:srgbClr val="FFFFFF"/>
      </a:lt1>
      <a:dk2>
        <a:srgbClr val="0A6E78"/>
      </a:dk2>
      <a:lt2>
        <a:srgbClr val="FFFFFF"/>
      </a:lt2>
      <a:accent1>
        <a:srgbClr val="D68C45"/>
      </a:accent1>
      <a:accent2>
        <a:srgbClr val="ADD6CC"/>
      </a:accent2>
      <a:accent3>
        <a:srgbClr val="E8D6CC"/>
      </a:accent3>
      <a:accent4>
        <a:srgbClr val="D68C45"/>
      </a:accent4>
      <a:accent5>
        <a:srgbClr val="4BACC6"/>
      </a:accent5>
      <a:accent6>
        <a:srgbClr val="ECE7D8"/>
      </a:accent6>
      <a:hlink>
        <a:srgbClr val="D68B45"/>
      </a:hlink>
      <a:folHlink>
        <a:srgbClr val="096D7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ontent slides">
  <a:themeElements>
    <a:clrScheme name="Karen Eckstein 1">
      <a:dk1>
        <a:srgbClr val="205770"/>
      </a:dk1>
      <a:lt1>
        <a:srgbClr val="FFFFFF"/>
      </a:lt1>
      <a:dk2>
        <a:srgbClr val="0A6E78"/>
      </a:dk2>
      <a:lt2>
        <a:srgbClr val="FFFFFF"/>
      </a:lt2>
      <a:accent1>
        <a:srgbClr val="D68C45"/>
      </a:accent1>
      <a:accent2>
        <a:srgbClr val="ADD6CC"/>
      </a:accent2>
      <a:accent3>
        <a:srgbClr val="E8D6CC"/>
      </a:accent3>
      <a:accent4>
        <a:srgbClr val="D68C45"/>
      </a:accent4>
      <a:accent5>
        <a:srgbClr val="4BACC6"/>
      </a:accent5>
      <a:accent6>
        <a:srgbClr val="ECE7D8"/>
      </a:accent6>
      <a:hlink>
        <a:srgbClr val="D68B45"/>
      </a:hlink>
      <a:folHlink>
        <a:srgbClr val="096D7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End slide">
  <a:themeElements>
    <a:clrScheme name="Karen Eckstein 1">
      <a:dk1>
        <a:srgbClr val="205770"/>
      </a:dk1>
      <a:lt1>
        <a:srgbClr val="FFFFFF"/>
      </a:lt1>
      <a:dk2>
        <a:srgbClr val="0A6E78"/>
      </a:dk2>
      <a:lt2>
        <a:srgbClr val="FFFFFF"/>
      </a:lt2>
      <a:accent1>
        <a:srgbClr val="D68C45"/>
      </a:accent1>
      <a:accent2>
        <a:srgbClr val="ADD6CC"/>
      </a:accent2>
      <a:accent3>
        <a:srgbClr val="E8D6CC"/>
      </a:accent3>
      <a:accent4>
        <a:srgbClr val="D68C45"/>
      </a:accent4>
      <a:accent5>
        <a:srgbClr val="4BACC6"/>
      </a:accent5>
      <a:accent6>
        <a:srgbClr val="ECE7D8"/>
      </a:accent6>
      <a:hlink>
        <a:srgbClr val="D68B45"/>
      </a:hlink>
      <a:folHlink>
        <a:srgbClr val="096D78"/>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Karen Eckstein 1">
    <a:dk1>
      <a:srgbClr val="205770"/>
    </a:dk1>
    <a:lt1>
      <a:srgbClr val="FFFFFF"/>
    </a:lt1>
    <a:dk2>
      <a:srgbClr val="0A6E78"/>
    </a:dk2>
    <a:lt2>
      <a:srgbClr val="FFFFFF"/>
    </a:lt2>
    <a:accent1>
      <a:srgbClr val="D68C45"/>
    </a:accent1>
    <a:accent2>
      <a:srgbClr val="ADD6CC"/>
    </a:accent2>
    <a:accent3>
      <a:srgbClr val="E8D6CC"/>
    </a:accent3>
    <a:accent4>
      <a:srgbClr val="D68C45"/>
    </a:accent4>
    <a:accent5>
      <a:srgbClr val="4BACC6"/>
    </a:accent5>
    <a:accent6>
      <a:srgbClr val="ECE7D8"/>
    </a:accent6>
    <a:hlink>
      <a:srgbClr val="D68B45"/>
    </a:hlink>
    <a:folHlink>
      <a:srgbClr val="096D78"/>
    </a:folHlink>
  </a:clrScheme>
</a:themeOverride>
</file>

<file path=ppt/theme/themeOverride2.xml><?xml version="1.0" encoding="utf-8"?>
<a:themeOverride xmlns:a="http://schemas.openxmlformats.org/drawingml/2006/main">
  <a:clrScheme name="Karen Eckstein 1">
    <a:dk1>
      <a:srgbClr val="205770"/>
    </a:dk1>
    <a:lt1>
      <a:srgbClr val="FFFFFF"/>
    </a:lt1>
    <a:dk2>
      <a:srgbClr val="0A6E78"/>
    </a:dk2>
    <a:lt2>
      <a:srgbClr val="FFFFFF"/>
    </a:lt2>
    <a:accent1>
      <a:srgbClr val="D68C45"/>
    </a:accent1>
    <a:accent2>
      <a:srgbClr val="ADD6CC"/>
    </a:accent2>
    <a:accent3>
      <a:srgbClr val="E8D6CC"/>
    </a:accent3>
    <a:accent4>
      <a:srgbClr val="D68C45"/>
    </a:accent4>
    <a:accent5>
      <a:srgbClr val="4BACC6"/>
    </a:accent5>
    <a:accent6>
      <a:srgbClr val="ECE7D8"/>
    </a:accent6>
    <a:hlink>
      <a:srgbClr val="D68B45"/>
    </a:hlink>
    <a:folHlink>
      <a:srgbClr val="096D78"/>
    </a:folHlink>
  </a:clrScheme>
</a:themeOverride>
</file>

<file path=ppt/theme/themeOverride3.xml><?xml version="1.0" encoding="utf-8"?>
<a:themeOverride xmlns:a="http://schemas.openxmlformats.org/drawingml/2006/main">
  <a:clrScheme name="Karen Eckstein 1">
    <a:dk1>
      <a:srgbClr val="205770"/>
    </a:dk1>
    <a:lt1>
      <a:srgbClr val="FFFFFF"/>
    </a:lt1>
    <a:dk2>
      <a:srgbClr val="0A6E78"/>
    </a:dk2>
    <a:lt2>
      <a:srgbClr val="FFFFFF"/>
    </a:lt2>
    <a:accent1>
      <a:srgbClr val="D68C45"/>
    </a:accent1>
    <a:accent2>
      <a:srgbClr val="ADD6CC"/>
    </a:accent2>
    <a:accent3>
      <a:srgbClr val="E8D6CC"/>
    </a:accent3>
    <a:accent4>
      <a:srgbClr val="D68C45"/>
    </a:accent4>
    <a:accent5>
      <a:srgbClr val="4BACC6"/>
    </a:accent5>
    <a:accent6>
      <a:srgbClr val="ECE7D8"/>
    </a:accent6>
    <a:hlink>
      <a:srgbClr val="D68B45"/>
    </a:hlink>
    <a:folHlink>
      <a:srgbClr val="096D78"/>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4C423CC74FF05478CBED6F1CF167302" ma:contentTypeVersion="14" ma:contentTypeDescription="Create a new document." ma:contentTypeScope="" ma:versionID="fa70270bb02d16fd4ac7ba6ac79e1c24">
  <xsd:schema xmlns:xsd="http://www.w3.org/2001/XMLSchema" xmlns:xs="http://www.w3.org/2001/XMLSchema" xmlns:p="http://schemas.microsoft.com/office/2006/metadata/properties" xmlns:ns2="3f0d60c3-ee2e-4b52-9658-95fded064de0" xmlns:ns3="7afb9366-efe1-458b-9acd-a56fffd7047f" targetNamespace="http://schemas.microsoft.com/office/2006/metadata/properties" ma:root="true" ma:fieldsID="dbca1d8afb3c49ceef192b66ddb10835" ns2:_="" ns3:_="">
    <xsd:import namespace="3f0d60c3-ee2e-4b52-9658-95fded064de0"/>
    <xsd:import namespace="7afb9366-efe1-458b-9acd-a56fffd7047f"/>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bjectDetectorVersions" minOccurs="0"/>
                <xsd:element ref="ns2:MediaServiceGenerationTime" minOccurs="0"/>
                <xsd:element ref="ns2:MediaServiceEventHashCode" minOccurs="0"/>
                <xsd:element ref="ns2:MediaServiceDateTaken" minOccurs="0"/>
                <xsd:element ref="ns2:MediaServiceOCR" minOccurs="0"/>
                <xsd:element ref="ns2:MediaLengthInSecond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f0d60c3-ee2e-4b52-9658-95fded064de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a4bb7cd4-41bb-40b9-9594-4a571a61c27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MediaServiceSearchProperties" ma:index="21"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afb9366-efe1-458b-9acd-a56fffd7047f"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ee0b8291-5ce6-462b-9e35-6c869b2c74b7}" ma:internalName="TaxCatchAll" ma:showField="CatchAllData" ma:web="7afb9366-efe1-458b-9acd-a56fffd7047f">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3f0d60c3-ee2e-4b52-9658-95fded064de0">
      <Terms xmlns="http://schemas.microsoft.com/office/infopath/2007/PartnerControls"/>
    </lcf76f155ced4ddcb4097134ff3c332f>
    <TaxCatchAll xmlns="7afb9366-efe1-458b-9acd-a56fffd7047f" xsi:nil="true"/>
  </documentManagement>
</p:properties>
</file>

<file path=customXml/itemProps1.xml><?xml version="1.0" encoding="utf-8"?>
<ds:datastoreItem xmlns:ds="http://schemas.openxmlformats.org/officeDocument/2006/customXml" ds:itemID="{BA2F6D5D-FF96-4FC0-AA06-B4D9FD598660}">
  <ds:schemaRefs>
    <ds:schemaRef ds:uri="http://schemas.microsoft.com/sharepoint/v3/contenttype/forms"/>
  </ds:schemaRefs>
</ds:datastoreItem>
</file>

<file path=customXml/itemProps2.xml><?xml version="1.0" encoding="utf-8"?>
<ds:datastoreItem xmlns:ds="http://schemas.openxmlformats.org/officeDocument/2006/customXml" ds:itemID="{9A683946-6BF5-43A4-9D9D-3098A0EB41D3}">
  <ds:schemaRefs>
    <ds:schemaRef ds:uri="3f0d60c3-ee2e-4b52-9658-95fded064de0"/>
    <ds:schemaRef ds:uri="7afb9366-efe1-458b-9acd-a56fffd7047f"/>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59527E2A-4D90-42E4-9C1A-D78A56305BC1}">
  <ds:schemaRefs>
    <ds:schemaRef ds:uri="1b19f942-1e18-4b90-b436-6080184ebaaf"/>
    <ds:schemaRef ds:uri="3f0d60c3-ee2e-4b52-9658-95fded064de0"/>
    <ds:schemaRef ds:uri="7afb9366-efe1-458b-9acd-a56fffd7047f"/>
    <ds:schemaRef ds:uri="c2ca44a8-6a78-488a-9d65-df6b3d85766d"/>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18</Slides>
  <Notes>0</Notes>
  <HiddenSlides>0</HiddenSlides>
  <ScaleCrop>false</ScaleCrop>
  <HeadingPairs>
    <vt:vector size="4" baseType="variant">
      <vt:variant>
        <vt:lpstr>Theme</vt:lpstr>
      </vt:variant>
      <vt:variant>
        <vt:i4>3</vt:i4>
      </vt:variant>
      <vt:variant>
        <vt:lpstr>Slide Titles</vt:lpstr>
      </vt:variant>
      <vt:variant>
        <vt:i4>18</vt:i4>
      </vt:variant>
    </vt:vector>
  </HeadingPairs>
  <TitlesOfParts>
    <vt:vector size="21" baseType="lpstr">
      <vt:lpstr>Titles</vt:lpstr>
      <vt:lpstr>Content slides</vt:lpstr>
      <vt:lpstr>End slide</vt:lpstr>
      <vt:lpstr>2024 Case Studies: Challenges, Practical Solutions &amp; Value Added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2024 Case Studies: Challenges, Practical Solutions &amp; Value Added Any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revision>1</cp:revision>
  <cp:lastPrinted>2023-04-27T17:52:02Z</cp:lastPrinted>
  <dcterms:created xsi:type="dcterms:W3CDTF">2021-06-22T19:25:58Z</dcterms:created>
  <dcterms:modified xsi:type="dcterms:W3CDTF">2024-12-03T17:44:29Z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0x01010004C423CC74FF05478CBED6F1CF167302</vt:lpwstr>
  </property>
  <property fmtid="{D5CDD505-2E9C-101B-9397-08002B2CF9AE}" pid="3" name="MediaServiceImageTags">
    <vt:lpwstr/>
  </property>
</Properties>
</file>