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62" r:id="rId8"/>
    <p:sldId id="271" r:id="rId9"/>
    <p:sldId id="275" r:id="rId10"/>
    <p:sldId id="269" r:id="rId11"/>
    <p:sldId id="276" r:id="rId12"/>
    <p:sldId id="268" r:id="rId13"/>
    <p:sldId id="277" r:id="rId14"/>
    <p:sldId id="267" r:id="rId15"/>
    <p:sldId id="266" r:id="rId16"/>
    <p:sldId id="265" r:id="rId17"/>
    <p:sldId id="264"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a:xfrm>
            <a:off x="641846" y="1721796"/>
            <a:ext cx="7744366" cy="1974715"/>
          </a:xfrm>
        </p:spPr>
        <p:txBody>
          <a:bodyPr/>
          <a:lstStyle/>
          <a:p>
            <a:r>
              <a:rPr lang="en-US" dirty="0"/>
              <a:t>Complaints about your work from clients and your professional body</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a:xfrm>
            <a:off x="641846" y="3988340"/>
            <a:ext cx="7621952" cy="1495059"/>
          </a:xfrm>
        </p:spPr>
        <p:txBody>
          <a:bodyPr/>
          <a:lstStyle/>
          <a:p>
            <a:r>
              <a:rPr lang="en-US" dirty="0"/>
              <a:t>Common mistakes, how to avoid them, how to manage the process and survive, and what lessons can be learned.</a:t>
            </a:r>
          </a:p>
          <a:p>
            <a:r>
              <a:rPr lang="en-US"/>
              <a:t>A discussion </a:t>
            </a:r>
            <a:r>
              <a:rPr lang="en-US" dirty="0"/>
              <a:t>for the </a:t>
            </a:r>
            <a:r>
              <a:rPr lang="en-US" dirty="0" err="1"/>
              <a:t>RiskBites</a:t>
            </a:r>
            <a:r>
              <a:rPr lang="en-US" dirty="0"/>
              <a:t>™ Club 2024</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528506" y="494950"/>
            <a:ext cx="11003094" cy="1518408"/>
          </a:xfrm>
        </p:spPr>
        <p:txBody>
          <a:bodyPr/>
          <a:lstStyle/>
          <a:p>
            <a:pPr algn="ctr"/>
            <a:r>
              <a:rPr lang="en-US" dirty="0"/>
              <a:t>How to manage the complaints</a:t>
            </a:r>
          </a:p>
          <a:p>
            <a:pPr algn="ctr"/>
            <a:r>
              <a:rPr lang="en-US" dirty="0"/>
              <a:t> process and survive (2)- Regulator (2)</a:t>
            </a:r>
            <a:endParaRPr lang="en-GB" dirty="0"/>
          </a:p>
          <a:p>
            <a:pPr algn="ct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872455" y="1392572"/>
            <a:ext cx="10659144" cy="4579604"/>
          </a:xfrm>
        </p:spPr>
        <p:txBody>
          <a:bodyPr/>
          <a:lstStyle/>
          <a:p>
            <a:pPr marL="342900" indent="-342900">
              <a:buFont typeface="Arial" panose="020B0604020202020204" pitchFamily="34" charset="0"/>
              <a:buChar char="•"/>
            </a:pPr>
            <a:r>
              <a:rPr lang="en-US" dirty="0"/>
              <a:t>Think about who is to manage the process in your firm- are they the right person in terms of </a:t>
            </a:r>
          </a:p>
          <a:p>
            <a:pPr marL="1028700" lvl="1" indent="-342900"/>
            <a:r>
              <a:rPr lang="en-US" dirty="0"/>
              <a:t>Skills (understanding of the issues involved and ability to write a response in objective and reasoned format)</a:t>
            </a:r>
          </a:p>
          <a:p>
            <a:pPr marL="1028700" lvl="1" indent="-342900"/>
            <a:r>
              <a:rPr lang="en-US" dirty="0"/>
              <a:t>Personality (objectivity)</a:t>
            </a:r>
          </a:p>
          <a:p>
            <a:pPr marL="1028700" lvl="1" indent="-342900"/>
            <a:r>
              <a:rPr lang="en-US" dirty="0"/>
              <a:t>Capacity</a:t>
            </a:r>
          </a:p>
          <a:p>
            <a:pPr marL="1028700" lvl="1" indent="-342900"/>
            <a:r>
              <a:rPr lang="en-US" dirty="0"/>
              <a:t>Seniority (ability to obtain information/cooperation within the firm)</a:t>
            </a:r>
          </a:p>
          <a:p>
            <a:pPr marL="342900" indent="-342900">
              <a:buFont typeface="Arial" panose="020B0604020202020204" pitchFamily="34" charset="0"/>
              <a:buChar char="•"/>
            </a:pPr>
            <a:r>
              <a:rPr lang="en-US" dirty="0"/>
              <a:t>Insurance issues</a:t>
            </a:r>
          </a:p>
          <a:p>
            <a:pPr marL="1028700" lvl="1" indent="-342900"/>
            <a:r>
              <a:rPr lang="en-US" dirty="0"/>
              <a:t>Claiming any costs contribution under your PII policy if available</a:t>
            </a:r>
          </a:p>
          <a:p>
            <a:pPr marL="1028700" lvl="1" indent="-342900"/>
            <a:r>
              <a:rPr lang="en-US" dirty="0"/>
              <a:t>Considering if there is a professional negligence issue and notifying/cooperating with PII insurers throughout if so (the PII policy might deal with the complaint if so)</a:t>
            </a:r>
          </a:p>
          <a:p>
            <a:pPr marL="1028700" lvl="1" indent="-342900"/>
            <a:r>
              <a:rPr lang="en-US" dirty="0"/>
              <a:t>D&amp;O issues?</a:t>
            </a:r>
          </a:p>
          <a:p>
            <a:pPr marL="342900" indent="-342900">
              <a:buFont typeface="Arial" panose="020B0604020202020204" pitchFamily="34" charset="0"/>
              <a:buChar char="•"/>
            </a:pPr>
            <a:r>
              <a:rPr lang="en-US" dirty="0"/>
              <a:t>Cashflow/costs- what likely fine/sanction will you receive/providing for it</a:t>
            </a:r>
          </a:p>
          <a:p>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97523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494950"/>
            <a:ext cx="10872196" cy="1124125"/>
          </a:xfrm>
        </p:spPr>
        <p:txBody>
          <a:bodyPr/>
          <a:lstStyle/>
          <a:p>
            <a:pPr algn="ctr"/>
            <a:r>
              <a:rPr lang="en-US" dirty="0"/>
              <a:t>Lessons to learn about complaints</a:t>
            </a:r>
          </a:p>
          <a:p>
            <a:pPr algn="ctr"/>
            <a:r>
              <a:rPr lang="en-US" dirty="0"/>
              <a:t> </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46620" y="897622"/>
            <a:ext cx="10784980" cy="5074553"/>
          </a:xfrm>
        </p:spPr>
        <p:txBody>
          <a:bodyPr/>
          <a:lstStyle/>
          <a:p>
            <a:pPr marL="342900" indent="-342900">
              <a:buFont typeface="Arial" panose="020B0604020202020204" pitchFamily="34" charset="0"/>
              <a:buChar char="•"/>
            </a:pPr>
            <a:r>
              <a:rPr lang="en-US" dirty="0"/>
              <a:t>Root cause analysis</a:t>
            </a:r>
          </a:p>
          <a:p>
            <a:pPr marL="1028700" lvl="1" indent="-342900"/>
            <a:r>
              <a:rPr lang="en-US" dirty="0"/>
              <a:t>What was the true root cause of the complaint </a:t>
            </a:r>
          </a:p>
          <a:p>
            <a:pPr marL="1028700" lvl="1" indent="-342900"/>
            <a:r>
              <a:rPr lang="en-US" dirty="0"/>
              <a:t>What can be done to prevent future complaints?</a:t>
            </a:r>
          </a:p>
          <a:p>
            <a:pPr marL="342900" indent="-342900">
              <a:buFont typeface="Arial" panose="020B0604020202020204" pitchFamily="34" charset="0"/>
              <a:buChar char="•"/>
            </a:pPr>
            <a:r>
              <a:rPr lang="en-US" dirty="0"/>
              <a:t>Review Regulator and Insurer updates</a:t>
            </a:r>
          </a:p>
          <a:p>
            <a:pPr marL="1028700" lvl="1" indent="-342900"/>
            <a:r>
              <a:rPr lang="en-US" dirty="0"/>
              <a:t>Learn lessons from others?</a:t>
            </a:r>
          </a:p>
          <a:p>
            <a:pPr marL="342900" indent="-342900">
              <a:buFont typeface="Arial" panose="020B0604020202020204" pitchFamily="34" charset="0"/>
              <a:buChar char="•"/>
            </a:pPr>
            <a:r>
              <a:rPr lang="en-US" dirty="0"/>
              <a:t>Review processes and systems</a:t>
            </a:r>
          </a:p>
          <a:p>
            <a:pPr marL="1028700" lvl="1" indent="-342900"/>
            <a:r>
              <a:rPr lang="en-US" dirty="0"/>
              <a:t>Are they robust?</a:t>
            </a:r>
          </a:p>
          <a:p>
            <a:pPr marL="1028700" lvl="1" indent="-342900"/>
            <a:r>
              <a:rPr lang="en-US" dirty="0"/>
              <a:t>Can things slip through to cause complaints?</a:t>
            </a:r>
          </a:p>
          <a:p>
            <a:pPr marL="342900" indent="-342900">
              <a:buFont typeface="Arial" panose="020B0604020202020204" pitchFamily="34" charset="0"/>
              <a:buChar char="•"/>
            </a:pPr>
            <a:r>
              <a:rPr lang="en-US" dirty="0"/>
              <a:t>Culture</a:t>
            </a:r>
          </a:p>
          <a:p>
            <a:pPr marL="1028700" lvl="1" indent="-342900"/>
            <a:r>
              <a:rPr lang="en-US" dirty="0"/>
              <a:t>Who do your staff go to when things go wrong?</a:t>
            </a:r>
          </a:p>
          <a:p>
            <a:pPr marL="1028700" lvl="1" indent="-342900"/>
            <a:r>
              <a:rPr lang="en-US" dirty="0"/>
              <a:t>Or they feel uncomfortable on a file?</a:t>
            </a:r>
          </a:p>
          <a:p>
            <a:pPr marL="342900" indent="-342900">
              <a:buFont typeface="Arial" panose="020B0604020202020204" pitchFamily="34" charset="0"/>
              <a:buChar char="•"/>
            </a:pPr>
            <a:r>
              <a:rPr lang="en-US" dirty="0"/>
              <a:t>Training</a:t>
            </a:r>
          </a:p>
          <a:p>
            <a:pPr marL="1028700" lvl="1" indent="-342900"/>
            <a:r>
              <a:rPr lang="en-US" dirty="0"/>
              <a:t>Talk about issues you have had- the best training!</a:t>
            </a:r>
          </a:p>
          <a:p>
            <a:pPr marL="1028700" lvl="1" indent="-342900"/>
            <a:r>
              <a:rPr lang="en-US" dirty="0"/>
              <a:t>Can staff identify a complaint and a claim and know what to do?</a:t>
            </a:r>
          </a:p>
          <a:p>
            <a:pPr marL="342900" indent="-342900"/>
            <a:endParaRPr lang="en-GB" dirty="0"/>
          </a:p>
        </p:txBody>
      </p:sp>
    </p:spTree>
    <p:extLst>
      <p:ext uri="{BB962C8B-B14F-4D97-AF65-F5344CB8AC3E}">
        <p14:creationId xmlns:p14="http://schemas.microsoft.com/office/powerpoint/2010/main" val="2414532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3556000" y="853440"/>
            <a:ext cx="7680960" cy="4353042"/>
          </a:xfrm>
        </p:spPr>
        <p:txBody>
          <a:bodyPr lIns="91440" tIns="45720" rIns="91440" bIns="45720" anchor="b"/>
          <a:lstStyle/>
          <a:p>
            <a:pPr>
              <a:spcBef>
                <a:spcPts val="1000"/>
              </a:spcBef>
            </a:pPr>
            <a:r>
              <a:rPr lang="en-US" sz="3600" dirty="0"/>
              <a:t>Complaints about your work from clients and your professional body</a:t>
            </a:r>
            <a:br>
              <a:rPr lang="en-US" sz="3600" dirty="0"/>
            </a:br>
            <a:r>
              <a:rPr lang="en-US" sz="3600" dirty="0"/>
              <a:t>Any Questions?</a:t>
            </a:r>
            <a:endParaRPr lang="en-US" sz="3600" dirty="0">
              <a:solidFill>
                <a:schemeClr val="bg1"/>
              </a:solidFill>
            </a:endParaRP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294640" y="1534160"/>
            <a:ext cx="2827018" cy="3139440"/>
          </a:xfrm>
        </p:spPr>
        <p:txBody>
          <a:bodyPr/>
          <a:lstStyle/>
          <a:p>
            <a:pPr algn="just"/>
            <a:r>
              <a:rPr lang="en-US" sz="1400" b="1" dirty="0">
                <a:latin typeface="Calibri" panose="020F0502020204030204" pitchFamily="34" charset="0"/>
                <a:ea typeface="+mj-lt"/>
                <a:cs typeface="Calibri" panose="020F0502020204030204" pitchFamily="34" charset="0"/>
              </a:rPr>
              <a:t>Disclaimer</a:t>
            </a:r>
            <a:br>
              <a:rPr lang="en-US" sz="1400" dirty="0">
                <a:latin typeface="Calibri" panose="020F0502020204030204" pitchFamily="34" charset="0"/>
                <a:ea typeface="+mj-lt"/>
                <a:cs typeface="Calibri" panose="020F0502020204030204" pitchFamily="34" charset="0"/>
              </a:rPr>
            </a:br>
            <a:r>
              <a:rPr lang="en-US" sz="1400" b="1" dirty="0">
                <a:solidFill>
                  <a:schemeClr val="tx1"/>
                </a:solidFill>
                <a:latin typeface="Calibri" panose="020F0502020204030204" pitchFamily="34" charset="0"/>
                <a:ea typeface="+mj-lt"/>
                <a:cs typeface="Calibri" panose="020F0502020204030204" pitchFamily="34" charset="0"/>
              </a:rPr>
              <a:t>.</a:t>
            </a:r>
            <a:br>
              <a:rPr lang="en-US" sz="1400" dirty="0">
                <a:latin typeface="Calibri" panose="020F0502020204030204" pitchFamily="34" charset="0"/>
                <a:ea typeface="+mj-lt"/>
                <a:cs typeface="Calibri" panose="020F0502020204030204" pitchFamily="34" charset="0"/>
              </a:rPr>
            </a:br>
            <a:r>
              <a:rPr lang="en-US" sz="1400" b="1" dirty="0">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cs typeface="Calibri" panose="020F0502020204030204" pitchFamily="34" charset="0"/>
              </a:rPr>
              <a:t>We disclaim all and any liability for any actions you take (or omit to take) in reliance upon the contents of this presentation.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ea typeface="+mj-lt"/>
                <a:cs typeface="Calibri" panose="020F0502020204030204" pitchFamily="34" charset="0"/>
              </a:rPr>
              <a:t>Our contact details are below should you wish us to contact us for professional advice.</a:t>
            </a:r>
          </a:p>
          <a:p>
            <a:pPr algn="just"/>
            <a:r>
              <a:rPr lang="en-US" sz="1600" b="1" dirty="0">
                <a:latin typeface="Calibri" panose="020F0502020204030204" pitchFamily="34" charset="0"/>
                <a:ea typeface="+mj-lt"/>
                <a:cs typeface="Calibri" panose="020F0502020204030204" pitchFamily="34" charset="0"/>
              </a:rPr>
              <a:t>Risk@kareneckstein.co.uk-07973627039</a:t>
            </a:r>
            <a:endParaRPr lang="en-GB" sz="1600"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p:txBody>
          <a:bodyPr/>
          <a:lstStyle/>
          <a:p>
            <a:r>
              <a:rPr lang="en-US" dirty="0"/>
              <a:t>Karen Eckstein</a:t>
            </a:r>
          </a:p>
          <a:p>
            <a:r>
              <a:rPr lang="en-US" dirty="0"/>
              <a:t>LLB, CTA, Cert IRM</a:t>
            </a:r>
            <a:endParaRPr lang="en-GB" dirty="0"/>
          </a:p>
        </p:txBody>
      </p:sp>
    </p:spTree>
    <p:extLst>
      <p:ext uri="{BB962C8B-B14F-4D97-AF65-F5344CB8AC3E}">
        <p14:creationId xmlns:p14="http://schemas.microsoft.com/office/powerpoint/2010/main" val="123865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71786" y="494950"/>
            <a:ext cx="10759813" cy="1006679"/>
          </a:xfrm>
        </p:spPr>
        <p:txBody>
          <a:bodyPr/>
          <a:lstStyle/>
          <a:p>
            <a:pPr algn="ctr"/>
            <a:r>
              <a:rPr lang="en-US" dirty="0"/>
              <a:t>Complaints from clients and regulators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2004969"/>
            <a:ext cx="10872196" cy="3967206"/>
          </a:xfrm>
        </p:spPr>
        <p:txBody>
          <a:bodyPr/>
          <a:lstStyle/>
          <a:p>
            <a:pPr marL="342900" indent="-342900">
              <a:buFont typeface="Arial" panose="020B0604020202020204" pitchFamily="34" charset="0"/>
              <a:buChar char="•"/>
            </a:pPr>
            <a:r>
              <a:rPr lang="en-US" dirty="0"/>
              <a:t>Common mistakes made in relation to complaints</a:t>
            </a:r>
          </a:p>
          <a:p>
            <a:pPr marL="342900" indent="-342900">
              <a:buFont typeface="Arial" panose="020B0604020202020204" pitchFamily="34" charset="0"/>
              <a:buChar char="•"/>
            </a:pPr>
            <a:r>
              <a:rPr lang="en-US" dirty="0"/>
              <a:t>How to avoid the common mistakes</a:t>
            </a:r>
          </a:p>
          <a:p>
            <a:pPr marL="342900" indent="-342900">
              <a:buFont typeface="Arial" panose="020B0604020202020204" pitchFamily="34" charset="0"/>
              <a:buChar char="•"/>
            </a:pPr>
            <a:r>
              <a:rPr lang="en-US" dirty="0"/>
              <a:t>How to manage the complaints process and survive!</a:t>
            </a:r>
          </a:p>
          <a:p>
            <a:pPr marL="342900" indent="-342900">
              <a:buFont typeface="Arial" panose="020B0604020202020204" pitchFamily="34" charset="0"/>
              <a:buChar char="•"/>
            </a:pPr>
            <a:r>
              <a:rPr lang="en-US" dirty="0"/>
              <a:t>What lessons to learn from complaints received and how to implement improvements as a result (get value out of complaints!)</a:t>
            </a:r>
            <a:endParaRPr lang="en-GB" dirty="0"/>
          </a:p>
        </p:txBody>
      </p:sp>
    </p:spTree>
    <p:extLst>
      <p:ext uri="{BB962C8B-B14F-4D97-AF65-F5344CB8AC3E}">
        <p14:creationId xmlns:p14="http://schemas.microsoft.com/office/powerpoint/2010/main" val="32222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8230" y="494950"/>
            <a:ext cx="10793370" cy="939567"/>
          </a:xfrm>
        </p:spPr>
        <p:txBody>
          <a:bodyPr/>
          <a:lstStyle/>
          <a:p>
            <a:pPr algn="ctr"/>
            <a:r>
              <a:rPr lang="en-US" dirty="0"/>
              <a:t>Common mistakes made in relation to complaints (1)- Clients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38230" y="1375794"/>
            <a:ext cx="10793369" cy="4596381"/>
          </a:xfrm>
        </p:spPr>
        <p:txBody>
          <a:bodyPr/>
          <a:lstStyle/>
          <a:p>
            <a:pPr marL="342900" indent="-342900">
              <a:buFont typeface="Arial" panose="020B0604020202020204" pitchFamily="34" charset="0"/>
              <a:buChar char="•"/>
            </a:pPr>
            <a:r>
              <a:rPr lang="en-US" dirty="0"/>
              <a:t>Failing to identify if a complaint is also a claim (or is in fact a claim) or circumstance</a:t>
            </a:r>
          </a:p>
          <a:p>
            <a:pPr marL="342900" indent="-342900">
              <a:buFont typeface="Arial" panose="020B0604020202020204" pitchFamily="34" charset="0"/>
              <a:buChar char="•"/>
            </a:pPr>
            <a:r>
              <a:rPr lang="en-US" dirty="0"/>
              <a:t>Failing to advise PII insurers if a circumstance or claim</a:t>
            </a:r>
          </a:p>
          <a:p>
            <a:pPr marL="342900" indent="-342900">
              <a:buFont typeface="Arial" panose="020B0604020202020204" pitchFamily="34" charset="0"/>
              <a:buChar char="•"/>
            </a:pPr>
            <a:r>
              <a:rPr lang="en-US" dirty="0"/>
              <a:t>Complaints policy not complying with regulatory requirements</a:t>
            </a:r>
          </a:p>
          <a:p>
            <a:pPr marL="342900" indent="-342900">
              <a:buFont typeface="Arial" panose="020B0604020202020204" pitchFamily="34" charset="0"/>
              <a:buChar char="•"/>
            </a:pPr>
            <a:r>
              <a:rPr lang="en-US" dirty="0"/>
              <a:t>Failing to follow complaints policy</a:t>
            </a:r>
          </a:p>
          <a:p>
            <a:pPr marL="342900" indent="-342900">
              <a:buFont typeface="Arial" panose="020B0604020202020204" pitchFamily="34" charset="0"/>
              <a:buChar char="•"/>
            </a:pPr>
            <a:r>
              <a:rPr lang="en-US" dirty="0"/>
              <a:t>Failing to follow independent process</a:t>
            </a:r>
          </a:p>
          <a:p>
            <a:pPr marL="342900" indent="-342900">
              <a:buFont typeface="Arial" panose="020B0604020202020204" pitchFamily="34" charset="0"/>
              <a:buChar char="•"/>
            </a:pPr>
            <a:r>
              <a:rPr lang="en-US" dirty="0"/>
              <a:t>Failing to meet agreed timescales</a:t>
            </a:r>
          </a:p>
          <a:p>
            <a:pPr marL="342900" indent="-342900">
              <a:buFont typeface="Arial" panose="020B0604020202020204" pitchFamily="34" charset="0"/>
              <a:buChar char="•"/>
            </a:pPr>
            <a:r>
              <a:rPr lang="en-US" dirty="0"/>
              <a:t>Failing to consider root cause of complaint (see later)</a:t>
            </a:r>
            <a:endParaRPr lang="en-GB" dirty="0"/>
          </a:p>
        </p:txBody>
      </p:sp>
    </p:spTree>
    <p:extLst>
      <p:ext uri="{BB962C8B-B14F-4D97-AF65-F5344CB8AC3E}">
        <p14:creationId xmlns:p14="http://schemas.microsoft.com/office/powerpoint/2010/main" val="266078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8230" y="494950"/>
            <a:ext cx="10793370" cy="939567"/>
          </a:xfrm>
        </p:spPr>
        <p:txBody>
          <a:bodyPr/>
          <a:lstStyle/>
          <a:p>
            <a:pPr algn="ctr"/>
            <a:r>
              <a:rPr lang="en-US" dirty="0"/>
              <a:t>Common mistakes made in relation to complaints (2)- Regulator</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38230" y="1375794"/>
            <a:ext cx="10793369" cy="4596381"/>
          </a:xfrm>
        </p:spPr>
        <p:txBody>
          <a:bodyPr/>
          <a:lstStyle/>
          <a:p>
            <a:pPr marL="342900" indent="-342900">
              <a:buFont typeface="Arial" panose="020B0604020202020204" pitchFamily="34" charset="0"/>
              <a:buChar char="•"/>
            </a:pPr>
            <a:r>
              <a:rPr lang="en-US" dirty="0"/>
              <a:t>Ignoring the complaint in the hope it goes away</a:t>
            </a:r>
          </a:p>
          <a:p>
            <a:pPr marL="342900" indent="-342900">
              <a:buFont typeface="Arial" panose="020B0604020202020204" pitchFamily="34" charset="0"/>
              <a:buChar char="•"/>
            </a:pPr>
            <a:r>
              <a:rPr lang="en-US" dirty="0"/>
              <a:t>Delaying any response</a:t>
            </a:r>
          </a:p>
          <a:p>
            <a:pPr marL="342900" indent="-342900">
              <a:buFont typeface="Arial" panose="020B0604020202020204" pitchFamily="34" charset="0"/>
              <a:buChar char="•"/>
            </a:pPr>
            <a:r>
              <a:rPr lang="en-US" dirty="0"/>
              <a:t>Not seeking additional time to respond if required</a:t>
            </a:r>
          </a:p>
          <a:p>
            <a:pPr marL="342900" indent="-342900">
              <a:buFont typeface="Arial" panose="020B0604020202020204" pitchFamily="34" charset="0"/>
              <a:buChar char="•"/>
            </a:pPr>
            <a:r>
              <a:rPr lang="en-US" dirty="0"/>
              <a:t>Denying the complaint if factually it is valid</a:t>
            </a:r>
          </a:p>
          <a:p>
            <a:pPr marL="342900" indent="-342900">
              <a:buFont typeface="Arial" panose="020B0604020202020204" pitchFamily="34" charset="0"/>
              <a:buChar char="•"/>
            </a:pPr>
            <a:r>
              <a:rPr lang="en-US" dirty="0"/>
              <a:t>Failing to advise PII insurers if the complaint is also a claim/circumstance</a:t>
            </a:r>
          </a:p>
          <a:p>
            <a:pPr marL="342900" indent="-342900">
              <a:buFont typeface="Arial" panose="020B0604020202020204" pitchFamily="34" charset="0"/>
              <a:buChar char="•"/>
            </a:pPr>
            <a:r>
              <a:rPr lang="en-US" dirty="0"/>
              <a:t>Failing to check if the PII policy can assist with the costs of </a:t>
            </a:r>
            <a:r>
              <a:rPr lang="en-US" dirty="0" err="1"/>
              <a:t>defence</a:t>
            </a:r>
            <a:r>
              <a:rPr lang="en-US" dirty="0"/>
              <a:t> </a:t>
            </a:r>
          </a:p>
          <a:p>
            <a:pPr marL="342900" indent="-342900">
              <a:buFont typeface="Arial" panose="020B0604020202020204" pitchFamily="34" charset="0"/>
              <a:buChar char="•"/>
            </a:pPr>
            <a:r>
              <a:rPr lang="en-US" dirty="0"/>
              <a:t>Failing to challenge the alleged factual matrix if incorrect</a:t>
            </a:r>
          </a:p>
          <a:p>
            <a:pPr marL="342900" indent="-342900">
              <a:buFont typeface="Arial" panose="020B0604020202020204" pitchFamily="34" charset="0"/>
              <a:buChar char="•"/>
            </a:pPr>
            <a:r>
              <a:rPr lang="en-US" dirty="0"/>
              <a:t>Failing to supply all relevant information (might take quite a lot of work)</a:t>
            </a:r>
          </a:p>
          <a:p>
            <a:pPr marL="342900" indent="-342900">
              <a:buFont typeface="Arial" panose="020B0604020202020204" pitchFamily="34" charset="0"/>
              <a:buChar char="•"/>
            </a:pPr>
            <a:r>
              <a:rPr lang="en-US" dirty="0"/>
              <a:t>Failing to deal with the complaint seriously /objectively</a:t>
            </a:r>
          </a:p>
          <a:p>
            <a:pPr marL="342900" indent="-342900">
              <a:buFont typeface="Arial" panose="020B0604020202020204" pitchFamily="34" charset="0"/>
              <a:buChar char="•"/>
            </a:pPr>
            <a:r>
              <a:rPr lang="en-US" dirty="0"/>
              <a:t>Failing to challenge assumptions/allegations made</a:t>
            </a:r>
          </a:p>
          <a:p>
            <a:pPr marL="342900" indent="-342900">
              <a:buFont typeface="Arial" panose="020B0604020202020204" pitchFamily="34" charset="0"/>
              <a:buChar char="•"/>
            </a:pPr>
            <a:r>
              <a:rPr lang="en-US" dirty="0"/>
              <a:t>Entering into a consent order without insurers’ consent</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331167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157680" y="151003"/>
            <a:ext cx="10373919" cy="528505"/>
          </a:xfrm>
        </p:spPr>
        <p:txBody>
          <a:bodyPr/>
          <a:lstStyle/>
          <a:p>
            <a:pPr algn="ctr"/>
            <a:r>
              <a:rPr lang="en-US" dirty="0"/>
              <a:t>Avoiding common mistakes (1)-client</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947956" y="805343"/>
            <a:ext cx="10583643" cy="5166833"/>
          </a:xfrm>
        </p:spPr>
        <p:txBody>
          <a:bodyPr/>
          <a:lstStyle/>
          <a:p>
            <a:pPr marL="342900" indent="-342900">
              <a:buFont typeface="Arial" panose="020B0604020202020204" pitchFamily="34" charset="0"/>
              <a:buChar char="•"/>
            </a:pPr>
            <a:r>
              <a:rPr lang="en-US" dirty="0"/>
              <a:t>Review your complaints process-</a:t>
            </a:r>
          </a:p>
          <a:p>
            <a:pPr marL="1028700" lvl="1" indent="-342900"/>
            <a:r>
              <a:rPr lang="en-US" dirty="0"/>
              <a:t>Is it up to date and meets your regulatory obligations?</a:t>
            </a:r>
          </a:p>
          <a:p>
            <a:pPr marL="1028700" lvl="1" indent="-342900"/>
            <a:r>
              <a:rPr lang="en-US" dirty="0"/>
              <a:t>Does it have appropriate contact details?</a:t>
            </a:r>
          </a:p>
          <a:p>
            <a:pPr marL="1028700" lvl="1" indent="-342900"/>
            <a:r>
              <a:rPr lang="en-US" dirty="0"/>
              <a:t>Is it practical and reasonable for you and the client?</a:t>
            </a:r>
          </a:p>
          <a:p>
            <a:pPr marL="342900" indent="-342900">
              <a:buFont typeface="Arial" panose="020B0604020202020204" pitchFamily="34" charset="0"/>
              <a:buChar char="•"/>
            </a:pPr>
            <a:r>
              <a:rPr lang="en-US" dirty="0"/>
              <a:t>Process for complaints</a:t>
            </a:r>
          </a:p>
          <a:p>
            <a:pPr marL="1028700" lvl="1" indent="-342900"/>
            <a:r>
              <a:rPr lang="en-US" dirty="0"/>
              <a:t>Deal independently and fairly with complaints.</a:t>
            </a:r>
          </a:p>
          <a:p>
            <a:pPr marL="1028700" lvl="1" indent="-342900"/>
            <a:r>
              <a:rPr lang="en-US" dirty="0"/>
              <a:t>Check- is there a professional negligence issue that needs reporting?</a:t>
            </a:r>
          </a:p>
          <a:p>
            <a:pPr marL="342900" indent="-342900">
              <a:buFont typeface="Arial" panose="020B0604020202020204" pitchFamily="34" charset="0"/>
              <a:buChar char="•"/>
            </a:pPr>
            <a:r>
              <a:rPr lang="en-US" dirty="0"/>
              <a:t>Log complaints in a central location</a:t>
            </a:r>
          </a:p>
          <a:p>
            <a:pPr marL="1028700" lvl="1" indent="-342900"/>
            <a:r>
              <a:rPr lang="en-US" dirty="0"/>
              <a:t>Enables monitoring of progress / timescales</a:t>
            </a:r>
          </a:p>
          <a:p>
            <a:pPr marL="1028700" lvl="1" indent="-342900"/>
            <a:r>
              <a:rPr lang="en-US" dirty="0"/>
              <a:t>Enables review of root causes</a:t>
            </a:r>
          </a:p>
          <a:p>
            <a:pPr marL="342900" indent="-342900">
              <a:buFont typeface="Arial" panose="020B0604020202020204" pitchFamily="34" charset="0"/>
              <a:buChar char="•"/>
            </a:pPr>
            <a:r>
              <a:rPr lang="en-US" dirty="0"/>
              <a:t>Ensure all staff deal correctly with complaints</a:t>
            </a:r>
          </a:p>
          <a:p>
            <a:pPr marL="1028700" lvl="1" indent="-342900"/>
            <a:r>
              <a:rPr lang="en-US" dirty="0"/>
              <a:t>Do they know what is a complaint? Can they identify informal complaints?</a:t>
            </a:r>
          </a:p>
          <a:p>
            <a:pPr marL="1028700" lvl="1" indent="-342900"/>
            <a:r>
              <a:rPr lang="en-US" dirty="0"/>
              <a:t>Do they know what to do when one is made</a:t>
            </a:r>
          </a:p>
          <a:p>
            <a:pPr marL="342900" indent="-342900">
              <a:buFont typeface="Arial" panose="020B0604020202020204" pitchFamily="34" charset="0"/>
              <a:buChar char="•"/>
            </a:pPr>
            <a:r>
              <a:rPr lang="en-US" dirty="0"/>
              <a:t>What is your culture around complaints?</a:t>
            </a:r>
          </a:p>
          <a:p>
            <a:pPr marL="1028700" lvl="1" indent="-342900"/>
            <a:r>
              <a:rPr lang="en-US" dirty="0"/>
              <a:t>Don’t discourage reporting!</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78018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384183" y="-234892"/>
            <a:ext cx="10273251" cy="1484852"/>
          </a:xfrm>
        </p:spPr>
        <p:txBody>
          <a:bodyPr/>
          <a:lstStyle/>
          <a:p>
            <a:pPr algn="ctr"/>
            <a:r>
              <a:rPr lang="en-US" dirty="0"/>
              <a:t>Avoiding common mistakes (2)-Regulator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838898" y="1082180"/>
            <a:ext cx="10692701" cy="4889995"/>
          </a:xfrm>
        </p:spPr>
        <p:txBody>
          <a:bodyPr/>
          <a:lstStyle/>
          <a:p>
            <a:pPr marL="342900" indent="-342900">
              <a:buFont typeface="Arial" panose="020B0604020202020204" pitchFamily="34" charset="0"/>
              <a:buChar char="•"/>
            </a:pPr>
            <a:r>
              <a:rPr lang="en-US" dirty="0"/>
              <a:t>Don’t Panic!</a:t>
            </a:r>
          </a:p>
          <a:p>
            <a:pPr marL="1028700" lvl="1" indent="-342900"/>
            <a:r>
              <a:rPr lang="en-US" dirty="0"/>
              <a:t>Acknowledge the letter from the regulator, but seek advice!</a:t>
            </a:r>
          </a:p>
          <a:p>
            <a:pPr marL="342900" indent="-342900">
              <a:buFont typeface="Arial" panose="020B0604020202020204" pitchFamily="34" charset="0"/>
              <a:buChar char="•"/>
            </a:pPr>
            <a:r>
              <a:rPr lang="en-US" dirty="0"/>
              <a:t>Check your </a:t>
            </a:r>
            <a:r>
              <a:rPr lang="en-US" dirty="0" err="1"/>
              <a:t>pii</a:t>
            </a:r>
            <a:r>
              <a:rPr lang="en-US" dirty="0"/>
              <a:t> policy to see if it offers financial support towards the costs.</a:t>
            </a:r>
          </a:p>
          <a:p>
            <a:pPr marL="342900" indent="-342900">
              <a:buFont typeface="Arial" panose="020B0604020202020204" pitchFamily="34" charset="0"/>
              <a:buChar char="•"/>
            </a:pPr>
            <a:r>
              <a:rPr lang="en-US" dirty="0"/>
              <a:t>Call for the full file</a:t>
            </a:r>
          </a:p>
          <a:p>
            <a:pPr marL="1028700" lvl="1" indent="-342900"/>
            <a:r>
              <a:rPr lang="en-US" dirty="0"/>
              <a:t>Don’t assume that the investigation will be limited to one aspect only.</a:t>
            </a:r>
          </a:p>
          <a:p>
            <a:pPr marL="1028700" lvl="1" indent="-342900"/>
            <a:r>
              <a:rPr lang="en-US" dirty="0"/>
              <a:t>Chronologies are your friend!</a:t>
            </a:r>
          </a:p>
          <a:p>
            <a:pPr marL="342900" indent="-342900">
              <a:buFont typeface="Arial" panose="020B0604020202020204" pitchFamily="34" charset="0"/>
              <a:buChar char="•"/>
            </a:pPr>
            <a:r>
              <a:rPr lang="en-US" dirty="0"/>
              <a:t>If staff involved may be leaving in the next year or three (!), get detailed statements from them of what they did, and why. (legal advice might be needed to help?)</a:t>
            </a:r>
          </a:p>
          <a:p>
            <a:pPr marL="342900" indent="-342900">
              <a:buFont typeface="Arial" panose="020B0604020202020204" pitchFamily="34" charset="0"/>
              <a:buChar char="•"/>
            </a:pPr>
            <a:r>
              <a:rPr lang="en-US" dirty="0"/>
              <a:t>Think if there could be a professional negligence claim connected to the complaint?</a:t>
            </a:r>
          </a:p>
          <a:p>
            <a:pPr marL="1028700" lvl="1" indent="-342900"/>
            <a:r>
              <a:rPr lang="en-US" dirty="0"/>
              <a:t> If so or if possible, then notify brokers/insurers.</a:t>
            </a:r>
          </a:p>
          <a:p>
            <a:pPr marL="342900" indent="-342900">
              <a:buFont typeface="Arial" panose="020B0604020202020204" pitchFamily="34" charset="0"/>
              <a:buChar char="•"/>
            </a:pPr>
            <a:r>
              <a:rPr lang="en-US" dirty="0"/>
              <a:t>Don’t sit on the matter or ignore correspondence. </a:t>
            </a:r>
          </a:p>
          <a:p>
            <a:pPr marL="1028700" lvl="1" indent="-342900"/>
            <a:r>
              <a:rPr lang="en-US" dirty="0"/>
              <a:t>Doing so makes things worse.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138027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124124" y="494950"/>
            <a:ext cx="10407475" cy="1610687"/>
          </a:xfrm>
        </p:spPr>
        <p:txBody>
          <a:bodyPr/>
          <a:lstStyle/>
          <a:p>
            <a:pPr algn="ctr"/>
            <a:r>
              <a:rPr lang="en-US" dirty="0"/>
              <a:t>Avoiding common mistakes (2)-</a:t>
            </a:r>
          </a:p>
          <a:p>
            <a:pPr algn="ctr"/>
            <a:r>
              <a:rPr lang="en-US" dirty="0"/>
              <a:t>Regulator (2)</a:t>
            </a:r>
            <a:endParaRPr lang="en-GB" dirty="0"/>
          </a:p>
          <a:p>
            <a:pPr algn="ct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411527" y="1300293"/>
            <a:ext cx="10980723" cy="4638325"/>
          </a:xfrm>
        </p:spPr>
        <p:txBody>
          <a:bodyPr/>
          <a:lstStyle/>
          <a:p>
            <a:pPr marL="342900" indent="-342900">
              <a:buFont typeface="Arial" panose="020B0604020202020204" pitchFamily="34" charset="0"/>
              <a:buChar char="•"/>
            </a:pPr>
            <a:r>
              <a:rPr lang="en-US" dirty="0"/>
              <a:t>Review the questions being asked</a:t>
            </a:r>
          </a:p>
          <a:p>
            <a:pPr marL="1028700" lvl="1" indent="-342900"/>
            <a:r>
              <a:rPr lang="en-US" dirty="0"/>
              <a:t>Think why are they asking them- what is the purpose?</a:t>
            </a:r>
          </a:p>
          <a:p>
            <a:pPr marL="1028700" lvl="1" indent="-342900"/>
            <a:r>
              <a:rPr lang="en-US" dirty="0"/>
              <a:t>Think about your answers- check the alleged factual matrix and only agree it if it is correct. </a:t>
            </a:r>
          </a:p>
          <a:p>
            <a:pPr marL="1028700" lvl="1" indent="-342900"/>
            <a:r>
              <a:rPr lang="en-US" dirty="0"/>
              <a:t>Do a reasoned response with evidence and reasoned professional arguments</a:t>
            </a:r>
          </a:p>
          <a:p>
            <a:pPr marL="342900" indent="-342900">
              <a:buFont typeface="Arial" panose="020B0604020202020204" pitchFamily="34" charset="0"/>
              <a:buChar char="•"/>
            </a:pPr>
            <a:r>
              <a:rPr lang="en-US" dirty="0"/>
              <a:t>Don’t be afraid to correct errors but do so professionally- this isn’t personal!</a:t>
            </a:r>
          </a:p>
          <a:p>
            <a:pPr marL="342900" indent="-342900">
              <a:buFont typeface="Arial" panose="020B0604020202020204" pitchFamily="34" charset="0"/>
              <a:buChar char="•"/>
            </a:pPr>
            <a:r>
              <a:rPr lang="en-US" dirty="0"/>
              <a:t>Ask for more time if needed</a:t>
            </a:r>
          </a:p>
          <a:p>
            <a:pPr marL="1028700" lvl="1" indent="-342900"/>
            <a:r>
              <a:rPr lang="en-US" dirty="0"/>
              <a:t>Don’t delay needlessly</a:t>
            </a:r>
          </a:p>
          <a:p>
            <a:pPr marL="1028700" lvl="1" indent="-342900"/>
            <a:r>
              <a:rPr lang="en-US" dirty="0"/>
              <a:t>Be realistic about the time needed and why.</a:t>
            </a:r>
          </a:p>
          <a:p>
            <a:pPr marL="342900" indent="-342900">
              <a:buFont typeface="Arial" panose="020B0604020202020204" pitchFamily="34" charset="0"/>
              <a:buChar char="•"/>
            </a:pPr>
            <a:r>
              <a:rPr lang="en-US" dirty="0"/>
              <a:t>If you are offered a consent order:- </a:t>
            </a:r>
          </a:p>
          <a:p>
            <a:pPr marL="1028700" lvl="1" indent="-342900"/>
            <a:r>
              <a:rPr lang="en-US" dirty="0"/>
              <a:t>Consider the terms before agreeing it-</a:t>
            </a:r>
          </a:p>
          <a:p>
            <a:pPr marL="1028700" lvl="1" indent="-342900"/>
            <a:r>
              <a:rPr lang="en-US" dirty="0"/>
              <a:t>Consider, do you need your insurers’ consent?</a:t>
            </a:r>
          </a:p>
          <a:p>
            <a:pPr marL="342900" indent="-342900">
              <a:buFont typeface="Arial" panose="020B0604020202020204" pitchFamily="34" charset="0"/>
              <a:buChar char="•"/>
            </a:pPr>
            <a:r>
              <a:rPr lang="en-US" dirty="0"/>
              <a:t>Seek advice early-It could resolve matters more quickly and less painfully!</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980653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291905" y="167781"/>
            <a:ext cx="10239693" cy="1199625"/>
          </a:xfrm>
        </p:spPr>
        <p:txBody>
          <a:bodyPr/>
          <a:lstStyle/>
          <a:p>
            <a:pPr algn="ctr"/>
            <a:r>
              <a:rPr lang="en-US" dirty="0"/>
              <a:t>How to manage the complaints process and survive (1)- Clients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906010" y="1543574"/>
            <a:ext cx="10625589" cy="4428601"/>
          </a:xfrm>
        </p:spPr>
        <p:txBody>
          <a:bodyPr/>
          <a:lstStyle/>
          <a:p>
            <a:pPr marL="342900" indent="-342900">
              <a:buFont typeface="Arial" panose="020B0604020202020204" pitchFamily="34" charset="0"/>
              <a:buChar char="•"/>
            </a:pPr>
            <a:r>
              <a:rPr lang="en-US" dirty="0"/>
              <a:t>Culture</a:t>
            </a:r>
          </a:p>
          <a:p>
            <a:pPr marL="1028700" lvl="1" indent="-342900"/>
            <a:r>
              <a:rPr lang="en-US" dirty="0"/>
              <a:t>Ensure that staff are not afraid to pass on complaints, however informal, when they arise</a:t>
            </a:r>
          </a:p>
          <a:p>
            <a:pPr marL="342900" indent="-342900">
              <a:buFont typeface="Arial" panose="020B0604020202020204" pitchFamily="34" charset="0"/>
              <a:buChar char="•"/>
            </a:pPr>
            <a:r>
              <a:rPr lang="en-US" dirty="0"/>
              <a:t>Think about who is to deal with complaints in your firm- are they the right person in terms of </a:t>
            </a:r>
          </a:p>
          <a:p>
            <a:pPr marL="1028700" lvl="1" indent="-342900"/>
            <a:r>
              <a:rPr lang="en-US" dirty="0"/>
              <a:t>Skills (understanding of the issues involved and ability to write a response in client facing format)</a:t>
            </a:r>
          </a:p>
          <a:p>
            <a:pPr marL="1028700" lvl="1" indent="-342900"/>
            <a:r>
              <a:rPr lang="en-US" dirty="0"/>
              <a:t>Personality (objectivity)</a:t>
            </a:r>
          </a:p>
          <a:p>
            <a:pPr marL="1028700" lvl="1" indent="-342900"/>
            <a:r>
              <a:rPr lang="en-US" dirty="0"/>
              <a:t>Capacity</a:t>
            </a:r>
          </a:p>
          <a:p>
            <a:pPr marL="1028700" lvl="1" indent="-342900"/>
            <a:r>
              <a:rPr lang="en-US" dirty="0"/>
              <a:t>Seniority (ability to obtain information/cooperation within the firm)</a:t>
            </a:r>
          </a:p>
          <a:p>
            <a:pPr marL="342900" indent="-342900">
              <a:buFont typeface="Arial" panose="020B0604020202020204" pitchFamily="34" charset="0"/>
              <a:buChar char="•"/>
            </a:pPr>
            <a:r>
              <a:rPr lang="en-US" dirty="0"/>
              <a:t>PII</a:t>
            </a:r>
          </a:p>
          <a:p>
            <a:pPr marL="1028700" lvl="1" indent="-342900"/>
            <a:r>
              <a:rPr lang="en-US" dirty="0"/>
              <a:t>Always consider if there is a professional negligence issue which needs reporting, so that insurers can input into the response if required</a:t>
            </a:r>
          </a:p>
        </p:txBody>
      </p:sp>
    </p:spTree>
    <p:extLst>
      <p:ext uri="{BB962C8B-B14F-4D97-AF65-F5344CB8AC3E}">
        <p14:creationId xmlns:p14="http://schemas.microsoft.com/office/powerpoint/2010/main" val="526121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96954" y="494950"/>
            <a:ext cx="10734645" cy="1098958"/>
          </a:xfrm>
        </p:spPr>
        <p:txBody>
          <a:bodyPr/>
          <a:lstStyle/>
          <a:p>
            <a:pPr algn="ctr"/>
            <a:r>
              <a:rPr lang="en-US" dirty="0"/>
              <a:t>How to manage the complaints</a:t>
            </a:r>
          </a:p>
          <a:p>
            <a:pPr algn="ctr"/>
            <a:r>
              <a:rPr lang="en-US" dirty="0"/>
              <a:t> process and survive (2)- Regulator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38230" y="1694576"/>
            <a:ext cx="10793370" cy="4277599"/>
          </a:xfrm>
        </p:spPr>
        <p:txBody>
          <a:bodyPr/>
          <a:lstStyle/>
          <a:p>
            <a:pPr marL="342900" indent="-342900">
              <a:buFont typeface="Arial" panose="020B0604020202020204" pitchFamily="34" charset="0"/>
              <a:buChar char="•"/>
            </a:pPr>
            <a:r>
              <a:rPr lang="en-US" dirty="0"/>
              <a:t>Don’t panic!</a:t>
            </a:r>
          </a:p>
          <a:p>
            <a:pPr marL="1028700" lvl="1" indent="-342900"/>
            <a:r>
              <a:rPr lang="en-US" dirty="0"/>
              <a:t>It isn’t personal</a:t>
            </a:r>
          </a:p>
          <a:p>
            <a:pPr marL="1028700" lvl="1" indent="-342900"/>
            <a:r>
              <a:rPr lang="en-US" dirty="0"/>
              <a:t>You have the opportunity to present your case, but do so objectively and professionally and on the basis of the evidence available</a:t>
            </a:r>
          </a:p>
          <a:p>
            <a:pPr marL="342900" indent="-342900">
              <a:buFont typeface="Arial" panose="020B0604020202020204" pitchFamily="34" charset="0"/>
              <a:buChar char="•"/>
            </a:pPr>
            <a:r>
              <a:rPr lang="en-US" dirty="0"/>
              <a:t>Seek advice early</a:t>
            </a:r>
          </a:p>
          <a:p>
            <a:pPr marL="1028700" lvl="1" indent="-342900"/>
            <a:r>
              <a:rPr lang="en-US" dirty="0"/>
              <a:t>Too many people run incorrect arguments which can prolong the process (and pain)</a:t>
            </a:r>
          </a:p>
          <a:p>
            <a:pPr marL="342900" indent="-342900">
              <a:buFont typeface="Arial" panose="020B0604020202020204" pitchFamily="34" charset="0"/>
              <a:buChar char="•"/>
            </a:pPr>
            <a:r>
              <a:rPr lang="en-US" dirty="0"/>
              <a:t>Culture</a:t>
            </a:r>
          </a:p>
          <a:p>
            <a:pPr marL="1028700" lvl="1" indent="-342900"/>
            <a:r>
              <a:rPr lang="en-US" dirty="0"/>
              <a:t>Ensure staff don’t bury issues within the firm so that you are aware if a complaint is raised – or things go wrong- </a:t>
            </a:r>
          </a:p>
          <a:p>
            <a:pPr marL="1028700" lvl="1" indent="-342900"/>
            <a:r>
              <a:rPr lang="en-US" dirty="0"/>
              <a:t>Did you miss a chance to self report?</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537914558"/>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b19f942-1e18-4b90-b436-6080184ebaa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F4CDB95A6C424FB9BD4BB1F884D912" ma:contentTypeVersion="18" ma:contentTypeDescription="Create a new document." ma:contentTypeScope="" ma:versionID="0cb38d6ffa5ea08f6dce71ebc2ec1512">
  <xsd:schema xmlns:xsd="http://www.w3.org/2001/XMLSchema" xmlns:xs="http://www.w3.org/2001/XMLSchema" xmlns:p="http://schemas.microsoft.com/office/2006/metadata/properties" xmlns:ns3="1b19f942-1e18-4b90-b436-6080184ebaaf" xmlns:ns4="c2ca44a8-6a78-488a-9d65-df6b3d85766d" targetNamespace="http://schemas.microsoft.com/office/2006/metadata/properties" ma:root="true" ma:fieldsID="87554eada1779090755bc4d8eccbc9b0" ns3:_="" ns4:_="">
    <xsd:import namespace="1b19f942-1e18-4b90-b436-6080184ebaaf"/>
    <xsd:import namespace="c2ca44a8-6a78-488a-9d65-df6b3d8576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19f942-1e18-4b90-b436-6080184eba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ca44a8-6a78-488a-9d65-df6b3d85766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527E2A-4D90-42E4-9C1A-D78A56305BC1}">
  <ds:schemaRefs>
    <ds:schemaRef ds:uri="c2ca44a8-6a78-488a-9d65-df6b3d85766d"/>
    <ds:schemaRef ds:uri="http://schemas.microsoft.com/office/2006/metadata/properties"/>
    <ds:schemaRef ds:uri="http://purl.org/dc/dcmitype/"/>
    <ds:schemaRef ds:uri="http://schemas.microsoft.com/office/2006/documentManagement/types"/>
    <ds:schemaRef ds:uri="http://www.w3.org/XML/1998/namespace"/>
    <ds:schemaRef ds:uri="http://schemas.openxmlformats.org/package/2006/metadata/core-properties"/>
    <ds:schemaRef ds:uri="http://purl.org/dc/elements/1.1/"/>
    <ds:schemaRef ds:uri="http://schemas.microsoft.com/office/infopath/2007/PartnerControls"/>
    <ds:schemaRef ds:uri="1b19f942-1e18-4b90-b436-6080184ebaaf"/>
    <ds:schemaRef ds:uri="http://purl.org/dc/terms/"/>
  </ds:schemaRefs>
</ds:datastoreItem>
</file>

<file path=customXml/itemProps2.xml><?xml version="1.0" encoding="utf-8"?>
<ds:datastoreItem xmlns:ds="http://schemas.openxmlformats.org/officeDocument/2006/customXml" ds:itemID="{BA2F6D5D-FF96-4FC0-AA06-B4D9FD598660}">
  <ds:schemaRefs>
    <ds:schemaRef ds:uri="http://schemas.microsoft.com/sharepoint/v3/contenttype/forms"/>
  </ds:schemaRefs>
</ds:datastoreItem>
</file>

<file path=customXml/itemProps3.xml><?xml version="1.0" encoding="utf-8"?>
<ds:datastoreItem xmlns:ds="http://schemas.openxmlformats.org/officeDocument/2006/customXml" ds:itemID="{FA08540F-46C1-4E0A-8E57-6B6CECCEDB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19f942-1e18-4b90-b436-6080184ebaaf"/>
    <ds:schemaRef ds:uri="c2ca44a8-6a78-488a-9d65-df6b3d8576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1010</TotalTime>
  <Words>1218</Words>
  <Application>Microsoft Macintosh PowerPoint</Application>
  <PresentationFormat>Widescreen</PresentationFormat>
  <Paragraphs>131</Paragraphs>
  <Slides>12</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Century Gothic</vt:lpstr>
      <vt:lpstr>Titles</vt:lpstr>
      <vt:lpstr>Content slides</vt:lpstr>
      <vt:lpstr>End slide</vt:lpstr>
      <vt:lpstr>Complaints about your work from clients and your professional body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Complaints about your work from clients and your professional body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Simon Gorman</cp:lastModifiedBy>
  <cp:revision>30</cp:revision>
  <cp:lastPrinted>2023-04-27T17:52:02Z</cp:lastPrinted>
  <dcterms:created xsi:type="dcterms:W3CDTF">2021-06-22T19:25:58Z</dcterms:created>
  <dcterms:modified xsi:type="dcterms:W3CDTF">2024-11-12T14:19:27Z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0x01010063F4CDB95A6C424FB9BD4BB1F884D912</vt:lpwstr>
  </property>
</Properties>
</file>