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4" r:id="rId6"/>
  </p:sldMasterIdLst>
  <p:sldIdLst>
    <p:sldId id="256" r:id="rId7"/>
    <p:sldId id="262" r:id="rId8"/>
    <p:sldId id="271" r:id="rId9"/>
    <p:sldId id="265" r:id="rId10"/>
    <p:sldId id="266" r:id="rId11"/>
    <p:sldId id="267" r:id="rId12"/>
    <p:sldId id="268" r:id="rId13"/>
    <p:sldId id="273" r:id="rId14"/>
    <p:sldId id="269" r:id="rId15"/>
    <p:sldId id="272" r:id="rId16"/>
    <p:sldId id="274"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F1F1"/>
    <a:srgbClr val="4691D3"/>
    <a:srgbClr val="4CB4EA"/>
    <a:srgbClr val="D68C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ly Coram" userId="9b2b778d-e032-4c84-b681-8f503bfa5e8a" providerId="ADAL" clId="{03808A7D-3F3B-47F7-8C8F-A341D2ECC4FB}"/>
    <pc:docChg chg="custSel modSld">
      <pc:chgData name="Polly Coram" userId="9b2b778d-e032-4c84-b681-8f503bfa5e8a" providerId="ADAL" clId="{03808A7D-3F3B-47F7-8C8F-A341D2ECC4FB}" dt="2024-10-08T11:39:18.431" v="8" actId="478"/>
      <pc:docMkLst>
        <pc:docMk/>
      </pc:docMkLst>
      <pc:sldChg chg="delSp mod">
        <pc:chgData name="Polly Coram" userId="9b2b778d-e032-4c84-b681-8f503bfa5e8a" providerId="ADAL" clId="{03808A7D-3F3B-47F7-8C8F-A341D2ECC4FB}" dt="2024-10-08T11:39:02.738" v="0" actId="478"/>
        <pc:sldMkLst>
          <pc:docMk/>
          <pc:sldMk cId="3222235406" sldId="262"/>
        </pc:sldMkLst>
        <pc:picChg chg="del">
          <ac:chgData name="Polly Coram" userId="9b2b778d-e032-4c84-b681-8f503bfa5e8a" providerId="ADAL" clId="{03808A7D-3F3B-47F7-8C8F-A341D2ECC4FB}" dt="2024-10-08T11:39:02.738" v="0" actId="478"/>
          <ac:picMkLst>
            <pc:docMk/>
            <pc:sldMk cId="3222235406" sldId="262"/>
            <ac:picMk id="7" creationId="{55DD1A0D-AEC2-491B-AEEA-ADF11133C72C}"/>
          </ac:picMkLst>
        </pc:picChg>
      </pc:sldChg>
      <pc:sldChg chg="delSp mod">
        <pc:chgData name="Polly Coram" userId="9b2b778d-e032-4c84-b681-8f503bfa5e8a" providerId="ADAL" clId="{03808A7D-3F3B-47F7-8C8F-A341D2ECC4FB}" dt="2024-10-08T11:39:06.048" v="2" actId="478"/>
        <pc:sldMkLst>
          <pc:docMk/>
          <pc:sldMk cId="3783595839" sldId="265"/>
        </pc:sldMkLst>
        <pc:picChg chg="del">
          <ac:chgData name="Polly Coram" userId="9b2b778d-e032-4c84-b681-8f503bfa5e8a" providerId="ADAL" clId="{03808A7D-3F3B-47F7-8C8F-A341D2ECC4FB}" dt="2024-10-08T11:39:06.048" v="2" actId="478"/>
          <ac:picMkLst>
            <pc:docMk/>
            <pc:sldMk cId="3783595839" sldId="265"/>
            <ac:picMk id="7" creationId="{55DD1A0D-AEC2-491B-AEEA-ADF11133C72C}"/>
          </ac:picMkLst>
        </pc:picChg>
      </pc:sldChg>
      <pc:sldChg chg="delSp mod">
        <pc:chgData name="Polly Coram" userId="9b2b778d-e032-4c84-b681-8f503bfa5e8a" providerId="ADAL" clId="{03808A7D-3F3B-47F7-8C8F-A341D2ECC4FB}" dt="2024-10-08T11:39:07.857" v="3" actId="478"/>
        <pc:sldMkLst>
          <pc:docMk/>
          <pc:sldMk cId="1214491652" sldId="266"/>
        </pc:sldMkLst>
        <pc:picChg chg="del">
          <ac:chgData name="Polly Coram" userId="9b2b778d-e032-4c84-b681-8f503bfa5e8a" providerId="ADAL" clId="{03808A7D-3F3B-47F7-8C8F-A341D2ECC4FB}" dt="2024-10-08T11:39:07.857" v="3" actId="478"/>
          <ac:picMkLst>
            <pc:docMk/>
            <pc:sldMk cId="1214491652" sldId="266"/>
            <ac:picMk id="7" creationId="{55DD1A0D-AEC2-491B-AEEA-ADF11133C72C}"/>
          </ac:picMkLst>
        </pc:picChg>
      </pc:sldChg>
      <pc:sldChg chg="delSp mod">
        <pc:chgData name="Polly Coram" userId="9b2b778d-e032-4c84-b681-8f503bfa5e8a" providerId="ADAL" clId="{03808A7D-3F3B-47F7-8C8F-A341D2ECC4FB}" dt="2024-10-08T11:39:09.589" v="4" actId="478"/>
        <pc:sldMkLst>
          <pc:docMk/>
          <pc:sldMk cId="3675259895" sldId="267"/>
        </pc:sldMkLst>
        <pc:picChg chg="del">
          <ac:chgData name="Polly Coram" userId="9b2b778d-e032-4c84-b681-8f503bfa5e8a" providerId="ADAL" clId="{03808A7D-3F3B-47F7-8C8F-A341D2ECC4FB}" dt="2024-10-08T11:39:09.589" v="4" actId="478"/>
          <ac:picMkLst>
            <pc:docMk/>
            <pc:sldMk cId="3675259895" sldId="267"/>
            <ac:picMk id="7" creationId="{55DD1A0D-AEC2-491B-AEEA-ADF11133C72C}"/>
          </ac:picMkLst>
        </pc:picChg>
      </pc:sldChg>
      <pc:sldChg chg="delSp mod">
        <pc:chgData name="Polly Coram" userId="9b2b778d-e032-4c84-b681-8f503bfa5e8a" providerId="ADAL" clId="{03808A7D-3F3B-47F7-8C8F-A341D2ECC4FB}" dt="2024-10-08T11:39:12.415" v="5" actId="478"/>
        <pc:sldMkLst>
          <pc:docMk/>
          <pc:sldMk cId="2823386343" sldId="268"/>
        </pc:sldMkLst>
        <pc:picChg chg="del">
          <ac:chgData name="Polly Coram" userId="9b2b778d-e032-4c84-b681-8f503bfa5e8a" providerId="ADAL" clId="{03808A7D-3F3B-47F7-8C8F-A341D2ECC4FB}" dt="2024-10-08T11:39:12.415" v="5" actId="478"/>
          <ac:picMkLst>
            <pc:docMk/>
            <pc:sldMk cId="2823386343" sldId="268"/>
            <ac:picMk id="7" creationId="{55DD1A0D-AEC2-491B-AEEA-ADF11133C72C}"/>
          </ac:picMkLst>
        </pc:picChg>
      </pc:sldChg>
      <pc:sldChg chg="delSp mod">
        <pc:chgData name="Polly Coram" userId="9b2b778d-e032-4c84-b681-8f503bfa5e8a" providerId="ADAL" clId="{03808A7D-3F3B-47F7-8C8F-A341D2ECC4FB}" dt="2024-10-08T11:39:16.031" v="7" actId="478"/>
        <pc:sldMkLst>
          <pc:docMk/>
          <pc:sldMk cId="2868787832" sldId="269"/>
        </pc:sldMkLst>
        <pc:picChg chg="del">
          <ac:chgData name="Polly Coram" userId="9b2b778d-e032-4c84-b681-8f503bfa5e8a" providerId="ADAL" clId="{03808A7D-3F3B-47F7-8C8F-A341D2ECC4FB}" dt="2024-10-08T11:39:16.031" v="7" actId="478"/>
          <ac:picMkLst>
            <pc:docMk/>
            <pc:sldMk cId="2868787832" sldId="269"/>
            <ac:picMk id="7" creationId="{55DD1A0D-AEC2-491B-AEEA-ADF11133C72C}"/>
          </ac:picMkLst>
        </pc:picChg>
      </pc:sldChg>
      <pc:sldChg chg="delSp mod">
        <pc:chgData name="Polly Coram" userId="9b2b778d-e032-4c84-b681-8f503bfa5e8a" providerId="ADAL" clId="{03808A7D-3F3B-47F7-8C8F-A341D2ECC4FB}" dt="2024-10-08T11:39:04.111" v="1" actId="478"/>
        <pc:sldMkLst>
          <pc:docMk/>
          <pc:sldMk cId="2506367210" sldId="271"/>
        </pc:sldMkLst>
        <pc:picChg chg="del">
          <ac:chgData name="Polly Coram" userId="9b2b778d-e032-4c84-b681-8f503bfa5e8a" providerId="ADAL" clId="{03808A7D-3F3B-47F7-8C8F-A341D2ECC4FB}" dt="2024-10-08T11:39:04.111" v="1" actId="478"/>
          <ac:picMkLst>
            <pc:docMk/>
            <pc:sldMk cId="2506367210" sldId="271"/>
            <ac:picMk id="7" creationId="{55DD1A0D-AEC2-491B-AEEA-ADF11133C72C}"/>
          </ac:picMkLst>
        </pc:picChg>
      </pc:sldChg>
      <pc:sldChg chg="delSp mod">
        <pc:chgData name="Polly Coram" userId="9b2b778d-e032-4c84-b681-8f503bfa5e8a" providerId="ADAL" clId="{03808A7D-3F3B-47F7-8C8F-A341D2ECC4FB}" dt="2024-10-08T11:39:13.945" v="6" actId="478"/>
        <pc:sldMkLst>
          <pc:docMk/>
          <pc:sldMk cId="1080702510" sldId="273"/>
        </pc:sldMkLst>
        <pc:picChg chg="del">
          <ac:chgData name="Polly Coram" userId="9b2b778d-e032-4c84-b681-8f503bfa5e8a" providerId="ADAL" clId="{03808A7D-3F3B-47F7-8C8F-A341D2ECC4FB}" dt="2024-10-08T11:39:13.945" v="6" actId="478"/>
          <ac:picMkLst>
            <pc:docMk/>
            <pc:sldMk cId="1080702510" sldId="273"/>
            <ac:picMk id="7" creationId="{55DD1A0D-AEC2-491B-AEEA-ADF11133C72C}"/>
          </ac:picMkLst>
        </pc:picChg>
      </pc:sldChg>
      <pc:sldChg chg="delSp mod">
        <pc:chgData name="Polly Coram" userId="9b2b778d-e032-4c84-b681-8f503bfa5e8a" providerId="ADAL" clId="{03808A7D-3F3B-47F7-8C8F-A341D2ECC4FB}" dt="2024-10-08T11:39:18.431" v="8" actId="478"/>
        <pc:sldMkLst>
          <pc:docMk/>
          <pc:sldMk cId="2700745827" sldId="274"/>
        </pc:sldMkLst>
        <pc:picChg chg="del">
          <ac:chgData name="Polly Coram" userId="9b2b778d-e032-4c84-b681-8f503bfa5e8a" providerId="ADAL" clId="{03808A7D-3F3B-47F7-8C8F-A341D2ECC4FB}" dt="2024-10-08T11:39:18.431" v="8" actId="478"/>
          <ac:picMkLst>
            <pc:docMk/>
            <pc:sldMk cId="2700745827" sldId="274"/>
            <ac:picMk id="7" creationId="{55DD1A0D-AEC2-491B-AEEA-ADF11133C72C}"/>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41A1FB0F-1C5C-844C-8C46-D2BBE08905E5}"/>
              </a:ext>
            </a:extLst>
          </p:cNvPr>
          <p:cNvSpPr/>
          <p:nvPr userDrawn="1"/>
        </p:nvSpPr>
        <p:spPr>
          <a:xfrm>
            <a:off x="-1608483" y="-2220292"/>
            <a:ext cx="11298584" cy="112985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Title 90">
            <a:extLst>
              <a:ext uri="{FF2B5EF4-FFF2-40B4-BE49-F238E27FC236}">
                <a16:creationId xmlns:a16="http://schemas.microsoft.com/office/drawing/2014/main" id="{2FB4C903-3243-CE41-ABFE-3F1D160EB1D8}"/>
              </a:ext>
            </a:extLst>
          </p:cNvPr>
          <p:cNvSpPr>
            <a:spLocks noGrp="1"/>
          </p:cNvSpPr>
          <p:nvPr>
            <p:ph type="title"/>
          </p:nvPr>
        </p:nvSpPr>
        <p:spPr>
          <a:xfrm>
            <a:off x="679893" y="2241419"/>
            <a:ext cx="7706319" cy="2398702"/>
          </a:xfrm>
          <a:prstGeom prst="rect">
            <a:avLst/>
          </a:prstGeom>
        </p:spPr>
        <p:txBody>
          <a:bodyPr anchor="b"/>
          <a:lstStyle>
            <a:lvl1pPr>
              <a:defRPr sz="5000">
                <a:solidFill>
                  <a:schemeClr val="bg1"/>
                </a:solidFill>
              </a:defRPr>
            </a:lvl1pPr>
          </a:lstStyle>
          <a:p>
            <a:r>
              <a:rPr lang="en-US"/>
              <a:t>Click to edit Master title style</a:t>
            </a:r>
          </a:p>
        </p:txBody>
      </p:sp>
      <p:cxnSp>
        <p:nvCxnSpPr>
          <p:cNvPr id="29" name="Straight Connector 28">
            <a:extLst>
              <a:ext uri="{FF2B5EF4-FFF2-40B4-BE49-F238E27FC236}">
                <a16:creationId xmlns:a16="http://schemas.microsoft.com/office/drawing/2014/main" id="{BDFEBF5A-F0CE-3244-8110-D6EC672148A4}"/>
              </a:ext>
            </a:extLst>
          </p:cNvPr>
          <p:cNvCxnSpPr/>
          <p:nvPr userDrawn="1"/>
        </p:nvCxnSpPr>
        <p:spPr>
          <a:xfrm>
            <a:off x="679893" y="6223000"/>
            <a:ext cx="108517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ACBDBAD-1B6A-A34F-9AC3-4B34C4508423}"/>
              </a:ext>
            </a:extLst>
          </p:cNvPr>
          <p:cNvSpPr/>
          <p:nvPr userDrawn="1"/>
        </p:nvSpPr>
        <p:spPr>
          <a:xfrm>
            <a:off x="10072050" y="6273800"/>
            <a:ext cx="1510350" cy="256545"/>
          </a:xfrm>
          <a:prstGeom prst="rect">
            <a:avLst/>
          </a:prstGeom>
        </p:spPr>
        <p:txBody>
          <a:bodyPr wrap="none">
            <a:spAutoFit/>
          </a:bodyPr>
          <a:lstStyle/>
          <a:p>
            <a:pPr lvl="0" algn="r"/>
            <a:r>
              <a:rPr lang="en-US" sz="1067" err="1">
                <a:solidFill>
                  <a:schemeClr val="bg1"/>
                </a:solidFill>
              </a:rPr>
              <a:t>kareneckstein.co.uk</a:t>
            </a:r>
            <a:endParaRPr lang="en-US" sz="1067">
              <a:solidFill>
                <a:schemeClr val="bg1"/>
              </a:solidFill>
            </a:endParaRPr>
          </a:p>
        </p:txBody>
      </p:sp>
      <p:pic>
        <p:nvPicPr>
          <p:cNvPr id="31" name="Picture 30">
            <a:extLst>
              <a:ext uri="{FF2B5EF4-FFF2-40B4-BE49-F238E27FC236}">
                <a16:creationId xmlns:a16="http://schemas.microsoft.com/office/drawing/2014/main" id="{27195FE6-0812-E847-A286-C8ED0FE692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505" y="539268"/>
            <a:ext cx="1537312" cy="779764"/>
          </a:xfrm>
          <a:prstGeom prst="rect">
            <a:avLst/>
          </a:prstGeom>
        </p:spPr>
      </p:pic>
      <p:sp>
        <p:nvSpPr>
          <p:cNvPr id="32" name="Text Placeholder 92">
            <a:extLst>
              <a:ext uri="{FF2B5EF4-FFF2-40B4-BE49-F238E27FC236}">
                <a16:creationId xmlns:a16="http://schemas.microsoft.com/office/drawing/2014/main" id="{3CFA7CA3-BB6A-ED44-A18E-38F892C207BF}"/>
              </a:ext>
            </a:extLst>
          </p:cNvPr>
          <p:cNvSpPr>
            <a:spLocks noGrp="1"/>
          </p:cNvSpPr>
          <p:nvPr>
            <p:ph type="body" sz="quarter" idx="10" hasCustomPrompt="1"/>
          </p:nvPr>
        </p:nvSpPr>
        <p:spPr>
          <a:xfrm>
            <a:off x="657505" y="4838881"/>
            <a:ext cx="7706319" cy="972321"/>
          </a:xfrm>
          <a:prstGeom prst="rect">
            <a:avLst/>
          </a:prstGeom>
        </p:spPr>
        <p:txBody>
          <a:bodyPr anchor="t"/>
          <a:lstStyle>
            <a:lvl1pPr marL="0" indent="0">
              <a:buNone/>
              <a:defRPr sz="2333">
                <a:solidFill>
                  <a:schemeClr val="bg1"/>
                </a:solidFill>
              </a:defRPr>
            </a:lvl1pPr>
          </a:lstStyle>
          <a:p>
            <a:pPr lvl="0"/>
            <a:r>
              <a:rPr lang="en-US"/>
              <a:t>Insert content here</a:t>
            </a:r>
          </a:p>
        </p:txBody>
      </p:sp>
      <p:sp>
        <p:nvSpPr>
          <p:cNvPr id="34" name="Text Placeholder 92">
            <a:extLst>
              <a:ext uri="{FF2B5EF4-FFF2-40B4-BE49-F238E27FC236}">
                <a16:creationId xmlns:a16="http://schemas.microsoft.com/office/drawing/2014/main" id="{30F6319E-4FC3-3942-8AB7-545DD182B06C}"/>
              </a:ext>
            </a:extLst>
          </p:cNvPr>
          <p:cNvSpPr>
            <a:spLocks noGrp="1"/>
          </p:cNvSpPr>
          <p:nvPr>
            <p:ph type="body" sz="quarter" idx="11" hasCustomPrompt="1"/>
          </p:nvPr>
        </p:nvSpPr>
        <p:spPr>
          <a:xfrm>
            <a:off x="9690101" y="5206482"/>
            <a:ext cx="1981200" cy="600720"/>
          </a:xfrm>
          <a:prstGeom prst="rect">
            <a:avLst/>
          </a:prstGeom>
        </p:spPr>
        <p:txBody>
          <a:bodyPr anchor="b"/>
          <a:lstStyle>
            <a:lvl1pPr marL="0" indent="0">
              <a:buNone/>
              <a:defRPr sz="1600">
                <a:solidFill>
                  <a:schemeClr val="bg1"/>
                </a:solidFill>
              </a:defRPr>
            </a:lvl1pPr>
          </a:lstStyle>
          <a:p>
            <a:pPr lvl="0"/>
            <a:r>
              <a:rPr lang="en-US"/>
              <a:t>Karen Eckstein </a:t>
            </a:r>
            <a:br>
              <a:rPr lang="en-US"/>
            </a:br>
            <a:r>
              <a:rPr lang="en-US"/>
              <a:t>LLB, CTA, Cert IRM</a:t>
            </a:r>
          </a:p>
        </p:txBody>
      </p:sp>
    </p:spTree>
    <p:extLst>
      <p:ext uri="{BB962C8B-B14F-4D97-AF65-F5344CB8AC3E}">
        <p14:creationId xmlns:p14="http://schemas.microsoft.com/office/powerpoint/2010/main" val="232184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E2653DA-51D7-9C4C-A4AD-5034D92E4FC5}"/>
              </a:ext>
            </a:extLst>
          </p:cNvPr>
          <p:cNvSpPr/>
          <p:nvPr userDrawn="1"/>
        </p:nvSpPr>
        <p:spPr>
          <a:xfrm>
            <a:off x="7655923" y="2667000"/>
            <a:ext cx="8382000" cy="838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Oval 7">
            <a:extLst>
              <a:ext uri="{FF2B5EF4-FFF2-40B4-BE49-F238E27FC236}">
                <a16:creationId xmlns:a16="http://schemas.microsoft.com/office/drawing/2014/main" id="{5F4143CF-8F52-DC46-82AB-115E0AA0E093}"/>
              </a:ext>
            </a:extLst>
          </p:cNvPr>
          <p:cNvSpPr/>
          <p:nvPr userDrawn="1"/>
        </p:nvSpPr>
        <p:spPr>
          <a:xfrm>
            <a:off x="7776187" y="-1979326"/>
            <a:ext cx="3974726" cy="4016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9" name="Straight Connector 8">
            <a:extLst>
              <a:ext uri="{FF2B5EF4-FFF2-40B4-BE49-F238E27FC236}">
                <a16:creationId xmlns:a16="http://schemas.microsoft.com/office/drawing/2014/main" id="{B1DBED92-EB31-964F-A5F4-B991539FD6E3}"/>
              </a:ext>
            </a:extLst>
          </p:cNvPr>
          <p:cNvCxnSpPr/>
          <p:nvPr userDrawn="1"/>
        </p:nvCxnSpPr>
        <p:spPr>
          <a:xfrm>
            <a:off x="679893" y="6223000"/>
            <a:ext cx="108517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87B2B88-C9E8-4847-A7D1-E594EB10BE7F}"/>
              </a:ext>
            </a:extLst>
          </p:cNvPr>
          <p:cNvSpPr/>
          <p:nvPr userDrawn="1"/>
        </p:nvSpPr>
        <p:spPr>
          <a:xfrm>
            <a:off x="10072050" y="6273800"/>
            <a:ext cx="1510350" cy="256545"/>
          </a:xfrm>
          <a:prstGeom prst="rect">
            <a:avLst/>
          </a:prstGeom>
        </p:spPr>
        <p:txBody>
          <a:bodyPr wrap="none">
            <a:spAutoFit/>
          </a:bodyPr>
          <a:lstStyle/>
          <a:p>
            <a:pPr lvl="0" algn="r"/>
            <a:r>
              <a:rPr lang="en-US" sz="1067" err="1">
                <a:solidFill>
                  <a:schemeClr val="bg1"/>
                </a:solidFill>
              </a:rPr>
              <a:t>kareneckstein.co.uk</a:t>
            </a:r>
            <a:endParaRPr lang="en-US" sz="1067">
              <a:solidFill>
                <a:schemeClr val="bg1"/>
              </a:solidFill>
            </a:endParaRPr>
          </a:p>
        </p:txBody>
      </p:sp>
      <p:pic>
        <p:nvPicPr>
          <p:cNvPr id="11" name="Picture 10">
            <a:extLst>
              <a:ext uri="{FF2B5EF4-FFF2-40B4-BE49-F238E27FC236}">
                <a16:creationId xmlns:a16="http://schemas.microsoft.com/office/drawing/2014/main" id="{6B6B4DB9-56C1-D64E-85B5-82E6E7C30E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505" y="539268"/>
            <a:ext cx="1537312" cy="779763"/>
          </a:xfrm>
          <a:prstGeom prst="rect">
            <a:avLst/>
          </a:prstGeom>
        </p:spPr>
      </p:pic>
      <p:sp>
        <p:nvSpPr>
          <p:cNvPr id="12" name="Title 90">
            <a:extLst>
              <a:ext uri="{FF2B5EF4-FFF2-40B4-BE49-F238E27FC236}">
                <a16:creationId xmlns:a16="http://schemas.microsoft.com/office/drawing/2014/main" id="{9E4808A5-7640-1D47-B6B1-B017F37D0229}"/>
              </a:ext>
            </a:extLst>
          </p:cNvPr>
          <p:cNvSpPr>
            <a:spLocks noGrp="1"/>
          </p:cNvSpPr>
          <p:nvPr>
            <p:ph type="title"/>
          </p:nvPr>
        </p:nvSpPr>
        <p:spPr>
          <a:xfrm>
            <a:off x="679893" y="2245048"/>
            <a:ext cx="7706319" cy="2398702"/>
          </a:xfrm>
          <a:prstGeom prst="rect">
            <a:avLst/>
          </a:prstGeom>
        </p:spPr>
        <p:txBody>
          <a:bodyPr anchor="b"/>
          <a:lstStyle>
            <a:lvl1pPr>
              <a:defRPr sz="5000">
                <a:solidFill>
                  <a:schemeClr val="tx1"/>
                </a:solidFill>
              </a:defRPr>
            </a:lvl1pPr>
          </a:lstStyle>
          <a:p>
            <a:r>
              <a:rPr lang="en-US"/>
              <a:t>Click to edit Master title style</a:t>
            </a:r>
          </a:p>
        </p:txBody>
      </p:sp>
      <p:sp>
        <p:nvSpPr>
          <p:cNvPr id="13" name="Text Placeholder 92">
            <a:extLst>
              <a:ext uri="{FF2B5EF4-FFF2-40B4-BE49-F238E27FC236}">
                <a16:creationId xmlns:a16="http://schemas.microsoft.com/office/drawing/2014/main" id="{9A770C54-6FBF-D84D-B7E7-C90F231B5D0A}"/>
              </a:ext>
            </a:extLst>
          </p:cNvPr>
          <p:cNvSpPr>
            <a:spLocks noGrp="1"/>
          </p:cNvSpPr>
          <p:nvPr>
            <p:ph type="body" sz="quarter" idx="10" hasCustomPrompt="1"/>
          </p:nvPr>
        </p:nvSpPr>
        <p:spPr>
          <a:xfrm>
            <a:off x="679893" y="4842510"/>
            <a:ext cx="6838507" cy="972321"/>
          </a:xfrm>
          <a:prstGeom prst="rect">
            <a:avLst/>
          </a:prstGeom>
        </p:spPr>
        <p:txBody>
          <a:bodyPr anchor="t"/>
          <a:lstStyle>
            <a:lvl1pPr marL="0" indent="0">
              <a:buNone/>
              <a:defRPr sz="2333">
                <a:solidFill>
                  <a:schemeClr val="tx1"/>
                </a:solidFill>
              </a:defRPr>
            </a:lvl1pPr>
          </a:lstStyle>
          <a:p>
            <a:pPr lvl="0"/>
            <a:r>
              <a:rPr lang="en-US"/>
              <a:t>Insert content here</a:t>
            </a:r>
          </a:p>
        </p:txBody>
      </p:sp>
      <p:sp>
        <p:nvSpPr>
          <p:cNvPr id="16" name="Text Placeholder 92">
            <a:extLst>
              <a:ext uri="{FF2B5EF4-FFF2-40B4-BE49-F238E27FC236}">
                <a16:creationId xmlns:a16="http://schemas.microsoft.com/office/drawing/2014/main" id="{55781240-4577-A24D-990B-874ED62E29E6}"/>
              </a:ext>
            </a:extLst>
          </p:cNvPr>
          <p:cNvSpPr>
            <a:spLocks noGrp="1"/>
          </p:cNvSpPr>
          <p:nvPr>
            <p:ph type="body" sz="quarter" idx="11" hasCustomPrompt="1"/>
          </p:nvPr>
        </p:nvSpPr>
        <p:spPr>
          <a:xfrm>
            <a:off x="9690101" y="5206482"/>
            <a:ext cx="1981200" cy="600720"/>
          </a:xfrm>
          <a:prstGeom prst="rect">
            <a:avLst/>
          </a:prstGeom>
        </p:spPr>
        <p:txBody>
          <a:bodyPr anchor="b"/>
          <a:lstStyle>
            <a:lvl1pPr marL="0" indent="0">
              <a:buNone/>
              <a:defRPr sz="1600">
                <a:solidFill>
                  <a:schemeClr val="bg1"/>
                </a:solidFill>
              </a:defRPr>
            </a:lvl1pPr>
          </a:lstStyle>
          <a:p>
            <a:pPr lvl="0"/>
            <a:r>
              <a:rPr lang="en-US"/>
              <a:t>Karen Eckstein </a:t>
            </a:r>
            <a:br>
              <a:rPr lang="en-US"/>
            </a:br>
            <a:r>
              <a:rPr lang="en-US"/>
              <a:t>LLB, CTA, Cert IRM</a:t>
            </a:r>
          </a:p>
        </p:txBody>
      </p:sp>
    </p:spTree>
    <p:extLst>
      <p:ext uri="{BB962C8B-B14F-4D97-AF65-F5344CB8AC3E}">
        <p14:creationId xmlns:p14="http://schemas.microsoft.com/office/powerpoint/2010/main" val="62084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FE449CE-B73E-764F-B853-B68474139188}"/>
              </a:ext>
            </a:extLst>
          </p:cNvPr>
          <p:cNvSpPr/>
          <p:nvPr userDrawn="1"/>
        </p:nvSpPr>
        <p:spPr>
          <a:xfrm>
            <a:off x="9795193" y="-1273359"/>
            <a:ext cx="4121463" cy="4121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Oval 7">
            <a:extLst>
              <a:ext uri="{FF2B5EF4-FFF2-40B4-BE49-F238E27FC236}">
                <a16:creationId xmlns:a16="http://schemas.microsoft.com/office/drawing/2014/main" id="{FA82B29D-6FCF-A94C-8908-AEE9FF8BE7E7}"/>
              </a:ext>
            </a:extLst>
          </p:cNvPr>
          <p:cNvSpPr/>
          <p:nvPr userDrawn="1"/>
        </p:nvSpPr>
        <p:spPr>
          <a:xfrm>
            <a:off x="7868124" y="3262765"/>
            <a:ext cx="5667532" cy="5667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0" name="Straight Connector 9">
            <a:extLst>
              <a:ext uri="{FF2B5EF4-FFF2-40B4-BE49-F238E27FC236}">
                <a16:creationId xmlns:a16="http://schemas.microsoft.com/office/drawing/2014/main" id="{24741D01-5F92-9540-A74E-118CFDDBA3CF}"/>
              </a:ext>
            </a:extLst>
          </p:cNvPr>
          <p:cNvCxnSpPr/>
          <p:nvPr userDrawn="1"/>
        </p:nvCxnSpPr>
        <p:spPr>
          <a:xfrm>
            <a:off x="679893" y="6223000"/>
            <a:ext cx="108517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D423366-1DF8-FB4D-AAE7-B71880A56A0F}"/>
              </a:ext>
            </a:extLst>
          </p:cNvPr>
          <p:cNvSpPr/>
          <p:nvPr userDrawn="1"/>
        </p:nvSpPr>
        <p:spPr>
          <a:xfrm>
            <a:off x="10072050" y="6273800"/>
            <a:ext cx="1510350" cy="256545"/>
          </a:xfrm>
          <a:prstGeom prst="rect">
            <a:avLst/>
          </a:prstGeom>
        </p:spPr>
        <p:txBody>
          <a:bodyPr wrap="none">
            <a:spAutoFit/>
          </a:bodyPr>
          <a:lstStyle/>
          <a:p>
            <a:pPr lvl="0" algn="r"/>
            <a:r>
              <a:rPr lang="en-US" sz="1067" err="1">
                <a:solidFill>
                  <a:schemeClr val="bg1"/>
                </a:solidFill>
              </a:rPr>
              <a:t>kareneckstein.co.uk</a:t>
            </a:r>
            <a:endParaRPr lang="en-US" sz="1067">
              <a:solidFill>
                <a:schemeClr val="bg1"/>
              </a:solidFill>
            </a:endParaRPr>
          </a:p>
        </p:txBody>
      </p:sp>
      <p:pic>
        <p:nvPicPr>
          <p:cNvPr id="12" name="Picture 11">
            <a:extLst>
              <a:ext uri="{FF2B5EF4-FFF2-40B4-BE49-F238E27FC236}">
                <a16:creationId xmlns:a16="http://schemas.microsoft.com/office/drawing/2014/main" id="{D89A1365-B7C1-F543-80C2-5F44D689F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505" y="539268"/>
            <a:ext cx="1537312" cy="779764"/>
          </a:xfrm>
          <a:prstGeom prst="rect">
            <a:avLst/>
          </a:prstGeom>
        </p:spPr>
      </p:pic>
      <p:sp>
        <p:nvSpPr>
          <p:cNvPr id="15" name="Title 90">
            <a:extLst>
              <a:ext uri="{FF2B5EF4-FFF2-40B4-BE49-F238E27FC236}">
                <a16:creationId xmlns:a16="http://schemas.microsoft.com/office/drawing/2014/main" id="{4036A9DD-5CAB-5F49-BAF2-F0F02EDAC2C0}"/>
              </a:ext>
            </a:extLst>
          </p:cNvPr>
          <p:cNvSpPr>
            <a:spLocks noGrp="1"/>
          </p:cNvSpPr>
          <p:nvPr>
            <p:ph type="title"/>
          </p:nvPr>
        </p:nvSpPr>
        <p:spPr>
          <a:xfrm>
            <a:off x="679893" y="2241419"/>
            <a:ext cx="7706319" cy="2398702"/>
          </a:xfrm>
          <a:prstGeom prst="rect">
            <a:avLst/>
          </a:prstGeom>
        </p:spPr>
        <p:txBody>
          <a:bodyPr anchor="b"/>
          <a:lstStyle>
            <a:lvl1pPr>
              <a:defRPr sz="5000">
                <a:solidFill>
                  <a:schemeClr val="bg1"/>
                </a:solidFill>
              </a:defRPr>
            </a:lvl1pPr>
          </a:lstStyle>
          <a:p>
            <a:r>
              <a:rPr lang="en-US"/>
              <a:t>Click to edit Master title style</a:t>
            </a:r>
          </a:p>
        </p:txBody>
      </p:sp>
      <p:sp>
        <p:nvSpPr>
          <p:cNvPr id="16" name="Text Placeholder 92">
            <a:extLst>
              <a:ext uri="{FF2B5EF4-FFF2-40B4-BE49-F238E27FC236}">
                <a16:creationId xmlns:a16="http://schemas.microsoft.com/office/drawing/2014/main" id="{7923F351-731D-7A40-BBB3-6DC0CA7ABD99}"/>
              </a:ext>
            </a:extLst>
          </p:cNvPr>
          <p:cNvSpPr>
            <a:spLocks noGrp="1"/>
          </p:cNvSpPr>
          <p:nvPr>
            <p:ph type="body" sz="quarter" idx="10" hasCustomPrompt="1"/>
          </p:nvPr>
        </p:nvSpPr>
        <p:spPr>
          <a:xfrm>
            <a:off x="657505" y="4838881"/>
            <a:ext cx="6898995" cy="972321"/>
          </a:xfrm>
          <a:prstGeom prst="rect">
            <a:avLst/>
          </a:prstGeom>
        </p:spPr>
        <p:txBody>
          <a:bodyPr anchor="t"/>
          <a:lstStyle>
            <a:lvl1pPr marL="0" indent="0">
              <a:buNone/>
              <a:defRPr sz="2333">
                <a:solidFill>
                  <a:schemeClr val="bg1"/>
                </a:solidFill>
              </a:defRPr>
            </a:lvl1pPr>
          </a:lstStyle>
          <a:p>
            <a:pPr lvl="0"/>
            <a:r>
              <a:rPr lang="en-US"/>
              <a:t>Insert content here</a:t>
            </a:r>
          </a:p>
        </p:txBody>
      </p:sp>
      <p:sp>
        <p:nvSpPr>
          <p:cNvPr id="17" name="Text Placeholder 92">
            <a:extLst>
              <a:ext uri="{FF2B5EF4-FFF2-40B4-BE49-F238E27FC236}">
                <a16:creationId xmlns:a16="http://schemas.microsoft.com/office/drawing/2014/main" id="{BA4576E7-0C93-674E-BFE7-8599EFE2E35F}"/>
              </a:ext>
            </a:extLst>
          </p:cNvPr>
          <p:cNvSpPr>
            <a:spLocks noGrp="1"/>
          </p:cNvSpPr>
          <p:nvPr>
            <p:ph type="body" sz="quarter" idx="11" hasCustomPrompt="1"/>
          </p:nvPr>
        </p:nvSpPr>
        <p:spPr>
          <a:xfrm>
            <a:off x="9690101" y="5206482"/>
            <a:ext cx="1981200" cy="600720"/>
          </a:xfrm>
          <a:prstGeom prst="rect">
            <a:avLst/>
          </a:prstGeom>
        </p:spPr>
        <p:txBody>
          <a:bodyPr anchor="b"/>
          <a:lstStyle>
            <a:lvl1pPr marL="0" indent="0">
              <a:buNone/>
              <a:defRPr sz="1600">
                <a:solidFill>
                  <a:schemeClr val="bg1"/>
                </a:solidFill>
              </a:defRPr>
            </a:lvl1pPr>
          </a:lstStyle>
          <a:p>
            <a:pPr lvl="0"/>
            <a:r>
              <a:rPr lang="en-US"/>
              <a:t>Karen Eckstein </a:t>
            </a:r>
            <a:br>
              <a:rPr lang="en-US"/>
            </a:br>
            <a:r>
              <a:rPr lang="en-US"/>
              <a:t>LLB, CTA, Cert IRM</a:t>
            </a:r>
          </a:p>
        </p:txBody>
      </p:sp>
    </p:spTree>
    <p:extLst>
      <p:ext uri="{BB962C8B-B14F-4D97-AF65-F5344CB8AC3E}">
        <p14:creationId xmlns:p14="http://schemas.microsoft.com/office/powerpoint/2010/main" val="221804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6B0EF64-FC7B-DB40-A831-D29D648FC7DD}"/>
              </a:ext>
            </a:extLst>
          </p:cNvPr>
          <p:cNvSpPr>
            <a:spLocks noGrp="1"/>
          </p:cNvSpPr>
          <p:nvPr>
            <p:ph type="body" sz="quarter" idx="10"/>
          </p:nvPr>
        </p:nvSpPr>
        <p:spPr>
          <a:xfrm>
            <a:off x="659404" y="1105204"/>
            <a:ext cx="10872196" cy="1121818"/>
          </a:xfrm>
          <a:prstGeom prst="rect">
            <a:avLst/>
          </a:prstGeom>
        </p:spPr>
        <p:txBody>
          <a:bodyPr anchor="b"/>
          <a:lstStyle>
            <a:lvl1pPr marL="0" indent="0">
              <a:buNone/>
              <a:defRPr sz="4000">
                <a:solidFill>
                  <a:schemeClr val="tx2"/>
                </a:solidFill>
              </a:defRPr>
            </a:lvl1pPr>
          </a:lstStyle>
          <a:p>
            <a:pPr lvl="0"/>
            <a:r>
              <a:rPr lang="en-US"/>
              <a:t>Edit Master text styles</a:t>
            </a:r>
          </a:p>
        </p:txBody>
      </p:sp>
      <p:sp>
        <p:nvSpPr>
          <p:cNvPr id="11" name="Text Placeholder 4">
            <a:extLst>
              <a:ext uri="{FF2B5EF4-FFF2-40B4-BE49-F238E27FC236}">
                <a16:creationId xmlns:a16="http://schemas.microsoft.com/office/drawing/2014/main" id="{DF623FFB-50EC-FD46-B7BD-9E6DCA6DDDFE}"/>
              </a:ext>
            </a:extLst>
          </p:cNvPr>
          <p:cNvSpPr>
            <a:spLocks noGrp="1"/>
          </p:cNvSpPr>
          <p:nvPr>
            <p:ph type="body" sz="quarter" idx="11"/>
          </p:nvPr>
        </p:nvSpPr>
        <p:spPr>
          <a:xfrm>
            <a:off x="659404" y="2494027"/>
            <a:ext cx="10872196" cy="3394710"/>
          </a:xfrm>
          <a:prstGeom prst="rect">
            <a:avLst/>
          </a:prstGeom>
        </p:spPr>
        <p:txBody>
          <a:bodyPr anchor="t"/>
          <a:lstStyle>
            <a:lvl1pPr marL="0" indent="0">
              <a:buNone/>
              <a:defRPr sz="2200" b="1">
                <a:solidFill>
                  <a:schemeClr val="accent1"/>
                </a:solidFill>
              </a:defRPr>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20" name="Picture 19">
            <a:extLst>
              <a:ext uri="{FF2B5EF4-FFF2-40B4-BE49-F238E27FC236}">
                <a16:creationId xmlns:a16="http://schemas.microsoft.com/office/drawing/2014/main" id="{CDA2A616-E7C3-4C4E-BF88-8AA15B486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893" y="539268"/>
            <a:ext cx="599999" cy="298932"/>
          </a:xfrm>
          <a:prstGeom prst="rect">
            <a:avLst/>
          </a:prstGeom>
        </p:spPr>
      </p:pic>
      <p:cxnSp>
        <p:nvCxnSpPr>
          <p:cNvPr id="21" name="Straight Connector 20">
            <a:extLst>
              <a:ext uri="{FF2B5EF4-FFF2-40B4-BE49-F238E27FC236}">
                <a16:creationId xmlns:a16="http://schemas.microsoft.com/office/drawing/2014/main" id="{CC0D7B60-F208-FD44-83DF-D86292291C61}"/>
              </a:ext>
            </a:extLst>
          </p:cNvPr>
          <p:cNvCxnSpPr/>
          <p:nvPr userDrawn="1"/>
        </p:nvCxnSpPr>
        <p:spPr>
          <a:xfrm>
            <a:off x="679893" y="6223000"/>
            <a:ext cx="1085170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8BA2324-BBF3-334A-B49F-8580C1165375}"/>
              </a:ext>
            </a:extLst>
          </p:cNvPr>
          <p:cNvSpPr/>
          <p:nvPr userDrawn="1"/>
        </p:nvSpPr>
        <p:spPr>
          <a:xfrm>
            <a:off x="10072050" y="6273800"/>
            <a:ext cx="1510350" cy="256545"/>
          </a:xfrm>
          <a:prstGeom prst="rect">
            <a:avLst/>
          </a:prstGeom>
        </p:spPr>
        <p:txBody>
          <a:bodyPr wrap="none">
            <a:spAutoFit/>
          </a:bodyPr>
          <a:lstStyle/>
          <a:p>
            <a:pPr lvl="0" algn="r"/>
            <a:r>
              <a:rPr lang="en-US" sz="1067" err="1">
                <a:solidFill>
                  <a:schemeClr val="tx1"/>
                </a:solidFill>
              </a:rPr>
              <a:t>kareneckstein.co.uk</a:t>
            </a:r>
            <a:endParaRPr lang="en-US" sz="1067">
              <a:solidFill>
                <a:schemeClr val="tx1"/>
              </a:solidFill>
            </a:endParaRPr>
          </a:p>
        </p:txBody>
      </p:sp>
    </p:spTree>
    <p:extLst>
      <p:ext uri="{BB962C8B-B14F-4D97-AF65-F5344CB8AC3E}">
        <p14:creationId xmlns:p14="http://schemas.microsoft.com/office/powerpoint/2010/main" val="155164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F0AF333-9876-D743-90F9-0ECD8C86CD48}"/>
              </a:ext>
            </a:extLst>
          </p:cNvPr>
          <p:cNvCxnSpPr/>
          <p:nvPr userDrawn="1"/>
        </p:nvCxnSpPr>
        <p:spPr>
          <a:xfrm>
            <a:off x="679893" y="6223000"/>
            <a:ext cx="108517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DCCD218-AAD0-574D-BD88-9E49FD5CEBA3}"/>
              </a:ext>
            </a:extLst>
          </p:cNvPr>
          <p:cNvSpPr/>
          <p:nvPr userDrawn="1"/>
        </p:nvSpPr>
        <p:spPr>
          <a:xfrm>
            <a:off x="10072050" y="6273800"/>
            <a:ext cx="1510350" cy="256545"/>
          </a:xfrm>
          <a:prstGeom prst="rect">
            <a:avLst/>
          </a:prstGeom>
        </p:spPr>
        <p:txBody>
          <a:bodyPr wrap="none">
            <a:spAutoFit/>
          </a:bodyPr>
          <a:lstStyle/>
          <a:p>
            <a:pPr lvl="0" algn="r"/>
            <a:r>
              <a:rPr lang="en-US" sz="1067" err="1">
                <a:solidFill>
                  <a:schemeClr val="bg1"/>
                </a:solidFill>
              </a:rPr>
              <a:t>kareneckstein.co.uk</a:t>
            </a:r>
            <a:endParaRPr lang="en-US" sz="1067">
              <a:solidFill>
                <a:schemeClr val="bg1"/>
              </a:solidFill>
            </a:endParaRPr>
          </a:p>
        </p:txBody>
      </p:sp>
      <p:sp>
        <p:nvSpPr>
          <p:cNvPr id="13" name="Title 90">
            <a:extLst>
              <a:ext uri="{FF2B5EF4-FFF2-40B4-BE49-F238E27FC236}">
                <a16:creationId xmlns:a16="http://schemas.microsoft.com/office/drawing/2014/main" id="{E418705E-0CC0-084C-8C3C-86C1046A9F48}"/>
              </a:ext>
            </a:extLst>
          </p:cNvPr>
          <p:cNvSpPr>
            <a:spLocks noGrp="1"/>
          </p:cNvSpPr>
          <p:nvPr>
            <p:ph type="title" hasCustomPrompt="1"/>
          </p:nvPr>
        </p:nvSpPr>
        <p:spPr>
          <a:xfrm>
            <a:off x="3390900" y="2198969"/>
            <a:ext cx="8140699" cy="1997552"/>
          </a:xfrm>
          <a:prstGeom prst="rect">
            <a:avLst/>
          </a:prstGeom>
        </p:spPr>
        <p:txBody>
          <a:bodyPr anchor="b"/>
          <a:lstStyle>
            <a:lvl1pPr>
              <a:defRPr sz="4000">
                <a:solidFill>
                  <a:schemeClr val="accent2"/>
                </a:solidFill>
              </a:defRPr>
            </a:lvl1pPr>
          </a:lstStyle>
          <a:p>
            <a:r>
              <a:rPr lang="en-US"/>
              <a:t>Sign off copy</a:t>
            </a:r>
          </a:p>
        </p:txBody>
      </p:sp>
      <p:pic>
        <p:nvPicPr>
          <p:cNvPr id="15" name="Picture 14">
            <a:extLst>
              <a:ext uri="{FF2B5EF4-FFF2-40B4-BE49-F238E27FC236}">
                <a16:creationId xmlns:a16="http://schemas.microsoft.com/office/drawing/2014/main" id="{1DB0F619-5241-0546-B948-633B90C4B3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505" y="539268"/>
            <a:ext cx="1537312" cy="779764"/>
          </a:xfrm>
          <a:prstGeom prst="rect">
            <a:avLst/>
          </a:prstGeom>
        </p:spPr>
      </p:pic>
      <p:sp>
        <p:nvSpPr>
          <p:cNvPr id="2" name="TextBox 1">
            <a:extLst>
              <a:ext uri="{FF2B5EF4-FFF2-40B4-BE49-F238E27FC236}">
                <a16:creationId xmlns:a16="http://schemas.microsoft.com/office/drawing/2014/main" id="{EF3F2F31-D875-4647-ABED-245FDFB85DFF}"/>
              </a:ext>
            </a:extLst>
          </p:cNvPr>
          <p:cNvSpPr txBox="1"/>
          <p:nvPr userDrawn="1"/>
        </p:nvSpPr>
        <p:spPr>
          <a:xfrm>
            <a:off x="3390900" y="4528930"/>
            <a:ext cx="3925957" cy="1200329"/>
          </a:xfrm>
          <a:prstGeom prst="rect">
            <a:avLst/>
          </a:prstGeom>
          <a:noFill/>
        </p:spPr>
        <p:txBody>
          <a:bodyPr wrap="square" rtlCol="0">
            <a:spAutoFit/>
          </a:bodyPr>
          <a:lstStyle/>
          <a:p>
            <a:r>
              <a:rPr lang="en-GB" b="1">
                <a:solidFill>
                  <a:schemeClr val="accent2"/>
                </a:solidFill>
                <a:latin typeface="+mj-lt"/>
                <a:cs typeface="Arial" panose="020B0604020202020204" pitchFamily="34" charset="0"/>
              </a:rPr>
              <a:t>Karen Eckstein</a:t>
            </a:r>
          </a:p>
          <a:p>
            <a:r>
              <a:rPr lang="en-GB">
                <a:solidFill>
                  <a:schemeClr val="bg1"/>
                </a:solidFill>
                <a:latin typeface="+mj-lt"/>
                <a:cs typeface="Arial" panose="020B0604020202020204" pitchFamily="34" charset="0"/>
              </a:rPr>
              <a:t>07973 627039</a:t>
            </a:r>
          </a:p>
          <a:p>
            <a:r>
              <a:rPr lang="en-GB" err="1">
                <a:solidFill>
                  <a:schemeClr val="bg1"/>
                </a:solidFill>
                <a:latin typeface="+mj-lt"/>
                <a:cs typeface="Arial" panose="020B0604020202020204" pitchFamily="34" charset="0"/>
              </a:rPr>
              <a:t>kareneckstein.co.uk</a:t>
            </a:r>
            <a:endParaRPr lang="en-GB">
              <a:solidFill>
                <a:schemeClr val="bg1"/>
              </a:solidFill>
              <a:latin typeface="+mj-lt"/>
              <a:cs typeface="Arial" panose="020B0604020202020204" pitchFamily="34" charset="0"/>
            </a:endParaRPr>
          </a:p>
          <a:p>
            <a:r>
              <a:rPr lang="en-GB" err="1">
                <a:solidFill>
                  <a:schemeClr val="bg1"/>
                </a:solidFill>
                <a:latin typeface="+mj-lt"/>
                <a:cs typeface="Arial" panose="020B0604020202020204" pitchFamily="34" charset="0"/>
              </a:rPr>
              <a:t>karen@kareneckstein.co.uk</a:t>
            </a:r>
            <a:endParaRPr lang="en-GB">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41772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8377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20003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F44E2-2A3F-5D45-9CF4-527F217631CD}"/>
              </a:ext>
            </a:extLst>
          </p:cNvPr>
          <p:cNvSpPr>
            <a:spLocks noGrp="1"/>
          </p:cNvSpPr>
          <p:nvPr>
            <p:ph type="title"/>
          </p:nvPr>
        </p:nvSpPr>
        <p:spPr>
          <a:xfrm>
            <a:off x="505782" y="448620"/>
            <a:ext cx="10174919" cy="2398702"/>
          </a:xfrm>
        </p:spPr>
        <p:txBody>
          <a:bodyPr/>
          <a:lstStyle/>
          <a:p>
            <a:r>
              <a:rPr lang="en-GB" sz="6600" b="0" i="0" dirty="0">
                <a:effectLst/>
                <a:latin typeface="-apple-system"/>
              </a:rPr>
              <a:t>From Risks to Results:</a:t>
            </a:r>
            <a:endParaRPr lang="en-US" sz="6600" dirty="0"/>
          </a:p>
        </p:txBody>
      </p:sp>
      <p:sp>
        <p:nvSpPr>
          <p:cNvPr id="5" name="Text Placeholder 4">
            <a:extLst>
              <a:ext uri="{FF2B5EF4-FFF2-40B4-BE49-F238E27FC236}">
                <a16:creationId xmlns:a16="http://schemas.microsoft.com/office/drawing/2014/main" id="{5E4EE5FA-AE19-2649-BECC-D8A5F1B1F3CF}"/>
              </a:ext>
            </a:extLst>
          </p:cNvPr>
          <p:cNvSpPr>
            <a:spLocks noGrp="1"/>
          </p:cNvSpPr>
          <p:nvPr>
            <p:ph type="body" sz="quarter" idx="10"/>
          </p:nvPr>
        </p:nvSpPr>
        <p:spPr>
          <a:xfrm>
            <a:off x="505782" y="2847322"/>
            <a:ext cx="7654992" cy="972321"/>
          </a:xfrm>
        </p:spPr>
        <p:txBody>
          <a:bodyPr/>
          <a:lstStyle/>
          <a:p>
            <a:r>
              <a:rPr lang="en-GB" sz="4000" b="0" i="0" dirty="0">
                <a:effectLst/>
                <a:latin typeface="-apple-system"/>
              </a:rPr>
              <a:t>Uncovering the Real Costs of Poor Employee Health and Practical Solutions for Success</a:t>
            </a:r>
            <a:endParaRPr lang="en-US" sz="4000" dirty="0"/>
          </a:p>
        </p:txBody>
      </p:sp>
      <p:sp>
        <p:nvSpPr>
          <p:cNvPr id="6" name="Text Placeholder 5">
            <a:extLst>
              <a:ext uri="{FF2B5EF4-FFF2-40B4-BE49-F238E27FC236}">
                <a16:creationId xmlns:a16="http://schemas.microsoft.com/office/drawing/2014/main" id="{0CEFCD14-9A12-5C4C-AE69-11A45B832122}"/>
              </a:ext>
            </a:extLst>
          </p:cNvPr>
          <p:cNvSpPr>
            <a:spLocks noGrp="1"/>
          </p:cNvSpPr>
          <p:nvPr>
            <p:ph type="body" sz="quarter" idx="11"/>
          </p:nvPr>
        </p:nvSpPr>
        <p:spPr/>
        <p:txBody>
          <a:bodyPr/>
          <a:lstStyle/>
          <a:p>
            <a:endParaRPr lang="en-US"/>
          </a:p>
        </p:txBody>
      </p:sp>
      <p:sp>
        <p:nvSpPr>
          <p:cNvPr id="3" name="Text Placeholder 4">
            <a:extLst>
              <a:ext uri="{FF2B5EF4-FFF2-40B4-BE49-F238E27FC236}">
                <a16:creationId xmlns:a16="http://schemas.microsoft.com/office/drawing/2014/main" id="{3DC46C10-BF55-DA11-0A82-FE41A02E88D9}"/>
              </a:ext>
            </a:extLst>
          </p:cNvPr>
          <p:cNvSpPr txBox="1">
            <a:spLocks/>
          </p:cNvSpPr>
          <p:nvPr/>
        </p:nvSpPr>
        <p:spPr>
          <a:xfrm>
            <a:off x="505782" y="4834881"/>
            <a:ext cx="7654992" cy="97232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333"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apple-system"/>
              </a:rPr>
              <a:t>Guest Speaker: Jamie Humphrey CEO &amp; Co-founder</a:t>
            </a:r>
            <a:endParaRPr lang="en-US" sz="2000" dirty="0"/>
          </a:p>
        </p:txBody>
      </p:sp>
      <p:pic>
        <p:nvPicPr>
          <p:cNvPr id="10" name="Picture 9" descr="A white text on a black background&#10;&#10;Description automatically generated">
            <a:extLst>
              <a:ext uri="{FF2B5EF4-FFF2-40B4-BE49-F238E27FC236}">
                <a16:creationId xmlns:a16="http://schemas.microsoft.com/office/drawing/2014/main" id="{F6AA7B72-6B07-CC1A-5982-1AC3693D5B61}"/>
              </a:ext>
            </a:extLst>
          </p:cNvPr>
          <p:cNvPicPr>
            <a:picLocks noChangeAspect="1"/>
          </p:cNvPicPr>
          <p:nvPr/>
        </p:nvPicPr>
        <p:blipFill>
          <a:blip r:embed="rId2"/>
          <a:stretch>
            <a:fillRect/>
          </a:stretch>
        </p:blipFill>
        <p:spPr>
          <a:xfrm>
            <a:off x="5957082" y="4831713"/>
            <a:ext cx="964828" cy="364937"/>
          </a:xfrm>
          <a:prstGeom prst="rect">
            <a:avLst/>
          </a:prstGeom>
        </p:spPr>
      </p:pic>
    </p:spTree>
    <p:extLst>
      <p:ext uri="{BB962C8B-B14F-4D97-AF65-F5344CB8AC3E}">
        <p14:creationId xmlns:p14="http://schemas.microsoft.com/office/powerpoint/2010/main" val="172310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91D3"/>
        </a:solidFill>
        <a:effectLst/>
      </p:bgPr>
    </p:bg>
    <p:spTree>
      <p:nvGrpSpPr>
        <p:cNvPr id="1" name=""/>
        <p:cNvGrpSpPr/>
        <p:nvPr/>
      </p:nvGrpSpPr>
      <p:grpSpPr>
        <a:xfrm>
          <a:off x="0" y="0"/>
          <a:ext cx="0" cy="0"/>
          <a:chOff x="0" y="0"/>
          <a:chExt cx="0" cy="0"/>
        </a:xfrm>
      </p:grpSpPr>
      <p:sp>
        <p:nvSpPr>
          <p:cNvPr id="68" name="Freeform 2">
            <a:extLst>
              <a:ext uri="{FF2B5EF4-FFF2-40B4-BE49-F238E27FC236}">
                <a16:creationId xmlns:a16="http://schemas.microsoft.com/office/drawing/2014/main" id="{30DD8EC6-7CA3-76A4-785B-92E6F90D1468}"/>
              </a:ext>
            </a:extLst>
          </p:cNvPr>
          <p:cNvSpPr/>
          <p:nvPr/>
        </p:nvSpPr>
        <p:spPr>
          <a:xfrm>
            <a:off x="1272892" y="2387384"/>
            <a:ext cx="1883125" cy="3174145"/>
          </a:xfrm>
          <a:custGeom>
            <a:avLst/>
            <a:gdLst/>
            <a:ahLst/>
            <a:cxnLst/>
            <a:rect l="l" t="t" r="r" b="b"/>
            <a:pathLst>
              <a:path w="2433280" h="4042989">
                <a:moveTo>
                  <a:pt x="0" y="0"/>
                </a:moveTo>
                <a:lnTo>
                  <a:pt x="2433280" y="0"/>
                </a:lnTo>
                <a:lnTo>
                  <a:pt x="2433280" y="4042989"/>
                </a:lnTo>
                <a:lnTo>
                  <a:pt x="0" y="4042989"/>
                </a:lnTo>
                <a:lnTo>
                  <a:pt x="0" y="0"/>
                </a:lnTo>
                <a:close/>
              </a:path>
            </a:pathLst>
          </a:custGeom>
          <a:blipFill>
            <a:blip r:embed="rId2"/>
            <a:stretch>
              <a:fillRect/>
            </a:stretch>
          </a:blipFill>
        </p:spPr>
        <p:txBody>
          <a:bodyPr/>
          <a:lstStyle/>
          <a:p>
            <a:endParaRPr lang="en-GB"/>
          </a:p>
        </p:txBody>
      </p:sp>
      <p:sp>
        <p:nvSpPr>
          <p:cNvPr id="69" name="Freeform 3">
            <a:extLst>
              <a:ext uri="{FF2B5EF4-FFF2-40B4-BE49-F238E27FC236}">
                <a16:creationId xmlns:a16="http://schemas.microsoft.com/office/drawing/2014/main" id="{A62BE4ED-BF8B-E413-55C4-402022E62BB8}"/>
              </a:ext>
            </a:extLst>
          </p:cNvPr>
          <p:cNvSpPr/>
          <p:nvPr/>
        </p:nvSpPr>
        <p:spPr>
          <a:xfrm>
            <a:off x="3813741" y="2424955"/>
            <a:ext cx="1883125" cy="3174145"/>
          </a:xfrm>
          <a:custGeom>
            <a:avLst/>
            <a:gdLst/>
            <a:ahLst/>
            <a:cxnLst/>
            <a:rect l="l" t="t" r="r" b="b"/>
            <a:pathLst>
              <a:path w="2433280" h="4042989">
                <a:moveTo>
                  <a:pt x="0" y="0"/>
                </a:moveTo>
                <a:lnTo>
                  <a:pt x="2433280" y="0"/>
                </a:lnTo>
                <a:lnTo>
                  <a:pt x="2433280" y="4042989"/>
                </a:lnTo>
                <a:lnTo>
                  <a:pt x="0" y="4042989"/>
                </a:lnTo>
                <a:lnTo>
                  <a:pt x="0" y="0"/>
                </a:lnTo>
                <a:close/>
              </a:path>
            </a:pathLst>
          </a:custGeom>
          <a:blipFill>
            <a:blip r:embed="rId3"/>
            <a:stretch>
              <a:fillRect/>
            </a:stretch>
          </a:blipFill>
        </p:spPr>
        <p:txBody>
          <a:bodyPr/>
          <a:lstStyle/>
          <a:p>
            <a:endParaRPr lang="en-GB"/>
          </a:p>
        </p:txBody>
      </p:sp>
      <p:sp>
        <p:nvSpPr>
          <p:cNvPr id="70" name="Freeform 4">
            <a:extLst>
              <a:ext uri="{FF2B5EF4-FFF2-40B4-BE49-F238E27FC236}">
                <a16:creationId xmlns:a16="http://schemas.microsoft.com/office/drawing/2014/main" id="{15521AAA-01F0-2C2B-C4F0-CD0BCC35093E}"/>
              </a:ext>
            </a:extLst>
          </p:cNvPr>
          <p:cNvSpPr/>
          <p:nvPr/>
        </p:nvSpPr>
        <p:spPr>
          <a:xfrm>
            <a:off x="8941366" y="2394228"/>
            <a:ext cx="1883125" cy="3174145"/>
          </a:xfrm>
          <a:custGeom>
            <a:avLst/>
            <a:gdLst/>
            <a:ahLst/>
            <a:cxnLst/>
            <a:rect l="l" t="t" r="r" b="b"/>
            <a:pathLst>
              <a:path w="2433280" h="4042989">
                <a:moveTo>
                  <a:pt x="0" y="0"/>
                </a:moveTo>
                <a:lnTo>
                  <a:pt x="2433280" y="0"/>
                </a:lnTo>
                <a:lnTo>
                  <a:pt x="2433280" y="4042989"/>
                </a:lnTo>
                <a:lnTo>
                  <a:pt x="0" y="4042989"/>
                </a:lnTo>
                <a:lnTo>
                  <a:pt x="0" y="0"/>
                </a:lnTo>
                <a:close/>
              </a:path>
            </a:pathLst>
          </a:custGeom>
          <a:blipFill>
            <a:blip r:embed="rId4"/>
            <a:stretch>
              <a:fillRect/>
            </a:stretch>
          </a:blipFill>
        </p:spPr>
        <p:txBody>
          <a:bodyPr/>
          <a:lstStyle/>
          <a:p>
            <a:endParaRPr lang="en-GB"/>
          </a:p>
        </p:txBody>
      </p:sp>
      <p:sp>
        <p:nvSpPr>
          <p:cNvPr id="71" name="TextBox 5">
            <a:extLst>
              <a:ext uri="{FF2B5EF4-FFF2-40B4-BE49-F238E27FC236}">
                <a16:creationId xmlns:a16="http://schemas.microsoft.com/office/drawing/2014/main" id="{72C46ABD-F4A3-BAE6-5903-C4E9599A1AF4}"/>
              </a:ext>
            </a:extLst>
          </p:cNvPr>
          <p:cNvSpPr txBox="1"/>
          <p:nvPr/>
        </p:nvSpPr>
        <p:spPr>
          <a:xfrm>
            <a:off x="-1379271" y="1152921"/>
            <a:ext cx="14950542" cy="799706"/>
          </a:xfrm>
          <a:prstGeom prst="rect">
            <a:avLst/>
          </a:prstGeom>
        </p:spPr>
        <p:txBody>
          <a:bodyPr wrap="square" lIns="0" tIns="0" rIns="0" bIns="0" rtlCol="0" anchor="t">
            <a:spAutoFit/>
          </a:bodyPr>
          <a:lstStyle/>
          <a:p>
            <a:pPr marL="0" lvl="0" indent="0" algn="ctr">
              <a:lnSpc>
                <a:spcPts val="7140"/>
              </a:lnSpc>
              <a:spcBef>
                <a:spcPct val="0"/>
              </a:spcBef>
            </a:pPr>
            <a:r>
              <a:rPr lang="en-US" sz="3600" dirty="0">
                <a:solidFill>
                  <a:srgbClr val="FFFFFF"/>
                </a:solidFill>
                <a:latin typeface="Comfortaa"/>
                <a:ea typeface="Comfortaa"/>
                <a:cs typeface="Comfortaa"/>
                <a:sym typeface="Comfortaa"/>
              </a:rPr>
              <a:t>A COMPLETE SUPPORT </a:t>
            </a:r>
            <a:r>
              <a:rPr lang="en-US" sz="3600" dirty="0">
                <a:solidFill>
                  <a:schemeClr val="bg1"/>
                </a:solidFill>
                <a:latin typeface="Comfortaa"/>
                <a:ea typeface="Comfortaa"/>
                <a:cs typeface="Comfortaa"/>
                <a:sym typeface="Comfortaa"/>
              </a:rPr>
              <a:t>TEAM </a:t>
            </a:r>
          </a:p>
        </p:txBody>
      </p:sp>
      <p:sp>
        <p:nvSpPr>
          <p:cNvPr id="72" name="TextBox 6">
            <a:extLst>
              <a:ext uri="{FF2B5EF4-FFF2-40B4-BE49-F238E27FC236}">
                <a16:creationId xmlns:a16="http://schemas.microsoft.com/office/drawing/2014/main" id="{4D7A4153-C6F0-E60D-FF13-5BFC19ADC9DC}"/>
              </a:ext>
            </a:extLst>
          </p:cNvPr>
          <p:cNvSpPr txBox="1"/>
          <p:nvPr/>
        </p:nvSpPr>
        <p:spPr>
          <a:xfrm>
            <a:off x="-2853768" y="5464916"/>
            <a:ext cx="17510735" cy="637610"/>
          </a:xfrm>
          <a:prstGeom prst="rect">
            <a:avLst/>
          </a:prstGeom>
        </p:spPr>
        <p:txBody>
          <a:bodyPr wrap="square" lIns="0" tIns="0" rIns="0" bIns="0" rtlCol="0" anchor="t">
            <a:spAutoFit/>
          </a:bodyPr>
          <a:lstStyle/>
          <a:p>
            <a:pPr algn="ctr">
              <a:lnSpc>
                <a:spcPts val="5880"/>
              </a:lnSpc>
            </a:pPr>
            <a:r>
              <a:rPr lang="en-US" sz="2400" spc="-70" dirty="0">
                <a:solidFill>
                  <a:srgbClr val="FDFDFD"/>
                </a:solidFill>
                <a:latin typeface="Comfortaa"/>
                <a:ea typeface="Comfortaa"/>
                <a:cs typeface="Comfortaa"/>
                <a:sym typeface="Comfortaa"/>
              </a:rPr>
              <a:t>in the pocket of every employee</a:t>
            </a:r>
          </a:p>
        </p:txBody>
      </p:sp>
      <p:sp>
        <p:nvSpPr>
          <p:cNvPr id="73" name="Freeform 22">
            <a:extLst>
              <a:ext uri="{FF2B5EF4-FFF2-40B4-BE49-F238E27FC236}">
                <a16:creationId xmlns:a16="http://schemas.microsoft.com/office/drawing/2014/main" id="{0B337A63-2ED3-B407-C476-DC671A58E607}"/>
              </a:ext>
            </a:extLst>
          </p:cNvPr>
          <p:cNvSpPr/>
          <p:nvPr/>
        </p:nvSpPr>
        <p:spPr>
          <a:xfrm>
            <a:off x="6354590" y="2348677"/>
            <a:ext cx="1929052" cy="3251558"/>
          </a:xfrm>
          <a:custGeom>
            <a:avLst/>
            <a:gdLst/>
            <a:ahLst/>
            <a:cxnLst/>
            <a:rect l="l" t="t" r="r" b="b"/>
            <a:pathLst>
              <a:path w="2492625" h="4141592">
                <a:moveTo>
                  <a:pt x="0" y="0"/>
                </a:moveTo>
                <a:lnTo>
                  <a:pt x="2492624" y="0"/>
                </a:lnTo>
                <a:lnTo>
                  <a:pt x="2492624" y="4141591"/>
                </a:lnTo>
                <a:lnTo>
                  <a:pt x="0" y="4141591"/>
                </a:lnTo>
                <a:lnTo>
                  <a:pt x="0" y="0"/>
                </a:lnTo>
                <a:close/>
              </a:path>
            </a:pathLst>
          </a:custGeom>
          <a:blipFill>
            <a:blip r:embed="rId5"/>
            <a:stretch>
              <a:fillRect/>
            </a:stretch>
          </a:blipFill>
        </p:spPr>
        <p:txBody>
          <a:bodyPr/>
          <a:lstStyle/>
          <a:p>
            <a:endParaRPr lang="en-GB"/>
          </a:p>
        </p:txBody>
      </p:sp>
      <p:sp>
        <p:nvSpPr>
          <p:cNvPr id="74" name="TextBox 24">
            <a:extLst>
              <a:ext uri="{FF2B5EF4-FFF2-40B4-BE49-F238E27FC236}">
                <a16:creationId xmlns:a16="http://schemas.microsoft.com/office/drawing/2014/main" id="{E80A1188-E431-BCA8-C89C-1C038AF78E7E}"/>
              </a:ext>
            </a:extLst>
          </p:cNvPr>
          <p:cNvSpPr txBox="1"/>
          <p:nvPr/>
        </p:nvSpPr>
        <p:spPr>
          <a:xfrm>
            <a:off x="625551" y="1955936"/>
            <a:ext cx="3190588" cy="330027"/>
          </a:xfrm>
          <a:prstGeom prst="rect">
            <a:avLst/>
          </a:prstGeom>
        </p:spPr>
        <p:txBody>
          <a:bodyPr wrap="square" lIns="0" tIns="0" rIns="0" bIns="0" rtlCol="0" anchor="t">
            <a:spAutoFit/>
          </a:bodyPr>
          <a:lstStyle/>
          <a:p>
            <a:pPr algn="ctr">
              <a:lnSpc>
                <a:spcPts val="2940"/>
              </a:lnSpc>
            </a:pPr>
            <a:r>
              <a:rPr lang="en-US" sz="1750" spc="-35" dirty="0">
                <a:solidFill>
                  <a:srgbClr val="FDFDFD"/>
                </a:solidFill>
                <a:latin typeface="Comfortaa"/>
                <a:ea typeface="Comfortaa"/>
                <a:cs typeface="Comfortaa"/>
                <a:sym typeface="Comfortaa"/>
              </a:rPr>
              <a:t>Therapist/Counsellors</a:t>
            </a:r>
          </a:p>
        </p:txBody>
      </p:sp>
      <p:sp>
        <p:nvSpPr>
          <p:cNvPr id="75" name="TextBox 25">
            <a:extLst>
              <a:ext uri="{FF2B5EF4-FFF2-40B4-BE49-F238E27FC236}">
                <a16:creationId xmlns:a16="http://schemas.microsoft.com/office/drawing/2014/main" id="{831C56BF-EF1D-02D4-E749-E52D7E4B2C7F}"/>
              </a:ext>
            </a:extLst>
          </p:cNvPr>
          <p:cNvSpPr txBox="1"/>
          <p:nvPr/>
        </p:nvSpPr>
        <p:spPr>
          <a:xfrm>
            <a:off x="3127181" y="1928163"/>
            <a:ext cx="3190588" cy="385572"/>
          </a:xfrm>
          <a:prstGeom prst="rect">
            <a:avLst/>
          </a:prstGeom>
        </p:spPr>
        <p:txBody>
          <a:bodyPr wrap="square" lIns="0" tIns="0" rIns="0" bIns="0" rtlCol="0" anchor="t">
            <a:spAutoFit/>
          </a:bodyPr>
          <a:lstStyle/>
          <a:p>
            <a:pPr algn="ctr">
              <a:lnSpc>
                <a:spcPts val="3286"/>
              </a:lnSpc>
            </a:pPr>
            <a:r>
              <a:rPr lang="en-US" sz="1956" spc="-39" dirty="0">
                <a:solidFill>
                  <a:srgbClr val="FDFDFD"/>
                </a:solidFill>
                <a:latin typeface="Comfortaa"/>
                <a:ea typeface="Comfortaa"/>
                <a:cs typeface="Comfortaa"/>
                <a:sym typeface="Comfortaa"/>
              </a:rPr>
              <a:t>Financial Coaches</a:t>
            </a:r>
          </a:p>
        </p:txBody>
      </p:sp>
      <p:sp>
        <p:nvSpPr>
          <p:cNvPr id="76" name="TextBox 26">
            <a:extLst>
              <a:ext uri="{FF2B5EF4-FFF2-40B4-BE49-F238E27FC236}">
                <a16:creationId xmlns:a16="http://schemas.microsoft.com/office/drawing/2014/main" id="{0E0030B1-5EBB-C39C-6D44-70B0F8459BC8}"/>
              </a:ext>
            </a:extLst>
          </p:cNvPr>
          <p:cNvSpPr txBox="1"/>
          <p:nvPr/>
        </p:nvSpPr>
        <p:spPr>
          <a:xfrm>
            <a:off x="6218981" y="1921140"/>
            <a:ext cx="2200270" cy="388057"/>
          </a:xfrm>
          <a:prstGeom prst="rect">
            <a:avLst/>
          </a:prstGeom>
        </p:spPr>
        <p:txBody>
          <a:bodyPr wrap="square" lIns="0" tIns="0" rIns="0" bIns="0" rtlCol="0" anchor="t">
            <a:spAutoFit/>
          </a:bodyPr>
          <a:lstStyle/>
          <a:p>
            <a:pPr algn="ctr">
              <a:lnSpc>
                <a:spcPts val="3286"/>
              </a:lnSpc>
            </a:pPr>
            <a:r>
              <a:rPr lang="en-US" sz="1956" spc="-39" dirty="0">
                <a:solidFill>
                  <a:srgbClr val="FDFDFD"/>
                </a:solidFill>
                <a:latin typeface="Comfortaa"/>
                <a:ea typeface="Comfortaa"/>
                <a:cs typeface="Comfortaa"/>
                <a:sym typeface="Comfortaa"/>
              </a:rPr>
              <a:t>Personal Trainers</a:t>
            </a:r>
          </a:p>
        </p:txBody>
      </p:sp>
      <p:sp>
        <p:nvSpPr>
          <p:cNvPr id="77" name="TextBox 27">
            <a:extLst>
              <a:ext uri="{FF2B5EF4-FFF2-40B4-BE49-F238E27FC236}">
                <a16:creationId xmlns:a16="http://schemas.microsoft.com/office/drawing/2014/main" id="{83677598-9CDB-5110-6993-453ACE75FD40}"/>
              </a:ext>
            </a:extLst>
          </p:cNvPr>
          <p:cNvSpPr txBox="1"/>
          <p:nvPr/>
        </p:nvSpPr>
        <p:spPr>
          <a:xfrm>
            <a:off x="8287634" y="1960620"/>
            <a:ext cx="3190588" cy="388057"/>
          </a:xfrm>
          <a:prstGeom prst="rect">
            <a:avLst/>
          </a:prstGeom>
        </p:spPr>
        <p:txBody>
          <a:bodyPr wrap="square" lIns="0" tIns="0" rIns="0" bIns="0" rtlCol="0" anchor="t">
            <a:spAutoFit/>
          </a:bodyPr>
          <a:lstStyle/>
          <a:p>
            <a:pPr algn="ctr">
              <a:lnSpc>
                <a:spcPts val="3286"/>
              </a:lnSpc>
            </a:pPr>
            <a:r>
              <a:rPr lang="en-US" sz="1956" spc="-39" dirty="0">
                <a:solidFill>
                  <a:srgbClr val="FDFDFD"/>
                </a:solidFill>
                <a:latin typeface="Comfortaa"/>
                <a:ea typeface="Comfortaa"/>
                <a:cs typeface="Comfortaa"/>
                <a:sym typeface="Comfortaa"/>
              </a:rPr>
              <a:t>Nutritionists</a:t>
            </a:r>
          </a:p>
        </p:txBody>
      </p:sp>
      <p:pic>
        <p:nvPicPr>
          <p:cNvPr id="79" name="Picture 78" descr="A white text on a black background&#10;&#10;Description automatically generated">
            <a:extLst>
              <a:ext uri="{FF2B5EF4-FFF2-40B4-BE49-F238E27FC236}">
                <a16:creationId xmlns:a16="http://schemas.microsoft.com/office/drawing/2014/main" id="{44B4C5C1-B96E-2419-533C-9F3A6666B104}"/>
              </a:ext>
            </a:extLst>
          </p:cNvPr>
          <p:cNvPicPr>
            <a:picLocks noChangeAspect="1"/>
          </p:cNvPicPr>
          <p:nvPr/>
        </p:nvPicPr>
        <p:blipFill>
          <a:blip r:embed="rId6"/>
          <a:stretch>
            <a:fillRect/>
          </a:stretch>
        </p:blipFill>
        <p:spPr>
          <a:xfrm>
            <a:off x="4500706" y="152069"/>
            <a:ext cx="3190588" cy="1206810"/>
          </a:xfrm>
          <a:prstGeom prst="rect">
            <a:avLst/>
          </a:prstGeom>
        </p:spPr>
      </p:pic>
    </p:spTree>
    <p:extLst>
      <p:ext uri="{BB962C8B-B14F-4D97-AF65-F5344CB8AC3E}">
        <p14:creationId xmlns:p14="http://schemas.microsoft.com/office/powerpoint/2010/main" val="122722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91D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9900" y="697114"/>
            <a:ext cx="10872196" cy="437846"/>
          </a:xfrm>
        </p:spPr>
        <p:txBody>
          <a:bodyPr/>
          <a:lstStyle/>
          <a:p>
            <a:pPr algn="ctr"/>
            <a:r>
              <a:rPr lang="en-GB" dirty="0">
                <a:solidFill>
                  <a:schemeClr val="bg1">
                    <a:lumMod val="95000"/>
                  </a:schemeClr>
                </a:solidFill>
              </a:rPr>
              <a:t>An Extension Of Your Team</a:t>
            </a:r>
          </a:p>
        </p:txBody>
      </p:sp>
      <p:sp>
        <p:nvSpPr>
          <p:cNvPr id="20" name="Rectangle 1">
            <a:extLst>
              <a:ext uri="{FF2B5EF4-FFF2-40B4-BE49-F238E27FC236}">
                <a16:creationId xmlns:a16="http://schemas.microsoft.com/office/drawing/2014/main" id="{F232540A-1D57-D18D-6998-4E3C0A14C8C1}"/>
              </a:ext>
            </a:extLst>
          </p:cNvPr>
          <p:cNvSpPr>
            <a:spLocks noChangeArrowheads="1"/>
          </p:cNvSpPr>
          <p:nvPr/>
        </p:nvSpPr>
        <p:spPr bwMode="auto">
          <a:xfrm>
            <a:off x="659902" y="2949737"/>
            <a:ext cx="10244072" cy="290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sz="2400" b="1" dirty="0">
                <a:solidFill>
                  <a:srgbClr val="FFFFFF"/>
                </a:solidFill>
              </a:rPr>
              <a:t>The                 Approach</a:t>
            </a:r>
            <a:endParaRPr lang="en-GB" b="1" dirty="0">
              <a:solidFill>
                <a:srgbClr val="FFFFFF"/>
              </a:solidFill>
            </a:endParaRPr>
          </a:p>
          <a:p>
            <a:pPr>
              <a:lnSpc>
                <a:spcPct val="150000"/>
              </a:lnSpc>
            </a:pPr>
            <a:r>
              <a:rPr lang="en-GB" b="1" dirty="0">
                <a:solidFill>
                  <a:srgbClr val="FFFFFF"/>
                </a:solidFill>
              </a:rPr>
              <a:t>1. Create an engagement target together</a:t>
            </a:r>
          </a:p>
          <a:p>
            <a:pPr>
              <a:lnSpc>
                <a:spcPct val="150000"/>
              </a:lnSpc>
            </a:pPr>
            <a:r>
              <a:rPr lang="en-GB" b="1" dirty="0">
                <a:solidFill>
                  <a:srgbClr val="FFFFFF"/>
                </a:solidFill>
              </a:rPr>
              <a:t>2. Run a full diagnostic on your existing wellbeing program</a:t>
            </a:r>
          </a:p>
          <a:p>
            <a:pPr>
              <a:lnSpc>
                <a:spcPct val="150000"/>
              </a:lnSpc>
            </a:pPr>
            <a:r>
              <a:rPr lang="en-GB" b="1" dirty="0">
                <a:solidFill>
                  <a:srgbClr val="FFFFFF"/>
                </a:solidFill>
              </a:rPr>
              <a:t>3. Deliver a custom ‘Live Launch’</a:t>
            </a:r>
          </a:p>
          <a:p>
            <a:pPr>
              <a:lnSpc>
                <a:spcPct val="150000"/>
              </a:lnSpc>
            </a:pPr>
            <a:r>
              <a:rPr lang="en-GB" b="1" dirty="0">
                <a:solidFill>
                  <a:srgbClr val="FFFFFF"/>
                </a:solidFill>
              </a:rPr>
              <a:t>4. Feedback usage monthly</a:t>
            </a:r>
          </a:p>
          <a:p>
            <a:pPr>
              <a:lnSpc>
                <a:spcPct val="150000"/>
              </a:lnSpc>
            </a:pPr>
            <a:r>
              <a:rPr lang="en-GB" b="1" dirty="0">
                <a:solidFill>
                  <a:srgbClr val="FFFFFF"/>
                </a:solidFill>
              </a:rPr>
              <a:t>5. Roundtable quarterly to discuss progress and plan for next quarter</a:t>
            </a:r>
          </a:p>
          <a:p>
            <a:pPr>
              <a:lnSpc>
                <a:spcPct val="150000"/>
              </a:lnSpc>
            </a:pPr>
            <a:r>
              <a:rPr lang="en-GB" b="1" dirty="0">
                <a:solidFill>
                  <a:srgbClr val="FFFFFF"/>
                </a:solidFill>
              </a:rPr>
              <a:t>6. Refer other services as needed – </a:t>
            </a:r>
            <a:r>
              <a:rPr lang="en-GB" dirty="0">
                <a:solidFill>
                  <a:srgbClr val="FFFFFF"/>
                </a:solidFill>
              </a:rPr>
              <a:t>work shops</a:t>
            </a:r>
            <a:r>
              <a:rPr lang="en-GB" b="1" dirty="0">
                <a:solidFill>
                  <a:srgbClr val="FFFFFF"/>
                </a:solidFill>
              </a:rPr>
              <a:t>, </a:t>
            </a:r>
            <a:r>
              <a:rPr lang="en-GB" dirty="0">
                <a:solidFill>
                  <a:srgbClr val="FFFFFF"/>
                </a:solidFill>
              </a:rPr>
              <a:t>consultants etc</a:t>
            </a:r>
          </a:p>
        </p:txBody>
      </p:sp>
      <p:sp>
        <p:nvSpPr>
          <p:cNvPr id="5" name="Rectangle 1">
            <a:extLst>
              <a:ext uri="{FF2B5EF4-FFF2-40B4-BE49-F238E27FC236}">
                <a16:creationId xmlns:a16="http://schemas.microsoft.com/office/drawing/2014/main" id="{F57D2E89-4224-3A61-14BB-FD656AEBE2D0}"/>
              </a:ext>
            </a:extLst>
          </p:cNvPr>
          <p:cNvSpPr>
            <a:spLocks noChangeArrowheads="1"/>
          </p:cNvSpPr>
          <p:nvPr/>
        </p:nvSpPr>
        <p:spPr bwMode="auto">
          <a:xfrm>
            <a:off x="768057" y="1436025"/>
            <a:ext cx="10244072" cy="123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sz="2400" b="1" dirty="0">
                <a:solidFill>
                  <a:srgbClr val="FFFFFF"/>
                </a:solidFill>
              </a:rPr>
              <a:t>Traditional Provider Approach</a:t>
            </a:r>
            <a:endParaRPr lang="en-GB" b="1" dirty="0">
              <a:solidFill>
                <a:srgbClr val="FFFFFF"/>
              </a:solidFill>
            </a:endParaRPr>
          </a:p>
          <a:p>
            <a:pPr>
              <a:lnSpc>
                <a:spcPct val="150000"/>
              </a:lnSpc>
            </a:pPr>
            <a:r>
              <a:rPr lang="en-GB" b="1" dirty="0">
                <a:solidFill>
                  <a:srgbClr val="FFFFFF"/>
                </a:solidFill>
              </a:rPr>
              <a:t>1. Provide Access</a:t>
            </a:r>
          </a:p>
          <a:p>
            <a:pPr>
              <a:lnSpc>
                <a:spcPct val="150000"/>
              </a:lnSpc>
            </a:pPr>
            <a:r>
              <a:rPr lang="en-GB" b="1" dirty="0">
                <a:solidFill>
                  <a:srgbClr val="FFFFFF"/>
                </a:solidFill>
              </a:rPr>
              <a:t>2. Run away</a:t>
            </a:r>
          </a:p>
        </p:txBody>
      </p:sp>
      <p:sp>
        <p:nvSpPr>
          <p:cNvPr id="6" name="Rectangle 5">
            <a:extLst>
              <a:ext uri="{FF2B5EF4-FFF2-40B4-BE49-F238E27FC236}">
                <a16:creationId xmlns:a16="http://schemas.microsoft.com/office/drawing/2014/main" id="{A380EAB7-88C8-700B-C7F0-B7801F681733}"/>
              </a:ext>
            </a:extLst>
          </p:cNvPr>
          <p:cNvSpPr/>
          <p:nvPr/>
        </p:nvSpPr>
        <p:spPr>
          <a:xfrm>
            <a:off x="659901" y="1316922"/>
            <a:ext cx="10352227" cy="14712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DF84D11-0F5A-868E-95BF-EB9BF90F07A4}"/>
              </a:ext>
            </a:extLst>
          </p:cNvPr>
          <p:cNvSpPr/>
          <p:nvPr/>
        </p:nvSpPr>
        <p:spPr>
          <a:xfrm>
            <a:off x="659900" y="2907257"/>
            <a:ext cx="10352227" cy="310588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white text on a black background&#10;&#10;Description automatically generated">
            <a:extLst>
              <a:ext uri="{FF2B5EF4-FFF2-40B4-BE49-F238E27FC236}">
                <a16:creationId xmlns:a16="http://schemas.microsoft.com/office/drawing/2014/main" id="{B11FB84E-20D1-626E-CD1D-B83F5C851A31}"/>
              </a:ext>
            </a:extLst>
          </p:cNvPr>
          <p:cNvPicPr>
            <a:picLocks noChangeAspect="1"/>
          </p:cNvPicPr>
          <p:nvPr/>
        </p:nvPicPr>
        <p:blipFill>
          <a:blip r:embed="rId2"/>
          <a:stretch>
            <a:fillRect/>
          </a:stretch>
        </p:blipFill>
        <p:spPr>
          <a:xfrm>
            <a:off x="4631475" y="2962169"/>
            <a:ext cx="1297946" cy="490936"/>
          </a:xfrm>
          <a:prstGeom prst="rect">
            <a:avLst/>
          </a:prstGeom>
        </p:spPr>
      </p:pic>
    </p:spTree>
    <p:extLst>
      <p:ext uri="{BB962C8B-B14F-4D97-AF65-F5344CB8AC3E}">
        <p14:creationId xmlns:p14="http://schemas.microsoft.com/office/powerpoint/2010/main" val="270074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40AF-E780-B07C-BF2E-1639603FEE1D}"/>
              </a:ext>
            </a:extLst>
          </p:cNvPr>
          <p:cNvSpPr>
            <a:spLocks noGrp="1"/>
          </p:cNvSpPr>
          <p:nvPr>
            <p:ph type="title"/>
          </p:nvPr>
        </p:nvSpPr>
        <p:spPr>
          <a:xfrm>
            <a:off x="3390900" y="2620074"/>
            <a:ext cx="8140699" cy="1075131"/>
          </a:xfrm>
        </p:spPr>
        <p:txBody>
          <a:bodyPr lIns="91440" tIns="45720" rIns="91440" bIns="45720" anchor="b"/>
          <a:lstStyle/>
          <a:p>
            <a:pPr>
              <a:spcBef>
                <a:spcPts val="1000"/>
              </a:spcBef>
            </a:pPr>
            <a:r>
              <a:rPr lang="en-US" b="1" dirty="0">
                <a:ea typeface="+mj-lt"/>
                <a:cs typeface="+mj-lt"/>
              </a:rPr>
              <a:t>Any Questions?</a:t>
            </a:r>
            <a:br>
              <a:rPr lang="en-US" dirty="0">
                <a:ea typeface="+mj-lt"/>
                <a:cs typeface="+mj-lt"/>
              </a:rPr>
            </a:br>
            <a:r>
              <a:rPr lang="en-US" sz="600" b="1" dirty="0">
                <a:solidFill>
                  <a:schemeClr val="tx1"/>
                </a:solidFill>
                <a:ea typeface="+mj-lt"/>
                <a:cs typeface="+mj-lt"/>
              </a:rPr>
              <a:t>.</a:t>
            </a:r>
            <a:br>
              <a:rPr lang="en-US" dirty="0">
                <a:ea typeface="+mj-lt"/>
                <a:cs typeface="+mj-lt"/>
              </a:rPr>
            </a:br>
            <a:endParaRPr lang="en-US" sz="1400" b="1" dirty="0">
              <a:solidFill>
                <a:schemeClr val="bg1"/>
              </a:solidFill>
            </a:endParaRPr>
          </a:p>
        </p:txBody>
      </p:sp>
      <p:sp>
        <p:nvSpPr>
          <p:cNvPr id="4" name="Title 1">
            <a:extLst>
              <a:ext uri="{FF2B5EF4-FFF2-40B4-BE49-F238E27FC236}">
                <a16:creationId xmlns:a16="http://schemas.microsoft.com/office/drawing/2014/main" id="{456210A4-B441-7319-A864-02957C28B332}"/>
              </a:ext>
            </a:extLst>
          </p:cNvPr>
          <p:cNvSpPr txBox="1">
            <a:spLocks/>
          </p:cNvSpPr>
          <p:nvPr/>
        </p:nvSpPr>
        <p:spPr>
          <a:xfrm>
            <a:off x="675774" y="1489106"/>
            <a:ext cx="2415674" cy="4373789"/>
          </a:xfrm>
          <a:prstGeom prst="rect">
            <a:avLst/>
          </a:prstGeom>
        </p:spPr>
        <p:txBody>
          <a:bodyPr lIns="91440" tIns="45720" rIns="91440" bIns="45720" anchor="b"/>
          <a:lst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a:lstStyle>
          <a:p>
            <a:pPr>
              <a:spcBef>
                <a:spcPts val="1000"/>
              </a:spcBef>
            </a:pPr>
            <a:r>
              <a:rPr lang="en-US" sz="1100" b="1" dirty="0">
                <a:ea typeface="+mj-lt"/>
                <a:cs typeface="+mj-lt"/>
              </a:rPr>
              <a:t>Disclaimer</a:t>
            </a:r>
            <a:br>
              <a:rPr lang="en-US" sz="800" dirty="0">
                <a:ea typeface="+mj-lt"/>
                <a:cs typeface="+mj-lt"/>
              </a:rPr>
            </a:br>
            <a:r>
              <a:rPr lang="en-US" sz="800" b="1" dirty="0">
                <a:solidFill>
                  <a:schemeClr val="tx1"/>
                </a:solidFill>
                <a:ea typeface="+mj-lt"/>
                <a:cs typeface="+mj-lt"/>
              </a:rPr>
              <a:t>.</a:t>
            </a:r>
            <a:br>
              <a:rPr lang="en-US" sz="800" dirty="0">
                <a:solidFill>
                  <a:schemeClr val="bg1"/>
                </a:solidFill>
                <a:ea typeface="+mj-lt"/>
                <a:cs typeface="+mj-lt"/>
              </a:rPr>
            </a:br>
            <a:r>
              <a:rPr lang="en-US" sz="800" dirty="0">
                <a:solidFill>
                  <a:schemeClr val="bg1"/>
                </a:solidFill>
                <a:ea typeface="+mj-lt"/>
                <a:cs typeface="+mj-lt"/>
              </a:rPr>
              <a:t>Please note that the information contained in this presentation is provided for general informational purposes only. It does not constitute any form of legal or other professional advice, and you should not use it as a substitute for advice tailored to your specific circumstances. </a:t>
            </a:r>
          </a:p>
          <a:p>
            <a:pPr>
              <a:spcBef>
                <a:spcPts val="1000"/>
              </a:spcBef>
            </a:pPr>
            <a:r>
              <a:rPr lang="en-US" sz="800" dirty="0">
                <a:solidFill>
                  <a:schemeClr val="bg1"/>
                </a:solidFill>
              </a:rPr>
              <a:t>We disclaim all and any </a:t>
            </a:r>
            <a:r>
              <a:rPr lang="en-US" sz="800" dirty="0">
                <a:solidFill>
                  <a:schemeClr val="bg1"/>
                </a:solidFill>
                <a:ea typeface="+mj-lt"/>
                <a:cs typeface="+mj-lt"/>
              </a:rPr>
              <a:t>liability for any actions you take (or omit to take) in reliance upon the contents of this presentation. </a:t>
            </a:r>
            <a:endParaRPr lang="en-US" sz="800" dirty="0">
              <a:solidFill>
                <a:schemeClr val="bg1"/>
              </a:solidFill>
            </a:endParaRPr>
          </a:p>
          <a:p>
            <a:pPr>
              <a:spcBef>
                <a:spcPts val="1000"/>
              </a:spcBef>
            </a:pPr>
            <a:r>
              <a:rPr lang="en-US" sz="800" dirty="0">
                <a:solidFill>
                  <a:schemeClr val="bg1"/>
                </a:solidFill>
              </a:rPr>
              <a:t>Our contact details are below should you wish us to contact us for professional advice.</a:t>
            </a:r>
          </a:p>
          <a:p>
            <a:pPr>
              <a:spcBef>
                <a:spcPts val="1000"/>
              </a:spcBef>
            </a:pPr>
            <a:r>
              <a:rPr lang="en-US" sz="800" dirty="0">
                <a:solidFill>
                  <a:schemeClr val="bg1"/>
                </a:solidFill>
              </a:rPr>
              <a:t>Risk@kareneckstein.co.uk</a:t>
            </a:r>
            <a:endParaRPr lang="en-US" dirty="0">
              <a:solidFill>
                <a:schemeClr val="bg1"/>
              </a:solidFill>
            </a:endParaRPr>
          </a:p>
          <a:p>
            <a:pPr>
              <a:spcBef>
                <a:spcPts val="1000"/>
              </a:spcBef>
            </a:pPr>
            <a:r>
              <a:rPr lang="en-US" sz="800" dirty="0">
                <a:solidFill>
                  <a:schemeClr val="bg1"/>
                </a:solidFill>
              </a:rPr>
              <a:t>07973627039</a:t>
            </a:r>
            <a:endParaRPr lang="en-US" dirty="0">
              <a:solidFill>
                <a:schemeClr val="bg1"/>
              </a:solidFill>
            </a:endParaRPr>
          </a:p>
        </p:txBody>
      </p:sp>
      <p:sp>
        <p:nvSpPr>
          <p:cNvPr id="6" name="Title 1">
            <a:extLst>
              <a:ext uri="{FF2B5EF4-FFF2-40B4-BE49-F238E27FC236}">
                <a16:creationId xmlns:a16="http://schemas.microsoft.com/office/drawing/2014/main" id="{A11A0D4B-E93C-75E0-A996-01D3B70D5519}"/>
              </a:ext>
            </a:extLst>
          </p:cNvPr>
          <p:cNvSpPr txBox="1">
            <a:spLocks/>
          </p:cNvSpPr>
          <p:nvPr/>
        </p:nvSpPr>
        <p:spPr>
          <a:xfrm>
            <a:off x="3390900" y="1544943"/>
            <a:ext cx="5102166" cy="1075131"/>
          </a:xfrm>
          <a:prstGeom prst="rect">
            <a:avLst/>
          </a:prstGeom>
        </p:spPr>
        <p:txBody>
          <a:bodyPr lIns="91440" tIns="45720" rIns="91440" bIns="45720" anchor="b"/>
          <a:lst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a:lstStyle>
          <a:p>
            <a:pPr>
              <a:spcBef>
                <a:spcPts val="1000"/>
              </a:spcBef>
            </a:pPr>
            <a:r>
              <a:rPr lang="en-GB" sz="2400" b="0" i="0" dirty="0">
                <a:effectLst/>
                <a:latin typeface="-apple-system"/>
              </a:rPr>
              <a:t>From Risks to Results: </a:t>
            </a:r>
          </a:p>
          <a:p>
            <a:pPr>
              <a:spcBef>
                <a:spcPts val="1000"/>
              </a:spcBef>
            </a:pPr>
            <a:endParaRPr lang="en-GB" sz="100" dirty="0">
              <a:latin typeface="-apple-system"/>
            </a:endParaRPr>
          </a:p>
          <a:p>
            <a:pPr>
              <a:spcBef>
                <a:spcPts val="1000"/>
              </a:spcBef>
            </a:pPr>
            <a:r>
              <a:rPr lang="en-GB" sz="2000" b="0" i="0" dirty="0">
                <a:effectLst/>
                <a:latin typeface="-apple-system"/>
              </a:rPr>
              <a:t>Uncovering the Real Costs of Poor Employee Health and Practical Solutions for Success</a:t>
            </a:r>
            <a:endParaRPr lang="en-US" sz="2000" dirty="0"/>
          </a:p>
          <a:p>
            <a:pPr>
              <a:spcBef>
                <a:spcPts val="1000"/>
              </a:spcBef>
            </a:pPr>
            <a:endParaRPr lang="en-US" sz="1400" b="1" dirty="0">
              <a:solidFill>
                <a:schemeClr val="bg1"/>
              </a:solidFill>
            </a:endParaRPr>
          </a:p>
        </p:txBody>
      </p:sp>
    </p:spTree>
    <p:extLst>
      <p:ext uri="{BB962C8B-B14F-4D97-AF65-F5344CB8AC3E}">
        <p14:creationId xmlns:p14="http://schemas.microsoft.com/office/powerpoint/2010/main" val="123865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9404" y="1462878"/>
            <a:ext cx="10872196" cy="437846"/>
          </a:xfrm>
        </p:spPr>
        <p:txBody>
          <a:bodyPr/>
          <a:lstStyle/>
          <a:p>
            <a:pPr algn="ctr"/>
            <a:r>
              <a:rPr lang="en-GB" dirty="0"/>
              <a:t>The Healthy Vs The Unhealthy</a:t>
            </a:r>
          </a:p>
          <a:p>
            <a:pPr algn="ctr"/>
            <a:r>
              <a:rPr lang="en-GB" dirty="0"/>
              <a:t>Employee</a:t>
            </a:r>
          </a:p>
        </p:txBody>
      </p:sp>
      <p:sp>
        <p:nvSpPr>
          <p:cNvPr id="4" name="Rectangle 1">
            <a:extLst>
              <a:ext uri="{FF2B5EF4-FFF2-40B4-BE49-F238E27FC236}">
                <a16:creationId xmlns:a16="http://schemas.microsoft.com/office/drawing/2014/main" id="{E445BD59-6E9D-9431-1040-40F76A3545D6}"/>
              </a:ext>
            </a:extLst>
          </p:cNvPr>
          <p:cNvSpPr>
            <a:spLocks noGrp="1" noChangeArrowheads="1"/>
          </p:cNvSpPr>
          <p:nvPr>
            <p:ph type="body" sz="quarter" idx="11"/>
          </p:nvPr>
        </p:nvSpPr>
        <p:spPr bwMode="auto">
          <a:xfrm>
            <a:off x="658813" y="2463867"/>
            <a:ext cx="2852063" cy="27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Lower Productivity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Struggling mentally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Frequent Absenteeism</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Low Energy and Fatigue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Job Dissatisfaction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AD4E6C31-8000-60A6-4168-9753A9409F56}"/>
              </a:ext>
            </a:extLst>
          </p:cNvPr>
          <p:cNvSpPr txBox="1">
            <a:spLocks noChangeArrowheads="1"/>
          </p:cNvSpPr>
          <p:nvPr/>
        </p:nvSpPr>
        <p:spPr bwMode="auto">
          <a:xfrm>
            <a:off x="8756481" y="2463866"/>
            <a:ext cx="2775119" cy="27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0" fontAlgn="base" hangingPunct="0">
              <a:lnSpc>
                <a:spcPct val="200000"/>
              </a:lnSpc>
              <a:spcBef>
                <a:spcPct val="0"/>
              </a:spcBef>
              <a:spcAft>
                <a:spcPct val="0"/>
              </a:spcAft>
            </a:pPr>
            <a:r>
              <a:rPr lang="en-US" altLang="en-US" sz="1800" dirty="0">
                <a:solidFill>
                  <a:schemeClr val="tx1"/>
                </a:solidFill>
                <a:latin typeface="Arial" panose="020B0604020202020204" pitchFamily="34" charset="0"/>
              </a:rPr>
              <a:t>Higher Productivity</a:t>
            </a:r>
            <a:endParaRPr lang="en-US" altLang="en-US" sz="1800" b="0" dirty="0">
              <a:solidFill>
                <a:schemeClr val="tx1"/>
              </a:solidFill>
              <a:latin typeface="Arial" panose="020B0604020202020204" pitchFamily="34" charset="0"/>
            </a:endParaRPr>
          </a:p>
          <a:p>
            <a:pPr algn="r" eaLnBrk="0" fontAlgn="base" hangingPunct="0">
              <a:lnSpc>
                <a:spcPct val="2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Mentally Strong</a:t>
            </a:r>
            <a:endParaRPr lang="en-US" altLang="en-US" sz="1800" b="0" dirty="0">
              <a:solidFill>
                <a:schemeClr val="tx1"/>
              </a:solidFill>
              <a:latin typeface="Arial" panose="020B0604020202020204" pitchFamily="34" charset="0"/>
            </a:endParaRPr>
          </a:p>
          <a:p>
            <a:pPr algn="r" eaLnBrk="0" fontAlgn="base" hangingPunct="0">
              <a:lnSpc>
                <a:spcPct val="200000"/>
              </a:lnSpc>
              <a:spcBef>
                <a:spcPct val="0"/>
              </a:spcBef>
              <a:spcAft>
                <a:spcPct val="0"/>
              </a:spcAft>
            </a:pPr>
            <a:r>
              <a:rPr lang="en-US" altLang="en-US" sz="1800" dirty="0">
                <a:solidFill>
                  <a:schemeClr val="tx1"/>
                </a:solidFill>
                <a:latin typeface="Arial" panose="020B0604020202020204" pitchFamily="34" charset="0"/>
              </a:rPr>
              <a:t>Minimal Absenteeism</a:t>
            </a:r>
            <a:endParaRPr lang="en-US" altLang="en-US" sz="1800" b="0" dirty="0">
              <a:solidFill>
                <a:schemeClr val="tx1"/>
              </a:solidFill>
              <a:latin typeface="Arial" panose="020B0604020202020204" pitchFamily="34" charset="0"/>
            </a:endParaRPr>
          </a:p>
          <a:p>
            <a:pPr algn="r" eaLnBrk="0" fontAlgn="base" hangingPunct="0">
              <a:lnSpc>
                <a:spcPct val="200000"/>
              </a:lnSpc>
              <a:spcBef>
                <a:spcPct val="0"/>
              </a:spcBef>
              <a:spcAft>
                <a:spcPct val="0"/>
              </a:spcAft>
            </a:pPr>
            <a:r>
              <a:rPr lang="en-US" altLang="en-US" sz="1800" dirty="0">
                <a:solidFill>
                  <a:schemeClr val="tx1"/>
                </a:solidFill>
                <a:latin typeface="Arial" panose="020B0604020202020204" pitchFamily="34" charset="0"/>
              </a:rPr>
              <a:t>Higher Energy Levels</a:t>
            </a:r>
            <a:endParaRPr lang="en-US" altLang="en-US" sz="1800" b="0" dirty="0">
              <a:solidFill>
                <a:schemeClr val="tx1"/>
              </a:solidFill>
              <a:latin typeface="Arial" panose="020B0604020202020204" pitchFamily="34" charset="0"/>
            </a:endParaRPr>
          </a:p>
          <a:p>
            <a:pPr algn="r" eaLnBrk="0" fontAlgn="base" hangingPunct="0">
              <a:lnSpc>
                <a:spcPct val="200000"/>
              </a:lnSpc>
              <a:spcBef>
                <a:spcPct val="0"/>
              </a:spcBef>
              <a:spcAft>
                <a:spcPct val="0"/>
              </a:spcAft>
            </a:pPr>
            <a:r>
              <a:rPr lang="en-US" altLang="en-US" sz="1800" dirty="0">
                <a:solidFill>
                  <a:schemeClr val="tx1"/>
                </a:solidFill>
                <a:latin typeface="Arial" panose="020B0604020202020204" pitchFamily="34" charset="0"/>
              </a:rPr>
              <a:t>Strong Job Satisfaction</a:t>
            </a:r>
            <a:endParaRPr lang="en-US" altLang="en-US" sz="1800" b="0" dirty="0">
              <a:solidFill>
                <a:schemeClr val="tx1"/>
              </a:solidFill>
              <a:latin typeface="Arial" panose="020B0604020202020204" pitchFamily="34" charset="0"/>
            </a:endParaRPr>
          </a:p>
        </p:txBody>
      </p:sp>
      <p:pic>
        <p:nvPicPr>
          <p:cNvPr id="11" name="Picture 10" descr="A person with his hand on his head&#10;&#10;Description automatically generated">
            <a:extLst>
              <a:ext uri="{FF2B5EF4-FFF2-40B4-BE49-F238E27FC236}">
                <a16:creationId xmlns:a16="http://schemas.microsoft.com/office/drawing/2014/main" id="{D6788B0F-B374-ACE1-9A87-3886CBB3CE66}"/>
              </a:ext>
            </a:extLst>
          </p:cNvPr>
          <p:cNvPicPr>
            <a:picLocks noChangeAspect="1"/>
          </p:cNvPicPr>
          <p:nvPr/>
        </p:nvPicPr>
        <p:blipFill>
          <a:blip r:embed="rId2"/>
          <a:stretch>
            <a:fillRect/>
          </a:stretch>
        </p:blipFill>
        <p:spPr>
          <a:xfrm>
            <a:off x="3320722" y="2737000"/>
            <a:ext cx="2229134" cy="2229134"/>
          </a:xfrm>
          <a:prstGeom prst="rect">
            <a:avLst/>
          </a:prstGeom>
        </p:spPr>
      </p:pic>
      <p:pic>
        <p:nvPicPr>
          <p:cNvPr id="13" name="Picture 12" descr="A person making a smoothie&#10;&#10;Description automatically generated">
            <a:extLst>
              <a:ext uri="{FF2B5EF4-FFF2-40B4-BE49-F238E27FC236}">
                <a16:creationId xmlns:a16="http://schemas.microsoft.com/office/drawing/2014/main" id="{A7BA8CF3-67D3-6335-0DAA-EA9F4F8AA354}"/>
              </a:ext>
            </a:extLst>
          </p:cNvPr>
          <p:cNvPicPr>
            <a:picLocks noChangeAspect="1"/>
          </p:cNvPicPr>
          <p:nvPr/>
        </p:nvPicPr>
        <p:blipFill>
          <a:blip r:embed="rId3"/>
          <a:stretch>
            <a:fillRect/>
          </a:stretch>
        </p:blipFill>
        <p:spPr>
          <a:xfrm>
            <a:off x="6823090" y="2783345"/>
            <a:ext cx="2136444" cy="2136444"/>
          </a:xfrm>
          <a:prstGeom prst="rect">
            <a:avLst/>
          </a:prstGeom>
        </p:spPr>
      </p:pic>
      <p:grpSp>
        <p:nvGrpSpPr>
          <p:cNvPr id="22" name="Group 21">
            <a:extLst>
              <a:ext uri="{FF2B5EF4-FFF2-40B4-BE49-F238E27FC236}">
                <a16:creationId xmlns:a16="http://schemas.microsoft.com/office/drawing/2014/main" id="{2E7B184C-BAA8-577A-A4D9-7130BD288D17}"/>
              </a:ext>
            </a:extLst>
          </p:cNvPr>
          <p:cNvGrpSpPr/>
          <p:nvPr/>
        </p:nvGrpSpPr>
        <p:grpSpPr>
          <a:xfrm>
            <a:off x="1122837" y="5550975"/>
            <a:ext cx="9945329" cy="398206"/>
            <a:chOff x="1111045" y="5631426"/>
            <a:chExt cx="9945329" cy="398206"/>
          </a:xfrm>
        </p:grpSpPr>
        <p:cxnSp>
          <p:nvCxnSpPr>
            <p:cNvPr id="16" name="Straight Connector 15">
              <a:extLst>
                <a:ext uri="{FF2B5EF4-FFF2-40B4-BE49-F238E27FC236}">
                  <a16:creationId xmlns:a16="http://schemas.microsoft.com/office/drawing/2014/main" id="{5202C463-9DEC-D45B-1B7C-6D58E542EF14}"/>
                </a:ext>
              </a:extLst>
            </p:cNvPr>
            <p:cNvCxnSpPr/>
            <p:nvPr/>
          </p:nvCxnSpPr>
          <p:spPr>
            <a:xfrm>
              <a:off x="1111045" y="5830529"/>
              <a:ext cx="9930581"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DEFB24-168D-61D2-5E06-CF9837710352}"/>
                </a:ext>
              </a:extLst>
            </p:cNvPr>
            <p:cNvCxnSpPr>
              <a:cxnSpLocks/>
            </p:cNvCxnSpPr>
            <p:nvPr/>
          </p:nvCxnSpPr>
          <p:spPr>
            <a:xfrm flipV="1">
              <a:off x="1111045" y="5631426"/>
              <a:ext cx="0" cy="39820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9A95AD-6162-A157-3A2D-C118CB7EB301}"/>
                </a:ext>
              </a:extLst>
            </p:cNvPr>
            <p:cNvCxnSpPr>
              <a:cxnSpLocks/>
            </p:cNvCxnSpPr>
            <p:nvPr/>
          </p:nvCxnSpPr>
          <p:spPr>
            <a:xfrm flipV="1">
              <a:off x="11056374" y="5631426"/>
              <a:ext cx="0" cy="39820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24" name="Picture 23" descr="A cartoon of a person's face&#10;&#10;Description automatically generated">
            <a:extLst>
              <a:ext uri="{FF2B5EF4-FFF2-40B4-BE49-F238E27FC236}">
                <a16:creationId xmlns:a16="http://schemas.microsoft.com/office/drawing/2014/main" id="{164DF9D2-3D6C-3701-47D4-A532E3A1B4B8}"/>
              </a:ext>
            </a:extLst>
          </p:cNvPr>
          <p:cNvPicPr>
            <a:picLocks noChangeAspect="1"/>
          </p:cNvPicPr>
          <p:nvPr/>
        </p:nvPicPr>
        <p:blipFill>
          <a:blip r:embed="rId4"/>
          <a:stretch>
            <a:fillRect/>
          </a:stretch>
        </p:blipFill>
        <p:spPr>
          <a:xfrm>
            <a:off x="6955868" y="5423217"/>
            <a:ext cx="653722" cy="653722"/>
          </a:xfrm>
          <a:prstGeom prst="rect">
            <a:avLst/>
          </a:prstGeom>
        </p:spPr>
      </p:pic>
    </p:spTree>
    <p:extLst>
      <p:ext uri="{BB962C8B-B14F-4D97-AF65-F5344CB8AC3E}">
        <p14:creationId xmlns:p14="http://schemas.microsoft.com/office/powerpoint/2010/main" val="322223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2029" y="689896"/>
            <a:ext cx="10872196" cy="437846"/>
          </a:xfrm>
        </p:spPr>
        <p:txBody>
          <a:bodyPr/>
          <a:lstStyle/>
          <a:p>
            <a:pPr algn="ctr"/>
            <a:r>
              <a:rPr lang="en-GB" dirty="0"/>
              <a:t>The Unhealthy Employee &amp; RISK</a:t>
            </a:r>
          </a:p>
        </p:txBody>
      </p:sp>
      <p:pic>
        <p:nvPicPr>
          <p:cNvPr id="11" name="Picture 10" descr="A person with his hand on his head&#10;&#10;Description automatically generated">
            <a:extLst>
              <a:ext uri="{FF2B5EF4-FFF2-40B4-BE49-F238E27FC236}">
                <a16:creationId xmlns:a16="http://schemas.microsoft.com/office/drawing/2014/main" id="{D6788B0F-B374-ACE1-9A87-3886CBB3CE66}"/>
              </a:ext>
            </a:extLst>
          </p:cNvPr>
          <p:cNvPicPr>
            <a:picLocks noChangeAspect="1"/>
          </p:cNvPicPr>
          <p:nvPr/>
        </p:nvPicPr>
        <p:blipFill>
          <a:blip r:embed="rId2"/>
          <a:stretch>
            <a:fillRect/>
          </a:stretch>
        </p:blipFill>
        <p:spPr>
          <a:xfrm>
            <a:off x="209328" y="1682787"/>
            <a:ext cx="4274181" cy="4274181"/>
          </a:xfrm>
          <a:prstGeom prst="rect">
            <a:avLst/>
          </a:prstGeom>
        </p:spPr>
      </p:pic>
      <p:sp>
        <p:nvSpPr>
          <p:cNvPr id="8" name="TextBox 7">
            <a:extLst>
              <a:ext uri="{FF2B5EF4-FFF2-40B4-BE49-F238E27FC236}">
                <a16:creationId xmlns:a16="http://schemas.microsoft.com/office/drawing/2014/main" id="{0502F07E-67E1-1EF5-2E26-AF26ACC6DC61}"/>
              </a:ext>
            </a:extLst>
          </p:cNvPr>
          <p:cNvSpPr txBox="1"/>
          <p:nvPr/>
        </p:nvSpPr>
        <p:spPr>
          <a:xfrm>
            <a:off x="4660493" y="1426054"/>
            <a:ext cx="6096000" cy="923330"/>
          </a:xfrm>
          <a:prstGeom prst="rect">
            <a:avLst/>
          </a:prstGeom>
          <a:noFill/>
        </p:spPr>
        <p:txBody>
          <a:bodyPr wrap="square">
            <a:spAutoFit/>
          </a:bodyPr>
          <a:lstStyle/>
          <a:p>
            <a:r>
              <a:rPr lang="en-GB" b="1" dirty="0"/>
              <a:t>80% </a:t>
            </a:r>
            <a:r>
              <a:rPr lang="en-GB" dirty="0"/>
              <a:t>of workplace accidents are attributed to human error, often caused by fatigue, stress, or mental health challenges.</a:t>
            </a:r>
          </a:p>
        </p:txBody>
      </p:sp>
      <p:sp>
        <p:nvSpPr>
          <p:cNvPr id="12" name="TextBox 11">
            <a:extLst>
              <a:ext uri="{FF2B5EF4-FFF2-40B4-BE49-F238E27FC236}">
                <a16:creationId xmlns:a16="http://schemas.microsoft.com/office/drawing/2014/main" id="{0E25A7FA-83BF-2F98-250F-155E102C460A}"/>
              </a:ext>
            </a:extLst>
          </p:cNvPr>
          <p:cNvSpPr txBox="1"/>
          <p:nvPr/>
        </p:nvSpPr>
        <p:spPr>
          <a:xfrm>
            <a:off x="4660493" y="2542032"/>
            <a:ext cx="6096000" cy="923330"/>
          </a:xfrm>
          <a:prstGeom prst="rect">
            <a:avLst/>
          </a:prstGeom>
          <a:noFill/>
        </p:spPr>
        <p:txBody>
          <a:bodyPr wrap="square">
            <a:spAutoFit/>
          </a:bodyPr>
          <a:lstStyle/>
          <a:p>
            <a:r>
              <a:rPr lang="en-GB" b="1" dirty="0"/>
              <a:t>33% </a:t>
            </a:r>
            <a:r>
              <a:rPr lang="en-GB" dirty="0"/>
              <a:t>of compliance failures are directly related to employee stress or disengagement, resulting in fines and legal issues.</a:t>
            </a:r>
          </a:p>
        </p:txBody>
      </p:sp>
      <p:sp>
        <p:nvSpPr>
          <p:cNvPr id="14" name="Rectangle 1">
            <a:extLst>
              <a:ext uri="{FF2B5EF4-FFF2-40B4-BE49-F238E27FC236}">
                <a16:creationId xmlns:a16="http://schemas.microsoft.com/office/drawing/2014/main" id="{5699295C-821D-9214-724B-34D38993AFA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60% of financial miscalculations in the workplace are due to human error, often stemming from fatigue and poor mental health (PwC, 2021).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EF7887A3-73E2-064B-0A7D-2E09AC541236}"/>
              </a:ext>
            </a:extLst>
          </p:cNvPr>
          <p:cNvSpPr txBox="1"/>
          <p:nvPr/>
        </p:nvSpPr>
        <p:spPr>
          <a:xfrm>
            <a:off x="4660493" y="3704040"/>
            <a:ext cx="6096000" cy="923330"/>
          </a:xfrm>
          <a:prstGeom prst="rect">
            <a:avLst/>
          </a:prstGeom>
          <a:noFill/>
        </p:spPr>
        <p:txBody>
          <a:bodyPr wrap="square">
            <a:spAutoFit/>
          </a:bodyPr>
          <a:lstStyle/>
          <a:p>
            <a:r>
              <a:rPr lang="en-GB" b="1" dirty="0"/>
              <a:t>60% </a:t>
            </a:r>
            <a:r>
              <a:rPr lang="en-GB" dirty="0"/>
              <a:t>of financial miscalculations in the workplace are due to human error, often stemming from fatigue and poor mental health.</a:t>
            </a:r>
          </a:p>
        </p:txBody>
      </p:sp>
      <p:sp>
        <p:nvSpPr>
          <p:cNvPr id="20" name="TextBox 19">
            <a:extLst>
              <a:ext uri="{FF2B5EF4-FFF2-40B4-BE49-F238E27FC236}">
                <a16:creationId xmlns:a16="http://schemas.microsoft.com/office/drawing/2014/main" id="{70F27425-5565-5036-3CFD-28113DB504DC}"/>
              </a:ext>
            </a:extLst>
          </p:cNvPr>
          <p:cNvSpPr txBox="1"/>
          <p:nvPr/>
        </p:nvSpPr>
        <p:spPr>
          <a:xfrm>
            <a:off x="4660493" y="4845719"/>
            <a:ext cx="7216876" cy="646331"/>
          </a:xfrm>
          <a:prstGeom prst="rect">
            <a:avLst/>
          </a:prstGeom>
          <a:noFill/>
        </p:spPr>
        <p:txBody>
          <a:bodyPr wrap="square">
            <a:spAutoFit/>
          </a:bodyPr>
          <a:lstStyle/>
          <a:p>
            <a:r>
              <a:rPr lang="en-GB" b="1" dirty="0"/>
              <a:t>85% </a:t>
            </a:r>
            <a:r>
              <a:rPr lang="en-GB" dirty="0"/>
              <a:t>of workplace errors and caused by miscommunication and misunderstandings, often caused by stress.</a:t>
            </a:r>
          </a:p>
        </p:txBody>
      </p:sp>
      <p:sp>
        <p:nvSpPr>
          <p:cNvPr id="25" name="Rectangle 1">
            <a:extLst>
              <a:ext uri="{FF2B5EF4-FFF2-40B4-BE49-F238E27FC236}">
                <a16:creationId xmlns:a16="http://schemas.microsoft.com/office/drawing/2014/main" id="{200DF4B6-EE22-DB31-1597-B9FB31E7378A}"/>
              </a:ext>
            </a:extLst>
          </p:cNvPr>
          <p:cNvSpPr>
            <a:spLocks noChangeArrowheads="1"/>
          </p:cNvSpPr>
          <p:nvPr/>
        </p:nvSpPr>
        <p:spPr bwMode="auto">
          <a:xfrm>
            <a:off x="7345652" y="3203752"/>
            <a:ext cx="30804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tabLst/>
            </a:pPr>
            <a:r>
              <a:rPr kumimoji="0" lang="en-US" altLang="en-US" sz="1100" b="0" i="1" u="none" strike="noStrike" cap="none" normalizeH="0" baseline="0" dirty="0">
                <a:ln>
                  <a:noFill/>
                </a:ln>
                <a:solidFill>
                  <a:schemeClr val="tx1"/>
                </a:solidFill>
                <a:effectLst/>
                <a:latin typeface="Arial" panose="020B0604020202020204" pitchFamily="34" charset="0"/>
              </a:rPr>
              <a:t>CIPD 2022</a:t>
            </a:r>
          </a:p>
        </p:txBody>
      </p:sp>
      <p:sp>
        <p:nvSpPr>
          <p:cNvPr id="27" name="Rectangle 1">
            <a:extLst>
              <a:ext uri="{FF2B5EF4-FFF2-40B4-BE49-F238E27FC236}">
                <a16:creationId xmlns:a16="http://schemas.microsoft.com/office/drawing/2014/main" id="{FBD6DF50-F8D6-BE87-BC09-CA604071B37B}"/>
              </a:ext>
            </a:extLst>
          </p:cNvPr>
          <p:cNvSpPr>
            <a:spLocks noChangeArrowheads="1"/>
          </p:cNvSpPr>
          <p:nvPr/>
        </p:nvSpPr>
        <p:spPr bwMode="auto">
          <a:xfrm>
            <a:off x="7345652" y="5534123"/>
            <a:ext cx="30804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tabLst/>
            </a:pPr>
            <a:r>
              <a:rPr kumimoji="0" lang="en-US" altLang="en-US" sz="1100" b="0" i="1" u="none" strike="noStrike" cap="none" normalizeH="0" baseline="0" dirty="0">
                <a:ln>
                  <a:noFill/>
                </a:ln>
                <a:solidFill>
                  <a:schemeClr val="tx1"/>
                </a:solidFill>
                <a:effectLst/>
                <a:latin typeface="Arial" panose="020B0604020202020204" pitchFamily="34" charset="0"/>
              </a:rPr>
              <a:t>CMI 2020</a:t>
            </a:r>
          </a:p>
        </p:txBody>
      </p:sp>
      <p:sp>
        <p:nvSpPr>
          <p:cNvPr id="28" name="Rectangle 1">
            <a:extLst>
              <a:ext uri="{FF2B5EF4-FFF2-40B4-BE49-F238E27FC236}">
                <a16:creationId xmlns:a16="http://schemas.microsoft.com/office/drawing/2014/main" id="{CCE57834-66C2-5FE6-8AAE-06D1F678A6AB}"/>
              </a:ext>
            </a:extLst>
          </p:cNvPr>
          <p:cNvSpPr>
            <a:spLocks noChangeArrowheads="1"/>
          </p:cNvSpPr>
          <p:nvPr/>
        </p:nvSpPr>
        <p:spPr bwMode="auto">
          <a:xfrm>
            <a:off x="7345652" y="4365760"/>
            <a:ext cx="30804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tabLst/>
            </a:pPr>
            <a:r>
              <a:rPr lang="en-GB" sz="1100" dirty="0"/>
              <a:t>PwC, 2021</a:t>
            </a:r>
            <a:endParaRPr kumimoji="0" lang="en-US" altLang="en-US" sz="1100" b="0" i="1" u="none" strike="noStrike" cap="none" normalizeH="0" baseline="0" dirty="0">
              <a:ln>
                <a:noFill/>
              </a:ln>
              <a:solidFill>
                <a:schemeClr val="tx1"/>
              </a:solidFill>
              <a:effectLst/>
              <a:latin typeface="Arial" panose="020B0604020202020204" pitchFamily="34" charset="0"/>
            </a:endParaRPr>
          </a:p>
        </p:txBody>
      </p:sp>
      <p:sp>
        <p:nvSpPr>
          <p:cNvPr id="29" name="Rectangle 1">
            <a:extLst>
              <a:ext uri="{FF2B5EF4-FFF2-40B4-BE49-F238E27FC236}">
                <a16:creationId xmlns:a16="http://schemas.microsoft.com/office/drawing/2014/main" id="{A6F74BCD-95E9-FCAD-2B37-3D1716AA702C}"/>
              </a:ext>
            </a:extLst>
          </p:cNvPr>
          <p:cNvSpPr>
            <a:spLocks noChangeArrowheads="1"/>
          </p:cNvSpPr>
          <p:nvPr/>
        </p:nvSpPr>
        <p:spPr bwMode="auto">
          <a:xfrm>
            <a:off x="7345652" y="2058591"/>
            <a:ext cx="30804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tabLst/>
            </a:pPr>
            <a:r>
              <a:rPr lang="en-GB" sz="1100" dirty="0"/>
              <a:t>HSE 2023</a:t>
            </a:r>
            <a:endParaRPr kumimoji="0" lang="en-US" altLang="en-US" sz="11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636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9902" y="1075486"/>
            <a:ext cx="10872196" cy="437846"/>
          </a:xfrm>
        </p:spPr>
        <p:txBody>
          <a:bodyPr/>
          <a:lstStyle/>
          <a:p>
            <a:pPr algn="ctr"/>
            <a:r>
              <a:rPr lang="en-GB" dirty="0"/>
              <a:t>The Real Costs of Poor Employee Health</a:t>
            </a:r>
          </a:p>
        </p:txBody>
      </p:sp>
      <p:sp>
        <p:nvSpPr>
          <p:cNvPr id="3" name="Rectangle 1">
            <a:extLst>
              <a:ext uri="{FF2B5EF4-FFF2-40B4-BE49-F238E27FC236}">
                <a16:creationId xmlns:a16="http://schemas.microsoft.com/office/drawing/2014/main" id="{0D34B501-0880-1D81-782C-EE56A98D0F58}"/>
              </a:ext>
            </a:extLst>
          </p:cNvPr>
          <p:cNvSpPr>
            <a:spLocks noChangeArrowheads="1"/>
          </p:cNvSpPr>
          <p:nvPr/>
        </p:nvSpPr>
        <p:spPr bwMode="auto">
          <a:xfrm>
            <a:off x="350151" y="4999503"/>
            <a:ext cx="33259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Of employees leave due to health-related issues</a:t>
            </a:r>
          </a:p>
        </p:txBody>
      </p:sp>
      <p:pic>
        <p:nvPicPr>
          <p:cNvPr id="9" name="Picture 8" descr="A blue circle with a black background&#10;&#10;Description automatically generated">
            <a:extLst>
              <a:ext uri="{FF2B5EF4-FFF2-40B4-BE49-F238E27FC236}">
                <a16:creationId xmlns:a16="http://schemas.microsoft.com/office/drawing/2014/main" id="{F165CB2D-B086-29E3-5743-F50035D7F174}"/>
              </a:ext>
            </a:extLst>
          </p:cNvPr>
          <p:cNvPicPr>
            <a:picLocks noChangeAspect="1"/>
          </p:cNvPicPr>
          <p:nvPr/>
        </p:nvPicPr>
        <p:blipFill>
          <a:blip r:embed="rId2"/>
          <a:stretch>
            <a:fillRect/>
          </a:stretch>
        </p:blipFill>
        <p:spPr>
          <a:xfrm>
            <a:off x="8340268" y="1503134"/>
            <a:ext cx="3851732" cy="3851732"/>
          </a:xfrm>
          <a:prstGeom prst="rect">
            <a:avLst/>
          </a:prstGeom>
        </p:spPr>
      </p:pic>
      <p:pic>
        <p:nvPicPr>
          <p:cNvPr id="12" name="Picture 11" descr="A blue circle with a black background&#10;&#10;Description automatically generated">
            <a:extLst>
              <a:ext uri="{FF2B5EF4-FFF2-40B4-BE49-F238E27FC236}">
                <a16:creationId xmlns:a16="http://schemas.microsoft.com/office/drawing/2014/main" id="{A31B917A-BB3D-44A8-F883-B76C381B4D28}"/>
              </a:ext>
            </a:extLst>
          </p:cNvPr>
          <p:cNvPicPr>
            <a:picLocks noChangeAspect="1"/>
          </p:cNvPicPr>
          <p:nvPr/>
        </p:nvPicPr>
        <p:blipFill>
          <a:blip r:embed="rId3"/>
          <a:stretch>
            <a:fillRect/>
          </a:stretch>
        </p:blipFill>
        <p:spPr>
          <a:xfrm>
            <a:off x="4170133" y="1503134"/>
            <a:ext cx="3851732" cy="3851732"/>
          </a:xfrm>
          <a:prstGeom prst="rect">
            <a:avLst/>
          </a:prstGeom>
        </p:spPr>
      </p:pic>
      <p:pic>
        <p:nvPicPr>
          <p:cNvPr id="15" name="Picture 14" descr="A blue circle with a number in it&#10;&#10;Description automatically generated">
            <a:extLst>
              <a:ext uri="{FF2B5EF4-FFF2-40B4-BE49-F238E27FC236}">
                <a16:creationId xmlns:a16="http://schemas.microsoft.com/office/drawing/2014/main" id="{9F19F219-171C-ABAC-8F22-2C218AC25A60}"/>
              </a:ext>
            </a:extLst>
          </p:cNvPr>
          <p:cNvPicPr>
            <a:picLocks noChangeAspect="1"/>
          </p:cNvPicPr>
          <p:nvPr/>
        </p:nvPicPr>
        <p:blipFill>
          <a:blip r:embed="rId4"/>
          <a:stretch>
            <a:fillRect/>
          </a:stretch>
        </p:blipFill>
        <p:spPr>
          <a:xfrm>
            <a:off x="87270" y="1503134"/>
            <a:ext cx="3851732" cy="3851732"/>
          </a:xfrm>
          <a:prstGeom prst="rect">
            <a:avLst/>
          </a:prstGeom>
        </p:spPr>
      </p:pic>
      <p:sp>
        <p:nvSpPr>
          <p:cNvPr id="17" name="Rectangle 1">
            <a:extLst>
              <a:ext uri="{FF2B5EF4-FFF2-40B4-BE49-F238E27FC236}">
                <a16:creationId xmlns:a16="http://schemas.microsoft.com/office/drawing/2014/main" id="{334FA584-FB57-32BA-A410-66A221C82CE5}"/>
              </a:ext>
            </a:extLst>
          </p:cNvPr>
          <p:cNvSpPr>
            <a:spLocks noChangeArrowheads="1"/>
          </p:cNvSpPr>
          <p:nvPr/>
        </p:nvSpPr>
        <p:spPr bwMode="auto">
          <a:xfrm>
            <a:off x="8638631" y="5676611"/>
            <a:ext cx="30804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100" b="0" i="1" u="none" strike="noStrike" cap="none" normalizeH="0" baseline="0" dirty="0">
                <a:ln>
                  <a:noFill/>
                </a:ln>
                <a:solidFill>
                  <a:schemeClr val="tx1"/>
                </a:solidFill>
                <a:effectLst/>
                <a:latin typeface="Arial" panose="020B0604020202020204" pitchFamily="34" charset="0"/>
              </a:rPr>
              <a:t>Deloitte 2020</a:t>
            </a:r>
          </a:p>
        </p:txBody>
      </p:sp>
      <p:sp>
        <p:nvSpPr>
          <p:cNvPr id="20" name="Rectangle 1">
            <a:extLst>
              <a:ext uri="{FF2B5EF4-FFF2-40B4-BE49-F238E27FC236}">
                <a16:creationId xmlns:a16="http://schemas.microsoft.com/office/drawing/2014/main" id="{F232540A-1D57-D18D-6998-4E3C0A14C8C1}"/>
              </a:ext>
            </a:extLst>
          </p:cNvPr>
          <p:cNvSpPr>
            <a:spLocks noChangeArrowheads="1"/>
          </p:cNvSpPr>
          <p:nvPr/>
        </p:nvSpPr>
        <p:spPr bwMode="auto">
          <a:xfrm>
            <a:off x="4507316" y="5031700"/>
            <a:ext cx="31773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Cost of absence due to workplace-related i</a:t>
            </a:r>
            <a:r>
              <a:rPr lang="en-US" altLang="en-US" dirty="0">
                <a:latin typeface="Arial" panose="020B0604020202020204" pitchFamily="34" charset="0"/>
              </a:rPr>
              <a:t>ll-health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
            <a:extLst>
              <a:ext uri="{FF2B5EF4-FFF2-40B4-BE49-F238E27FC236}">
                <a16:creationId xmlns:a16="http://schemas.microsoft.com/office/drawing/2014/main" id="{A89E50E8-972B-1BE2-D786-8F596BE62043}"/>
              </a:ext>
            </a:extLst>
          </p:cNvPr>
          <p:cNvSpPr>
            <a:spLocks noChangeArrowheads="1"/>
          </p:cNvSpPr>
          <p:nvPr/>
        </p:nvSpPr>
        <p:spPr bwMode="auto">
          <a:xfrm>
            <a:off x="8515878" y="5023014"/>
            <a:ext cx="33259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Cost of presenteeism due to workplace-related i</a:t>
            </a:r>
            <a:r>
              <a:rPr lang="en-US" altLang="en-US" dirty="0">
                <a:latin typeface="Arial" panose="020B0604020202020204" pitchFamily="34" charset="0"/>
              </a:rPr>
              <a:t>ll-health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
            <a:extLst>
              <a:ext uri="{FF2B5EF4-FFF2-40B4-BE49-F238E27FC236}">
                <a16:creationId xmlns:a16="http://schemas.microsoft.com/office/drawing/2014/main" id="{D57E5CBF-6EE0-FE3E-76BC-90A6AC60A490}"/>
              </a:ext>
            </a:extLst>
          </p:cNvPr>
          <p:cNvSpPr>
            <a:spLocks noChangeArrowheads="1"/>
          </p:cNvSpPr>
          <p:nvPr/>
        </p:nvSpPr>
        <p:spPr bwMode="auto">
          <a:xfrm>
            <a:off x="4555768" y="5672575"/>
            <a:ext cx="30804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100" b="0" i="1" u="none" strike="noStrike" cap="none" normalizeH="0" baseline="0" dirty="0">
                <a:ln>
                  <a:noFill/>
                </a:ln>
                <a:solidFill>
                  <a:schemeClr val="tx1"/>
                </a:solidFill>
                <a:effectLst/>
                <a:latin typeface="Arial" panose="020B0604020202020204" pitchFamily="34" charset="0"/>
              </a:rPr>
              <a:t>UK Health and Safety Executive 2022</a:t>
            </a:r>
          </a:p>
        </p:txBody>
      </p:sp>
      <p:sp>
        <p:nvSpPr>
          <p:cNvPr id="26" name="Rectangle 1">
            <a:extLst>
              <a:ext uri="{FF2B5EF4-FFF2-40B4-BE49-F238E27FC236}">
                <a16:creationId xmlns:a16="http://schemas.microsoft.com/office/drawing/2014/main" id="{C81E8620-6FB8-C4D3-EF41-8C96EAFD246A}"/>
              </a:ext>
            </a:extLst>
          </p:cNvPr>
          <p:cNvSpPr>
            <a:spLocks noChangeArrowheads="1"/>
          </p:cNvSpPr>
          <p:nvPr/>
        </p:nvSpPr>
        <p:spPr bwMode="auto">
          <a:xfrm>
            <a:off x="472904" y="5672575"/>
            <a:ext cx="30804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100" b="0" i="1" u="none" strike="noStrike" cap="none" normalizeH="0" baseline="0" dirty="0">
                <a:ln>
                  <a:noFill/>
                </a:ln>
                <a:solidFill>
                  <a:schemeClr val="tx1"/>
                </a:solidFill>
                <a:effectLst/>
                <a:latin typeface="Arial" panose="020B0604020202020204" pitchFamily="34" charset="0"/>
              </a:rPr>
              <a:t>CIPD 2023</a:t>
            </a:r>
          </a:p>
        </p:txBody>
      </p:sp>
    </p:spTree>
    <p:extLst>
      <p:ext uri="{BB962C8B-B14F-4D97-AF65-F5344CB8AC3E}">
        <p14:creationId xmlns:p14="http://schemas.microsoft.com/office/powerpoint/2010/main" val="378359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9902" y="1075486"/>
            <a:ext cx="10872196" cy="437846"/>
          </a:xfrm>
        </p:spPr>
        <p:txBody>
          <a:bodyPr/>
          <a:lstStyle/>
          <a:p>
            <a:pPr algn="ctr"/>
            <a:r>
              <a:rPr lang="en-GB" dirty="0"/>
              <a:t>Mental Health as a Major Driver of Costs</a:t>
            </a:r>
          </a:p>
        </p:txBody>
      </p:sp>
      <p:sp>
        <p:nvSpPr>
          <p:cNvPr id="3" name="Rectangle 1">
            <a:extLst>
              <a:ext uri="{FF2B5EF4-FFF2-40B4-BE49-F238E27FC236}">
                <a16:creationId xmlns:a16="http://schemas.microsoft.com/office/drawing/2014/main" id="{0D34B501-0880-1D81-782C-EE56A98D0F58}"/>
              </a:ext>
            </a:extLst>
          </p:cNvPr>
          <p:cNvSpPr>
            <a:spLocks noChangeArrowheads="1"/>
          </p:cNvSpPr>
          <p:nvPr/>
        </p:nvSpPr>
        <p:spPr bwMode="auto">
          <a:xfrm>
            <a:off x="912729" y="5067161"/>
            <a:ext cx="33259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Cost of mental health to UK employers</a:t>
            </a:r>
          </a:p>
        </p:txBody>
      </p:sp>
      <p:sp>
        <p:nvSpPr>
          <p:cNvPr id="20" name="Rectangle 1">
            <a:extLst>
              <a:ext uri="{FF2B5EF4-FFF2-40B4-BE49-F238E27FC236}">
                <a16:creationId xmlns:a16="http://schemas.microsoft.com/office/drawing/2014/main" id="{F232540A-1D57-D18D-6998-4E3C0A14C8C1}"/>
              </a:ext>
            </a:extLst>
          </p:cNvPr>
          <p:cNvSpPr>
            <a:spLocks noChangeArrowheads="1"/>
          </p:cNvSpPr>
          <p:nvPr/>
        </p:nvSpPr>
        <p:spPr bwMode="auto">
          <a:xfrm>
            <a:off x="4694561" y="1826576"/>
            <a:ext cx="650410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pPr>
            <a:r>
              <a:rPr lang="en-GB" sz="3200" dirty="0">
                <a:latin typeface="Arial" panose="020B0604020202020204" pitchFamily="34" charset="0"/>
                <a:cs typeface="Arial" panose="020B0604020202020204" pitchFamily="34" charset="0"/>
              </a:rPr>
              <a:t>Stress, anxiety, and burnout are top contributors to reduced productivity, increased sick days, and higher turnover.</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1">
            <a:extLst>
              <a:ext uri="{FF2B5EF4-FFF2-40B4-BE49-F238E27FC236}">
                <a16:creationId xmlns:a16="http://schemas.microsoft.com/office/drawing/2014/main" id="{C81E8620-6FB8-C4D3-EF41-8C96EAFD246A}"/>
              </a:ext>
            </a:extLst>
          </p:cNvPr>
          <p:cNvSpPr>
            <a:spLocks noChangeArrowheads="1"/>
          </p:cNvSpPr>
          <p:nvPr/>
        </p:nvSpPr>
        <p:spPr bwMode="auto">
          <a:xfrm>
            <a:off x="1083818" y="5742527"/>
            <a:ext cx="30804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100" b="0" i="1" u="none" strike="noStrike" cap="none" normalizeH="0" baseline="0" dirty="0">
                <a:ln>
                  <a:noFill/>
                </a:ln>
                <a:solidFill>
                  <a:schemeClr val="tx1"/>
                </a:solidFill>
                <a:effectLst/>
                <a:latin typeface="Arial" panose="020B0604020202020204" pitchFamily="34" charset="0"/>
              </a:rPr>
              <a:t>Deloitte 2022</a:t>
            </a:r>
          </a:p>
        </p:txBody>
      </p:sp>
      <p:pic>
        <p:nvPicPr>
          <p:cNvPr id="8" name="Picture 7" descr="A black and orange circle with text and numbers&#10;&#10;Description automatically generated">
            <a:extLst>
              <a:ext uri="{FF2B5EF4-FFF2-40B4-BE49-F238E27FC236}">
                <a16:creationId xmlns:a16="http://schemas.microsoft.com/office/drawing/2014/main" id="{AFA95456-D7B8-7955-0866-6B5037DD9AC2}"/>
              </a:ext>
            </a:extLst>
          </p:cNvPr>
          <p:cNvPicPr>
            <a:picLocks noChangeAspect="1"/>
          </p:cNvPicPr>
          <p:nvPr/>
        </p:nvPicPr>
        <p:blipFill>
          <a:blip r:embed="rId2"/>
          <a:stretch>
            <a:fillRect/>
          </a:stretch>
        </p:blipFill>
        <p:spPr>
          <a:xfrm>
            <a:off x="692330" y="1482742"/>
            <a:ext cx="3863437" cy="3863437"/>
          </a:xfrm>
          <a:prstGeom prst="rect">
            <a:avLst/>
          </a:prstGeom>
        </p:spPr>
      </p:pic>
      <p:pic>
        <p:nvPicPr>
          <p:cNvPr id="11" name="Picture 10" descr="A hand holding a pink brain&#10;&#10;Description automatically generated">
            <a:extLst>
              <a:ext uri="{FF2B5EF4-FFF2-40B4-BE49-F238E27FC236}">
                <a16:creationId xmlns:a16="http://schemas.microsoft.com/office/drawing/2014/main" id="{7D26526C-A7FB-3153-40BA-A7ABE63AD768}"/>
              </a:ext>
            </a:extLst>
          </p:cNvPr>
          <p:cNvPicPr>
            <a:picLocks noChangeAspect="1"/>
          </p:cNvPicPr>
          <p:nvPr/>
        </p:nvPicPr>
        <p:blipFill>
          <a:blip r:embed="rId3"/>
          <a:stretch>
            <a:fillRect/>
          </a:stretch>
        </p:blipFill>
        <p:spPr>
          <a:xfrm>
            <a:off x="8451636" y="3273656"/>
            <a:ext cx="3080462" cy="3080462"/>
          </a:xfrm>
          <a:prstGeom prst="rect">
            <a:avLst/>
          </a:prstGeom>
        </p:spPr>
      </p:pic>
    </p:spTree>
    <p:extLst>
      <p:ext uri="{BB962C8B-B14F-4D97-AF65-F5344CB8AC3E}">
        <p14:creationId xmlns:p14="http://schemas.microsoft.com/office/powerpoint/2010/main" val="121449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9902" y="824767"/>
            <a:ext cx="10872196" cy="437846"/>
          </a:xfrm>
        </p:spPr>
        <p:txBody>
          <a:bodyPr/>
          <a:lstStyle/>
          <a:p>
            <a:pPr algn="ctr"/>
            <a:r>
              <a:rPr lang="en-GB" dirty="0"/>
              <a:t>Case Study 1: Barclays Bank</a:t>
            </a:r>
          </a:p>
        </p:txBody>
      </p:sp>
      <p:sp>
        <p:nvSpPr>
          <p:cNvPr id="20" name="Rectangle 1">
            <a:extLst>
              <a:ext uri="{FF2B5EF4-FFF2-40B4-BE49-F238E27FC236}">
                <a16:creationId xmlns:a16="http://schemas.microsoft.com/office/drawing/2014/main" id="{F232540A-1D57-D18D-6998-4E3C0A14C8C1}"/>
              </a:ext>
            </a:extLst>
          </p:cNvPr>
          <p:cNvSpPr>
            <a:spLocks noChangeArrowheads="1"/>
          </p:cNvSpPr>
          <p:nvPr/>
        </p:nvSpPr>
        <p:spPr bwMode="auto">
          <a:xfrm>
            <a:off x="659902" y="1689086"/>
            <a:ext cx="1017133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Challenge</a:t>
            </a:r>
            <a:r>
              <a:rPr lang="en-GB" sz="2000" dirty="0"/>
              <a:t>: Rising costs associated with absence and presenteeism – linked to stress/mental ill-health</a:t>
            </a:r>
          </a:p>
          <a:p>
            <a:pPr>
              <a:buFont typeface="Arial" panose="020B0604020202020204" pitchFamily="34" charset="0"/>
              <a:buChar char="•"/>
            </a:pPr>
            <a:endParaRPr lang="en-GB" sz="2000" dirty="0"/>
          </a:p>
          <a:p>
            <a:r>
              <a:rPr lang="en-GB" sz="2000" b="1" dirty="0"/>
              <a:t>Solution</a:t>
            </a:r>
            <a:r>
              <a:rPr lang="en-GB" sz="2000" dirty="0"/>
              <a:t>: Implemented comprehensive wellbeing program:</a:t>
            </a:r>
          </a:p>
          <a:p>
            <a:pPr marL="285750" indent="-285750">
              <a:lnSpc>
                <a:spcPct val="150000"/>
              </a:lnSpc>
              <a:buFont typeface="Arial" panose="020B0604020202020204" pitchFamily="34" charset="0"/>
              <a:buChar char="•"/>
            </a:pPr>
            <a:r>
              <a:rPr lang="en-GB" sz="2000" dirty="0"/>
              <a:t>MHFA</a:t>
            </a:r>
          </a:p>
          <a:p>
            <a:pPr marL="285750" indent="-285750">
              <a:lnSpc>
                <a:spcPct val="150000"/>
              </a:lnSpc>
              <a:buFont typeface="Arial" panose="020B0604020202020204" pitchFamily="34" charset="0"/>
              <a:buChar char="•"/>
            </a:pPr>
            <a:r>
              <a:rPr lang="en-GB" sz="2000" dirty="0"/>
              <a:t>In-house counselling services</a:t>
            </a:r>
          </a:p>
          <a:p>
            <a:pPr marL="285750" indent="-285750">
              <a:lnSpc>
                <a:spcPct val="150000"/>
              </a:lnSpc>
              <a:buFont typeface="Arial" panose="020B0604020202020204" pitchFamily="34" charset="0"/>
              <a:buChar char="•"/>
            </a:pPr>
            <a:r>
              <a:rPr lang="en-GB" sz="2000" dirty="0"/>
              <a:t>Ongoing wellbeing initiatives</a:t>
            </a:r>
            <a:br>
              <a:rPr lang="en-GB" sz="2000" dirty="0"/>
            </a:br>
            <a:endParaRPr lang="en-GB" sz="2000" b="1" dirty="0"/>
          </a:p>
          <a:p>
            <a:r>
              <a:rPr lang="en-GB" sz="2000" b="1" dirty="0"/>
              <a:t>Outcome</a:t>
            </a:r>
            <a:r>
              <a:rPr lang="en-GB" sz="2000" dirty="0"/>
              <a:t>: Reduction in absenteeism, 30% improvement in staff wellbeing and productivity. For every £1 invested, £5 return including lower absenteeism costs &amp; higher engagement. </a:t>
            </a:r>
          </a:p>
        </p:txBody>
      </p:sp>
      <p:pic>
        <p:nvPicPr>
          <p:cNvPr id="5" name="Picture 4" descr="A group of yellow stars&#10;&#10;Description automatically generated">
            <a:extLst>
              <a:ext uri="{FF2B5EF4-FFF2-40B4-BE49-F238E27FC236}">
                <a16:creationId xmlns:a16="http://schemas.microsoft.com/office/drawing/2014/main" id="{FA60DA49-896E-26D3-0611-E4B39B6D8180}"/>
              </a:ext>
            </a:extLst>
          </p:cNvPr>
          <p:cNvPicPr>
            <a:picLocks noChangeAspect="1"/>
          </p:cNvPicPr>
          <p:nvPr/>
        </p:nvPicPr>
        <p:blipFill>
          <a:blip r:embed="rId2"/>
          <a:stretch>
            <a:fillRect/>
          </a:stretch>
        </p:blipFill>
        <p:spPr>
          <a:xfrm>
            <a:off x="9779183" y="2104186"/>
            <a:ext cx="2281084" cy="2281084"/>
          </a:xfrm>
          <a:prstGeom prst="rect">
            <a:avLst/>
          </a:prstGeom>
        </p:spPr>
      </p:pic>
    </p:spTree>
    <p:extLst>
      <p:ext uri="{BB962C8B-B14F-4D97-AF65-F5344CB8AC3E}">
        <p14:creationId xmlns:p14="http://schemas.microsoft.com/office/powerpoint/2010/main" val="367525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9902" y="824767"/>
            <a:ext cx="10872196" cy="437846"/>
          </a:xfrm>
        </p:spPr>
        <p:txBody>
          <a:bodyPr/>
          <a:lstStyle/>
          <a:p>
            <a:pPr algn="ctr"/>
            <a:r>
              <a:rPr lang="en-GB" dirty="0"/>
              <a:t>Case Study 2: Hobson’s Brewery</a:t>
            </a:r>
          </a:p>
        </p:txBody>
      </p:sp>
      <p:sp>
        <p:nvSpPr>
          <p:cNvPr id="20" name="Rectangle 1">
            <a:extLst>
              <a:ext uri="{FF2B5EF4-FFF2-40B4-BE49-F238E27FC236}">
                <a16:creationId xmlns:a16="http://schemas.microsoft.com/office/drawing/2014/main" id="{F232540A-1D57-D18D-6998-4E3C0A14C8C1}"/>
              </a:ext>
            </a:extLst>
          </p:cNvPr>
          <p:cNvSpPr>
            <a:spLocks noChangeArrowheads="1"/>
          </p:cNvSpPr>
          <p:nvPr/>
        </p:nvSpPr>
        <p:spPr bwMode="auto">
          <a:xfrm>
            <a:off x="659902" y="1689086"/>
            <a:ext cx="1017133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Challenge</a:t>
            </a:r>
            <a:r>
              <a:rPr lang="en-GB" sz="2000" dirty="0"/>
              <a:t>: Rising costs associated with absence and presenteeism, leading to problems with morale &amp; productivity – linked to stress/mental ill-health</a:t>
            </a:r>
          </a:p>
          <a:p>
            <a:endParaRPr lang="en-GB" sz="2000" dirty="0"/>
          </a:p>
          <a:p>
            <a:r>
              <a:rPr lang="en-GB" sz="2000" b="1" dirty="0"/>
              <a:t>Solution</a:t>
            </a:r>
            <a:r>
              <a:rPr lang="en-GB" sz="2000" dirty="0"/>
              <a:t>: Implemented comprehensive wellbeing program:</a:t>
            </a:r>
          </a:p>
          <a:p>
            <a:pPr marL="285750" indent="-285750">
              <a:lnSpc>
                <a:spcPct val="150000"/>
              </a:lnSpc>
              <a:buFont typeface="Arial" panose="020B0604020202020204" pitchFamily="34" charset="0"/>
              <a:buChar char="•"/>
            </a:pPr>
            <a:r>
              <a:rPr lang="en-GB" sz="2000" dirty="0"/>
              <a:t>MHFA &amp; Mental Health Awareness Training</a:t>
            </a:r>
          </a:p>
          <a:p>
            <a:pPr marL="285750" indent="-285750">
              <a:lnSpc>
                <a:spcPct val="150000"/>
              </a:lnSpc>
              <a:buFont typeface="Arial" panose="020B0604020202020204" pitchFamily="34" charset="0"/>
              <a:buChar char="•"/>
            </a:pPr>
            <a:r>
              <a:rPr lang="en-GB" sz="2000" dirty="0"/>
              <a:t>In-house counselling services</a:t>
            </a:r>
          </a:p>
          <a:p>
            <a:pPr marL="285750" indent="-285750">
              <a:lnSpc>
                <a:spcPct val="150000"/>
              </a:lnSpc>
              <a:buFont typeface="Arial" panose="020B0604020202020204" pitchFamily="34" charset="0"/>
              <a:buChar char="•"/>
            </a:pPr>
            <a:r>
              <a:rPr lang="en-GB" sz="2000" dirty="0"/>
              <a:t>Ongoing wellbeing initiatives</a:t>
            </a:r>
            <a:br>
              <a:rPr lang="en-GB" sz="2000" dirty="0"/>
            </a:br>
            <a:endParaRPr lang="en-GB" sz="2000" b="1" dirty="0"/>
          </a:p>
          <a:p>
            <a:r>
              <a:rPr lang="en-GB" sz="2000" b="1" dirty="0"/>
              <a:t>Outcome</a:t>
            </a:r>
            <a:r>
              <a:rPr lang="en-GB" sz="2000" dirty="0"/>
              <a:t>: 25% reduction in absenteeism and improved workplace culture, with employees feeling more supported and engaged. The company saw an increase in productivity and a reduction in staff turnover</a:t>
            </a:r>
          </a:p>
        </p:txBody>
      </p:sp>
      <p:pic>
        <p:nvPicPr>
          <p:cNvPr id="3" name="Picture 2" descr="A group of yellow stars&#10;&#10;Description automatically generated">
            <a:extLst>
              <a:ext uri="{FF2B5EF4-FFF2-40B4-BE49-F238E27FC236}">
                <a16:creationId xmlns:a16="http://schemas.microsoft.com/office/drawing/2014/main" id="{F5CBCACA-E235-7474-96EA-CD5604F44ACF}"/>
              </a:ext>
            </a:extLst>
          </p:cNvPr>
          <p:cNvPicPr>
            <a:picLocks noChangeAspect="1"/>
          </p:cNvPicPr>
          <p:nvPr/>
        </p:nvPicPr>
        <p:blipFill>
          <a:blip r:embed="rId2"/>
          <a:stretch>
            <a:fillRect/>
          </a:stretch>
        </p:blipFill>
        <p:spPr>
          <a:xfrm>
            <a:off x="9865963" y="2104186"/>
            <a:ext cx="2281084" cy="2281084"/>
          </a:xfrm>
          <a:prstGeom prst="rect">
            <a:avLst/>
          </a:prstGeom>
        </p:spPr>
      </p:pic>
    </p:spTree>
    <p:extLst>
      <p:ext uri="{BB962C8B-B14F-4D97-AF65-F5344CB8AC3E}">
        <p14:creationId xmlns:p14="http://schemas.microsoft.com/office/powerpoint/2010/main" val="282338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9902" y="824767"/>
            <a:ext cx="10872196" cy="437846"/>
          </a:xfrm>
        </p:spPr>
        <p:txBody>
          <a:bodyPr/>
          <a:lstStyle/>
          <a:p>
            <a:pPr algn="ctr"/>
            <a:r>
              <a:rPr lang="en-GB" dirty="0"/>
              <a:t>Common Mistakes</a:t>
            </a:r>
          </a:p>
        </p:txBody>
      </p:sp>
      <p:sp>
        <p:nvSpPr>
          <p:cNvPr id="20" name="Rectangle 1">
            <a:extLst>
              <a:ext uri="{FF2B5EF4-FFF2-40B4-BE49-F238E27FC236}">
                <a16:creationId xmlns:a16="http://schemas.microsoft.com/office/drawing/2014/main" id="{F232540A-1D57-D18D-6998-4E3C0A14C8C1}"/>
              </a:ext>
            </a:extLst>
          </p:cNvPr>
          <p:cNvSpPr>
            <a:spLocks noChangeArrowheads="1"/>
          </p:cNvSpPr>
          <p:nvPr/>
        </p:nvSpPr>
        <p:spPr bwMode="auto">
          <a:xfrm>
            <a:off x="1141683" y="1681316"/>
            <a:ext cx="1017133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Not focusing on the environment &amp; the employee</a:t>
            </a:r>
          </a:p>
          <a:p>
            <a:endParaRPr lang="en-GB" sz="2000" b="1" dirty="0"/>
          </a:p>
          <a:p>
            <a:r>
              <a:rPr lang="en-GB" sz="2000" b="1" dirty="0"/>
              <a:t>Reliance on Employee Assistance Programs</a:t>
            </a:r>
          </a:p>
          <a:p>
            <a:endParaRPr lang="en-GB" sz="2000" b="1" dirty="0"/>
          </a:p>
          <a:p>
            <a:r>
              <a:rPr lang="en-GB" sz="2000" b="1" dirty="0"/>
              <a:t>Choosing disengaged providers</a:t>
            </a:r>
          </a:p>
          <a:p>
            <a:endParaRPr lang="en-GB" sz="2000" b="1" dirty="0"/>
          </a:p>
          <a:p>
            <a:r>
              <a:rPr lang="en-GB" sz="2000" b="1" dirty="0"/>
              <a:t>No buy-in from the top</a:t>
            </a:r>
          </a:p>
          <a:p>
            <a:endParaRPr lang="en-GB" sz="2000" b="1" dirty="0"/>
          </a:p>
          <a:p>
            <a:r>
              <a:rPr lang="en-GB" sz="2000" b="1" dirty="0"/>
              <a:t>A reactive approach</a:t>
            </a:r>
          </a:p>
          <a:p>
            <a:endParaRPr lang="en-GB" sz="2000" dirty="0"/>
          </a:p>
          <a:p>
            <a:r>
              <a:rPr lang="en-GB" sz="2000" b="1" dirty="0"/>
              <a:t>Lack of Investment</a:t>
            </a:r>
          </a:p>
          <a:p>
            <a:endParaRPr lang="en-GB" sz="2000" b="1" dirty="0"/>
          </a:p>
          <a:p>
            <a:r>
              <a:rPr lang="en-GB" sz="2000" b="1" dirty="0"/>
              <a:t>A lack of data</a:t>
            </a:r>
          </a:p>
        </p:txBody>
      </p:sp>
      <p:pic>
        <p:nvPicPr>
          <p:cNvPr id="5" name="Picture 4" descr="A person with his hand on his head&#10;&#10;Description automatically generated">
            <a:extLst>
              <a:ext uri="{FF2B5EF4-FFF2-40B4-BE49-F238E27FC236}">
                <a16:creationId xmlns:a16="http://schemas.microsoft.com/office/drawing/2014/main" id="{682B95AC-2711-07CD-5087-2B006234A4A1}"/>
              </a:ext>
            </a:extLst>
          </p:cNvPr>
          <p:cNvPicPr>
            <a:picLocks noChangeAspect="1"/>
          </p:cNvPicPr>
          <p:nvPr/>
        </p:nvPicPr>
        <p:blipFill>
          <a:blip r:embed="rId2"/>
          <a:stretch>
            <a:fillRect/>
          </a:stretch>
        </p:blipFill>
        <p:spPr>
          <a:xfrm>
            <a:off x="7140284" y="1681316"/>
            <a:ext cx="4567084" cy="4567084"/>
          </a:xfrm>
          <a:prstGeom prst="rect">
            <a:avLst/>
          </a:prstGeom>
        </p:spPr>
      </p:pic>
    </p:spTree>
    <p:extLst>
      <p:ext uri="{BB962C8B-B14F-4D97-AF65-F5344CB8AC3E}">
        <p14:creationId xmlns:p14="http://schemas.microsoft.com/office/powerpoint/2010/main" val="108070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B1C8-1196-4310-A842-33412BC69092}"/>
              </a:ext>
            </a:extLst>
          </p:cNvPr>
          <p:cNvSpPr>
            <a:spLocks noGrp="1"/>
          </p:cNvSpPr>
          <p:nvPr>
            <p:ph type="body" sz="quarter" idx="10"/>
          </p:nvPr>
        </p:nvSpPr>
        <p:spPr>
          <a:xfrm>
            <a:off x="659902" y="601430"/>
            <a:ext cx="10872196" cy="437846"/>
          </a:xfrm>
        </p:spPr>
        <p:txBody>
          <a:bodyPr/>
          <a:lstStyle/>
          <a:p>
            <a:pPr algn="ctr"/>
            <a:r>
              <a:rPr lang="en-GB" b="1" dirty="0"/>
              <a:t>Solutions</a:t>
            </a:r>
            <a:endParaRPr lang="en-GB" dirty="0"/>
          </a:p>
        </p:txBody>
      </p:sp>
      <p:sp>
        <p:nvSpPr>
          <p:cNvPr id="20" name="Rectangle 1">
            <a:extLst>
              <a:ext uri="{FF2B5EF4-FFF2-40B4-BE49-F238E27FC236}">
                <a16:creationId xmlns:a16="http://schemas.microsoft.com/office/drawing/2014/main" id="{F232540A-1D57-D18D-6998-4E3C0A14C8C1}"/>
              </a:ext>
            </a:extLst>
          </p:cNvPr>
          <p:cNvSpPr>
            <a:spLocks noChangeArrowheads="1"/>
          </p:cNvSpPr>
          <p:nvPr/>
        </p:nvSpPr>
        <p:spPr bwMode="auto">
          <a:xfrm>
            <a:off x="1513332" y="1778502"/>
            <a:ext cx="47497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200" b="1" dirty="0"/>
              <a:t>Flexible Working Arrangements</a:t>
            </a:r>
            <a:endParaRPr lang="en-GB" sz="1200" dirty="0"/>
          </a:p>
          <a:p>
            <a:pPr lvl="1"/>
            <a:r>
              <a:rPr lang="en-GB" sz="1200" dirty="0"/>
              <a:t>Offer flexible hours, remote work options, and adaptable schedules.</a:t>
            </a:r>
          </a:p>
          <a:p>
            <a:pPr lvl="1"/>
            <a:endParaRPr lang="en-GB" sz="1200" dirty="0"/>
          </a:p>
          <a:p>
            <a:r>
              <a:rPr lang="en-GB" sz="1200" b="1" dirty="0"/>
              <a:t>Ergonomic Workspaces</a:t>
            </a:r>
            <a:endParaRPr lang="en-GB" sz="1200" dirty="0"/>
          </a:p>
          <a:p>
            <a:pPr lvl="1"/>
            <a:r>
              <a:rPr lang="en-GB" sz="1200" dirty="0"/>
              <a:t>Invest in ergonomic furniture, such as adjustable desks and chairs.</a:t>
            </a:r>
          </a:p>
          <a:p>
            <a:pPr lvl="1"/>
            <a:endParaRPr lang="en-GB" sz="1200" dirty="0"/>
          </a:p>
          <a:p>
            <a:r>
              <a:rPr lang="en-GB" sz="1200" b="1" dirty="0"/>
              <a:t>Inclusive Company Culture</a:t>
            </a:r>
            <a:endParaRPr lang="en-GB" sz="1200" dirty="0"/>
          </a:p>
          <a:p>
            <a:pPr lvl="1"/>
            <a:r>
              <a:rPr lang="en-GB" sz="1200" dirty="0"/>
              <a:t>Foster a culture where open communication and employee feedback are encouraged.</a:t>
            </a:r>
          </a:p>
          <a:p>
            <a:pPr lvl="1"/>
            <a:endParaRPr lang="en-GB" sz="1200" dirty="0"/>
          </a:p>
          <a:p>
            <a:r>
              <a:rPr lang="en-GB" sz="1200" b="1" dirty="0"/>
              <a:t>Breakout Spaces</a:t>
            </a:r>
            <a:endParaRPr lang="en-GB" sz="1200" dirty="0"/>
          </a:p>
          <a:p>
            <a:pPr lvl="1"/>
            <a:r>
              <a:rPr lang="en-GB" sz="1200" dirty="0"/>
              <a:t>Create dedicated spaces for relaxation or quiet work to allow employees to decompress, recharge, and stay focused.</a:t>
            </a:r>
          </a:p>
          <a:p>
            <a:pPr lvl="1"/>
            <a:endParaRPr lang="en-GB" sz="1200" dirty="0"/>
          </a:p>
          <a:p>
            <a:r>
              <a:rPr lang="en-GB" sz="1200" b="1" dirty="0"/>
              <a:t>Workload Management</a:t>
            </a:r>
            <a:endParaRPr lang="en-GB" sz="1200" dirty="0"/>
          </a:p>
          <a:p>
            <a:pPr lvl="1"/>
            <a:r>
              <a:rPr lang="en-GB" sz="1200" dirty="0"/>
              <a:t>Implement systems for managing workloads more effectively, ensuring employees aren’t overwhelmed and can maintain consistent performance.</a:t>
            </a:r>
          </a:p>
        </p:txBody>
      </p:sp>
      <p:pic>
        <p:nvPicPr>
          <p:cNvPr id="8" name="Picture 7" descr="A cartoon of a person sitting on a chair&#10;&#10;Description automatically generated">
            <a:extLst>
              <a:ext uri="{FF2B5EF4-FFF2-40B4-BE49-F238E27FC236}">
                <a16:creationId xmlns:a16="http://schemas.microsoft.com/office/drawing/2014/main" id="{46AF18C9-B8D6-744F-AB49-269E2439BD99}"/>
              </a:ext>
            </a:extLst>
          </p:cNvPr>
          <p:cNvPicPr>
            <a:picLocks noChangeAspect="1"/>
          </p:cNvPicPr>
          <p:nvPr/>
        </p:nvPicPr>
        <p:blipFill>
          <a:blip r:embed="rId2"/>
          <a:stretch>
            <a:fillRect/>
          </a:stretch>
        </p:blipFill>
        <p:spPr>
          <a:xfrm>
            <a:off x="0" y="4545467"/>
            <a:ext cx="1492180" cy="1492180"/>
          </a:xfrm>
          <a:prstGeom prst="rect">
            <a:avLst/>
          </a:prstGeom>
        </p:spPr>
      </p:pic>
      <p:sp>
        <p:nvSpPr>
          <p:cNvPr id="3" name="Rectangle 1">
            <a:extLst>
              <a:ext uri="{FF2B5EF4-FFF2-40B4-BE49-F238E27FC236}">
                <a16:creationId xmlns:a16="http://schemas.microsoft.com/office/drawing/2014/main" id="{632C299C-8B25-7AE5-586A-6A20F6796AD4}"/>
              </a:ext>
            </a:extLst>
          </p:cNvPr>
          <p:cNvSpPr>
            <a:spLocks noChangeArrowheads="1"/>
          </p:cNvSpPr>
          <p:nvPr/>
        </p:nvSpPr>
        <p:spPr bwMode="auto">
          <a:xfrm>
            <a:off x="6482324" y="1877343"/>
            <a:ext cx="43297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200" b="1" dirty="0"/>
              <a:t>Mental Health</a:t>
            </a:r>
            <a:endParaRPr lang="en-GB" sz="1200" dirty="0"/>
          </a:p>
          <a:p>
            <a:pPr lvl="1"/>
            <a:r>
              <a:rPr lang="en-GB" sz="1200" dirty="0"/>
              <a:t>Counselling services (NOT EAP), MHFA, Mental health awareness workshops, Culture of openness</a:t>
            </a:r>
          </a:p>
          <a:p>
            <a:pPr lvl="1"/>
            <a:endParaRPr lang="en-GB" sz="1200" dirty="0"/>
          </a:p>
          <a:p>
            <a:r>
              <a:rPr lang="en-GB" sz="1200" b="1" dirty="0"/>
              <a:t>Physical Health</a:t>
            </a:r>
            <a:endParaRPr lang="en-GB" sz="1200" dirty="0"/>
          </a:p>
          <a:p>
            <a:pPr lvl="1"/>
            <a:r>
              <a:rPr lang="en-GB" sz="1200" dirty="0"/>
              <a:t>Personal Trainer access, Exercise initiatives like cycle to work schemes, Fitness challenges, Gym discounts</a:t>
            </a:r>
          </a:p>
          <a:p>
            <a:pPr lvl="1"/>
            <a:endParaRPr lang="en-GB" sz="1200" dirty="0"/>
          </a:p>
          <a:p>
            <a:r>
              <a:rPr lang="en-GB" sz="1200" b="1" dirty="0"/>
              <a:t>Nutritional Health</a:t>
            </a:r>
            <a:endParaRPr lang="en-GB" sz="1200" dirty="0"/>
          </a:p>
          <a:p>
            <a:pPr lvl="1"/>
            <a:r>
              <a:rPr lang="en-GB" sz="1200" dirty="0"/>
              <a:t>Access to Nutritionists, Nutritional workshops, Discounts on healthy food</a:t>
            </a:r>
          </a:p>
          <a:p>
            <a:pPr lvl="1"/>
            <a:endParaRPr lang="en-GB" sz="1200" dirty="0"/>
          </a:p>
          <a:p>
            <a:r>
              <a:rPr lang="en-GB" sz="1200" b="1" dirty="0"/>
              <a:t>Financial Health</a:t>
            </a:r>
            <a:endParaRPr lang="en-GB" sz="1200" dirty="0"/>
          </a:p>
          <a:p>
            <a:pPr lvl="1"/>
            <a:r>
              <a:rPr lang="en-GB" sz="1200" dirty="0"/>
              <a:t>Access to Financial Coaches, Finance workshops, Salary advance schemes, Pension plans</a:t>
            </a:r>
          </a:p>
          <a:p>
            <a:pPr lvl="1"/>
            <a:endParaRPr lang="en-GB" sz="1200" dirty="0"/>
          </a:p>
          <a:p>
            <a:r>
              <a:rPr lang="en-GB" sz="1200" b="1" dirty="0"/>
              <a:t>Social Health</a:t>
            </a:r>
          </a:p>
          <a:p>
            <a:pPr lvl="1"/>
            <a:r>
              <a:rPr lang="en-GB" sz="1200" dirty="0"/>
              <a:t>Team bonding days, Specialist counselling services, Social clubs, Mentorship programs</a:t>
            </a:r>
          </a:p>
        </p:txBody>
      </p:sp>
      <p:pic>
        <p:nvPicPr>
          <p:cNvPr id="4" name="Picture 3" descr="A cartoon of a person lifting weights&#10;&#10;Description automatically generated">
            <a:extLst>
              <a:ext uri="{FF2B5EF4-FFF2-40B4-BE49-F238E27FC236}">
                <a16:creationId xmlns:a16="http://schemas.microsoft.com/office/drawing/2014/main" id="{6A981EF6-8A79-2271-4C20-7F1AFBDA805B}"/>
              </a:ext>
            </a:extLst>
          </p:cNvPr>
          <p:cNvPicPr>
            <a:picLocks noChangeAspect="1"/>
          </p:cNvPicPr>
          <p:nvPr/>
        </p:nvPicPr>
        <p:blipFill>
          <a:blip r:embed="rId3"/>
          <a:stretch>
            <a:fillRect/>
          </a:stretch>
        </p:blipFill>
        <p:spPr>
          <a:xfrm>
            <a:off x="10402507" y="4391129"/>
            <a:ext cx="1789493" cy="1789493"/>
          </a:xfrm>
          <a:prstGeom prst="rect">
            <a:avLst/>
          </a:prstGeom>
        </p:spPr>
      </p:pic>
      <p:sp>
        <p:nvSpPr>
          <p:cNvPr id="5" name="Text Placeholder 1">
            <a:extLst>
              <a:ext uri="{FF2B5EF4-FFF2-40B4-BE49-F238E27FC236}">
                <a16:creationId xmlns:a16="http://schemas.microsoft.com/office/drawing/2014/main" id="{DA4E3C7D-A669-7B6F-0587-5B6E4F9FA5F1}"/>
              </a:ext>
            </a:extLst>
          </p:cNvPr>
          <p:cNvSpPr txBox="1">
            <a:spLocks/>
          </p:cNvSpPr>
          <p:nvPr/>
        </p:nvSpPr>
        <p:spPr>
          <a:xfrm>
            <a:off x="1363286" y="1055235"/>
            <a:ext cx="4615483" cy="43784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t>A Healthy Environment</a:t>
            </a:r>
          </a:p>
        </p:txBody>
      </p:sp>
      <p:sp>
        <p:nvSpPr>
          <p:cNvPr id="6" name="Text Placeholder 1">
            <a:extLst>
              <a:ext uri="{FF2B5EF4-FFF2-40B4-BE49-F238E27FC236}">
                <a16:creationId xmlns:a16="http://schemas.microsoft.com/office/drawing/2014/main" id="{8CCDD713-7431-1B59-DAC5-D7139352DCE4}"/>
              </a:ext>
            </a:extLst>
          </p:cNvPr>
          <p:cNvSpPr txBox="1">
            <a:spLocks/>
          </p:cNvSpPr>
          <p:nvPr/>
        </p:nvSpPr>
        <p:spPr>
          <a:xfrm>
            <a:off x="6219476" y="1065091"/>
            <a:ext cx="4615483" cy="43784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t>A Healthy Employee</a:t>
            </a:r>
          </a:p>
        </p:txBody>
      </p:sp>
    </p:spTree>
    <p:extLst>
      <p:ext uri="{BB962C8B-B14F-4D97-AF65-F5344CB8AC3E}">
        <p14:creationId xmlns:p14="http://schemas.microsoft.com/office/powerpoint/2010/main" val="2868787832"/>
      </p:ext>
    </p:extLst>
  </p:cSld>
  <p:clrMapOvr>
    <a:masterClrMapping/>
  </p:clrMapOvr>
</p:sld>
</file>

<file path=ppt/theme/theme1.xml><?xml version="1.0" encoding="utf-8"?>
<a:theme xmlns:a="http://schemas.openxmlformats.org/drawingml/2006/main" name="Titles">
  <a:themeElements>
    <a:clrScheme name="Karen Eckstein 1">
      <a:dk1>
        <a:srgbClr val="205770"/>
      </a:dk1>
      <a:lt1>
        <a:srgbClr val="FFFFFF"/>
      </a:lt1>
      <a:dk2>
        <a:srgbClr val="0A6E78"/>
      </a:dk2>
      <a:lt2>
        <a:srgbClr val="FFFFFF"/>
      </a:lt2>
      <a:accent1>
        <a:srgbClr val="D68C45"/>
      </a:accent1>
      <a:accent2>
        <a:srgbClr val="ADD6CC"/>
      </a:accent2>
      <a:accent3>
        <a:srgbClr val="E8D6CC"/>
      </a:accent3>
      <a:accent4>
        <a:srgbClr val="D68C45"/>
      </a:accent4>
      <a:accent5>
        <a:srgbClr val="4BACC6"/>
      </a:accent5>
      <a:accent6>
        <a:srgbClr val="ECE7D8"/>
      </a:accent6>
      <a:hlink>
        <a:srgbClr val="D68B45"/>
      </a:hlink>
      <a:folHlink>
        <a:srgbClr val="096D7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Karen Eckstein 1">
      <a:dk1>
        <a:srgbClr val="205770"/>
      </a:dk1>
      <a:lt1>
        <a:srgbClr val="FFFFFF"/>
      </a:lt1>
      <a:dk2>
        <a:srgbClr val="0A6E78"/>
      </a:dk2>
      <a:lt2>
        <a:srgbClr val="FFFFFF"/>
      </a:lt2>
      <a:accent1>
        <a:srgbClr val="D68C45"/>
      </a:accent1>
      <a:accent2>
        <a:srgbClr val="ADD6CC"/>
      </a:accent2>
      <a:accent3>
        <a:srgbClr val="E8D6CC"/>
      </a:accent3>
      <a:accent4>
        <a:srgbClr val="D68C45"/>
      </a:accent4>
      <a:accent5>
        <a:srgbClr val="4BACC6"/>
      </a:accent5>
      <a:accent6>
        <a:srgbClr val="ECE7D8"/>
      </a:accent6>
      <a:hlink>
        <a:srgbClr val="D68B45"/>
      </a:hlink>
      <a:folHlink>
        <a:srgbClr val="096D7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
  <a:themeElements>
    <a:clrScheme name="Karen Eckstein 1">
      <a:dk1>
        <a:srgbClr val="205770"/>
      </a:dk1>
      <a:lt1>
        <a:srgbClr val="FFFFFF"/>
      </a:lt1>
      <a:dk2>
        <a:srgbClr val="0A6E78"/>
      </a:dk2>
      <a:lt2>
        <a:srgbClr val="FFFFFF"/>
      </a:lt2>
      <a:accent1>
        <a:srgbClr val="D68C45"/>
      </a:accent1>
      <a:accent2>
        <a:srgbClr val="ADD6CC"/>
      </a:accent2>
      <a:accent3>
        <a:srgbClr val="E8D6CC"/>
      </a:accent3>
      <a:accent4>
        <a:srgbClr val="D68C45"/>
      </a:accent4>
      <a:accent5>
        <a:srgbClr val="4BACC6"/>
      </a:accent5>
      <a:accent6>
        <a:srgbClr val="ECE7D8"/>
      </a:accent6>
      <a:hlink>
        <a:srgbClr val="D68B45"/>
      </a:hlink>
      <a:folHlink>
        <a:srgbClr val="096D7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0d60c3-ee2e-4b52-9658-95fded064de0">
      <Terms xmlns="http://schemas.microsoft.com/office/infopath/2007/PartnerControls"/>
    </lcf76f155ced4ddcb4097134ff3c332f>
    <TaxCatchAll xmlns="7afb9366-efe1-458b-9acd-a56fffd704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C423CC74FF05478CBED6F1CF167302" ma:contentTypeVersion="14" ma:contentTypeDescription="Create a new document." ma:contentTypeScope="" ma:versionID="fa70270bb02d16fd4ac7ba6ac79e1c24">
  <xsd:schema xmlns:xsd="http://www.w3.org/2001/XMLSchema" xmlns:xs="http://www.w3.org/2001/XMLSchema" xmlns:p="http://schemas.microsoft.com/office/2006/metadata/properties" xmlns:ns2="3f0d60c3-ee2e-4b52-9658-95fded064de0" xmlns:ns3="7afb9366-efe1-458b-9acd-a56fffd7047f" targetNamespace="http://schemas.microsoft.com/office/2006/metadata/properties" ma:root="true" ma:fieldsID="dbca1d8afb3c49ceef192b66ddb10835" ns2:_="" ns3:_="">
    <xsd:import namespace="3f0d60c3-ee2e-4b52-9658-95fded064de0"/>
    <xsd:import namespace="7afb9366-efe1-458b-9acd-a56fffd704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d60c3-ee2e-4b52-9658-95fded064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4bb7cd4-41bb-40b9-9594-4a571a61c2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fb9366-efe1-458b-9acd-a56fffd704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e0b8291-5ce6-462b-9e35-6c869b2c74b7}" ma:internalName="TaxCatchAll" ma:showField="CatchAllData" ma:web="7afb9366-efe1-458b-9acd-a56fffd7047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2F6D5D-FF96-4FC0-AA06-B4D9FD598660}">
  <ds:schemaRefs>
    <ds:schemaRef ds:uri="http://schemas.microsoft.com/sharepoint/v3/contenttype/forms"/>
  </ds:schemaRefs>
</ds:datastoreItem>
</file>

<file path=customXml/itemProps2.xml><?xml version="1.0" encoding="utf-8"?>
<ds:datastoreItem xmlns:ds="http://schemas.openxmlformats.org/officeDocument/2006/customXml" ds:itemID="{59527E2A-4D90-42E4-9C1A-D78A56305BC1}">
  <ds:schemaRefs>
    <ds:schemaRef ds:uri="http://schemas.microsoft.com/office/2006/metadata/properties"/>
    <ds:schemaRef ds:uri="http://schemas.microsoft.com/office/infopath/2007/PartnerControls"/>
    <ds:schemaRef ds:uri="3f0d60c3-ee2e-4b52-9658-95fded064de0"/>
    <ds:schemaRef ds:uri="7afb9366-efe1-458b-9acd-a56fffd7047f"/>
  </ds:schemaRefs>
</ds:datastoreItem>
</file>

<file path=customXml/itemProps3.xml><?xml version="1.0" encoding="utf-8"?>
<ds:datastoreItem xmlns:ds="http://schemas.openxmlformats.org/officeDocument/2006/customXml" ds:itemID="{C2A53051-E50A-44E7-A9E6-DFA1355AA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d60c3-ee2e-4b52-9658-95fded064de0"/>
    <ds:schemaRef ds:uri="7afb9366-efe1-458b-9acd-a56fffd7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277</TotalTime>
  <Words>834</Words>
  <Application>Microsoft Office PowerPoint</Application>
  <PresentationFormat>Widescreen</PresentationFormat>
  <Paragraphs>123</Paragraphs>
  <Slides>12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-apple-system</vt:lpstr>
      <vt:lpstr>Arial</vt:lpstr>
      <vt:lpstr>Comfortaa</vt:lpstr>
      <vt:lpstr>Titles</vt:lpstr>
      <vt:lpstr>Content slides</vt:lpstr>
      <vt:lpstr>End slide</vt:lpstr>
      <vt:lpstr>From Risks to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Polly Coram</cp:lastModifiedBy>
  <cp:revision>97</cp:revision>
  <dcterms:created xsi:type="dcterms:W3CDTF">2021-06-22T19:25:58Z</dcterms:created>
  <dcterms:modified xsi:type="dcterms:W3CDTF">2024-10-08T11:39:21Z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0x01010004C423CC74FF05478CBED6F1CF167302</vt:lpwstr>
  </property>
  <property fmtid="{D5CDD505-2E9C-101B-9397-08002B2CF9AE}" pid="3" name="MediaServiceImageTags">
    <vt:lpwstr/>
  </property>
</Properties>
</file>