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4"/>
    <p:sldMasterId id="2147483654" r:id="rId5"/>
  </p:sldMasterIdLst>
  <p:sldIdLst>
    <p:sldId id="256" r:id="rId6"/>
    <p:sldId id="265" r:id="rId7"/>
    <p:sldId id="273" r:id="rId8"/>
    <p:sldId id="262" r:id="rId9"/>
    <p:sldId id="266" r:id="rId10"/>
    <p:sldId id="269" r:id="rId11"/>
    <p:sldId id="267" r:id="rId12"/>
    <p:sldId id="268" r:id="rId13"/>
    <p:sldId id="275"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AE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084CF0-FF23-48FC-29DE-4E3B0CBB2CE0}" v="1" dt="2024-09-10T09:28:40.8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26" autoAdjust="0"/>
    <p:restoredTop sz="94657"/>
  </p:normalViewPr>
  <p:slideViewPr>
    <p:cSldViewPr snapToGrid="0">
      <p:cViewPr varScale="1">
        <p:scale>
          <a:sx n="101" d="100"/>
          <a:sy n="101" d="100"/>
        </p:scale>
        <p:origin x="91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164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0"/>
            <a:endParaRPr lang="en-US"/>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6341332"/>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tx1"/>
                </a:solidFill>
              </a:rPr>
              <a:t>kareneckstein.co.uk</a:t>
            </a:r>
            <a:endParaRPr lang="en-US" sz="1067">
              <a:solidFill>
                <a:schemeClr val="tx1"/>
              </a:solidFill>
            </a:endParaRPr>
          </a:p>
        </p:txBody>
      </p:sp>
    </p:spTree>
    <p:extLst>
      <p:ext uri="{BB962C8B-B14F-4D97-AF65-F5344CB8AC3E}">
        <p14:creationId xmlns:p14="http://schemas.microsoft.com/office/powerpoint/2010/main" val="1425929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Slide">
    <p:bg>
      <p:bgPr>
        <a:solidFill>
          <a:schemeClr val="accent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3" y="-2220292"/>
            <a:ext cx="11298584" cy="112985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37792578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a:solidFill>
                  <a:schemeClr val="accent2"/>
                </a:solidFill>
                <a:latin typeface="+mj-lt"/>
                <a:cs typeface="Arial" panose="020B0604020202020204" pitchFamily="34" charset="0"/>
              </a:rPr>
              <a:t>Karen Eckstein</a:t>
            </a:r>
          </a:p>
          <a:p>
            <a:r>
              <a:rPr lang="en-GB">
                <a:solidFill>
                  <a:schemeClr val="bg1"/>
                </a:solidFill>
                <a:latin typeface="+mj-lt"/>
                <a:cs typeface="Arial" panose="020B0604020202020204" pitchFamily="34" charset="0"/>
              </a:rPr>
              <a:t>07973 627039</a:t>
            </a:r>
          </a:p>
          <a:p>
            <a:r>
              <a:rPr lang="en-GB" err="1">
                <a:solidFill>
                  <a:schemeClr val="bg1"/>
                </a:solidFill>
                <a:latin typeface="+mj-lt"/>
                <a:cs typeface="Arial" panose="020B0604020202020204" pitchFamily="34" charset="0"/>
              </a:rPr>
              <a:t>kareneckstein.co.uk</a:t>
            </a:r>
            <a:endParaRPr lang="en-GB">
              <a:solidFill>
                <a:schemeClr val="bg1"/>
              </a:solidFill>
              <a:latin typeface="+mj-lt"/>
              <a:cs typeface="Arial" panose="020B0604020202020204" pitchFamily="34" charset="0"/>
            </a:endParaRPr>
          </a:p>
          <a:p>
            <a:r>
              <a:rPr lang="en-GB" err="1">
                <a:solidFill>
                  <a:schemeClr val="bg1"/>
                </a:solidFill>
                <a:latin typeface="+mj-lt"/>
                <a:cs typeface="Arial" panose="020B0604020202020204" pitchFamily="34" charset="0"/>
              </a:rPr>
              <a:t>karen@kareneckstein.co.uk</a:t>
            </a:r>
            <a:endParaRPr lang="en-GB">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3741898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a:solidFill>
                  <a:schemeClr val="accent2"/>
                </a:solidFill>
                <a:latin typeface="+mj-lt"/>
                <a:cs typeface="Arial" panose="020B0604020202020204" pitchFamily="34" charset="0"/>
              </a:rPr>
              <a:t>Karen Eckstein</a:t>
            </a:r>
          </a:p>
          <a:p>
            <a:r>
              <a:rPr lang="en-GB">
                <a:solidFill>
                  <a:schemeClr val="bg1"/>
                </a:solidFill>
                <a:latin typeface="+mj-lt"/>
                <a:cs typeface="Arial" panose="020B0604020202020204" pitchFamily="34" charset="0"/>
              </a:rPr>
              <a:t>07973 627039</a:t>
            </a:r>
          </a:p>
          <a:p>
            <a:r>
              <a:rPr lang="en-GB" err="1">
                <a:solidFill>
                  <a:schemeClr val="bg1"/>
                </a:solidFill>
                <a:latin typeface="+mj-lt"/>
                <a:cs typeface="Arial" panose="020B0604020202020204" pitchFamily="34" charset="0"/>
              </a:rPr>
              <a:t>kareneckstein.co.uk</a:t>
            </a:r>
            <a:endParaRPr lang="en-GB">
              <a:solidFill>
                <a:schemeClr val="bg1"/>
              </a:solidFill>
              <a:latin typeface="+mj-lt"/>
              <a:cs typeface="Arial" panose="020B0604020202020204" pitchFamily="34" charset="0"/>
            </a:endParaRPr>
          </a:p>
          <a:p>
            <a:r>
              <a:rPr lang="en-GB" err="1">
                <a:solidFill>
                  <a:schemeClr val="bg1"/>
                </a:solidFill>
                <a:latin typeface="+mj-lt"/>
                <a:cs typeface="Arial" panose="020B0604020202020204" pitchFamily="34" charset="0"/>
              </a:rPr>
              <a:t>karen@kareneckstein.co.uk</a:t>
            </a:r>
            <a:endParaRPr lang="en-GB">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41772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 id="2147483656" r:id="rId2"/>
    <p:sldLayoutId id="2147483657" r:id="rId3"/>
    <p:sldLayoutId id="2147483658"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hyperlink" Target="mailto:hello@lexverify.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p:txBody>
          <a:bodyPr/>
          <a:lstStyle/>
          <a:p>
            <a:r>
              <a:rPr lang="en-GB" dirty="0"/>
              <a:t>Left of BANG: How to be successful at proactive risk management</a:t>
            </a:r>
            <a:endParaRPr lang="en-US" dirty="0"/>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p:txBody>
          <a:bodyPr/>
          <a:lstStyle/>
          <a:p>
            <a:r>
              <a:rPr lang="en-US" dirty="0"/>
              <a:t>Presented by Gary Yantin of </a:t>
            </a:r>
            <a:r>
              <a:rPr lang="en-US" dirty="0" err="1"/>
              <a:t>Lexverify</a:t>
            </a:r>
            <a:r>
              <a:rPr lang="en-US" dirty="0"/>
              <a:t>® for The </a:t>
            </a:r>
            <a:r>
              <a:rPr lang="en-US" dirty="0" err="1"/>
              <a:t>RiskBites</a:t>
            </a:r>
            <a:r>
              <a:rPr lang="en-US" dirty="0"/>
              <a:t> ® Club​​</a:t>
            </a:r>
          </a:p>
          <a:p>
            <a:r>
              <a:rPr lang="en-US" dirty="0"/>
              <a:t>10 September 2024</a:t>
            </a:r>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2310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56210A4-B441-7319-A864-02957C28B332}"/>
              </a:ext>
            </a:extLst>
          </p:cNvPr>
          <p:cNvSpPr txBox="1">
            <a:spLocks/>
          </p:cNvSpPr>
          <p:nvPr/>
        </p:nvSpPr>
        <p:spPr>
          <a:xfrm>
            <a:off x="675774" y="1489106"/>
            <a:ext cx="2415674" cy="4373789"/>
          </a:xfrm>
          <a:prstGeom prst="rect">
            <a:avLst/>
          </a:prstGeom>
        </p:spPr>
        <p:txBody>
          <a:bodyPr lIns="91440" tIns="45720" rIns="91440" bIns="45720" anchor="b"/>
          <a:lst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a:lstStyle>
          <a:p>
            <a:pPr>
              <a:spcBef>
                <a:spcPts val="1000"/>
              </a:spcBef>
            </a:pPr>
            <a:r>
              <a:rPr lang="en-US" sz="1100" b="1" dirty="0">
                <a:ea typeface="+mj-lt"/>
                <a:cs typeface="+mj-lt"/>
              </a:rPr>
              <a:t>Disclaimer</a:t>
            </a:r>
            <a:br>
              <a:rPr lang="en-US" sz="800" dirty="0">
                <a:ea typeface="+mj-lt"/>
                <a:cs typeface="+mj-lt"/>
              </a:rPr>
            </a:br>
            <a:r>
              <a:rPr lang="en-US" sz="800" b="1" dirty="0">
                <a:solidFill>
                  <a:schemeClr val="tx1"/>
                </a:solidFill>
                <a:ea typeface="+mj-lt"/>
                <a:cs typeface="+mj-lt"/>
              </a:rPr>
              <a:t>.</a:t>
            </a:r>
            <a:br>
              <a:rPr lang="en-US" sz="800" dirty="0">
                <a:solidFill>
                  <a:schemeClr val="bg1"/>
                </a:solidFill>
                <a:ea typeface="+mj-lt"/>
                <a:cs typeface="+mj-lt"/>
              </a:rPr>
            </a:br>
            <a:r>
              <a:rPr lang="en-US" sz="800" dirty="0">
                <a:solidFill>
                  <a:schemeClr val="bg1"/>
                </a:solidFill>
                <a:ea typeface="+mj-lt"/>
                <a:cs typeface="+mj-lt"/>
              </a:rPr>
              <a:t>Please note that the information contained in this presentation is provided for general informational purposes only. It does not constitute any form of legal or other professional advice, and you should not use it as a substitute for advice tailored to your specific circumstances. </a:t>
            </a:r>
          </a:p>
          <a:p>
            <a:pPr>
              <a:spcBef>
                <a:spcPts val="1000"/>
              </a:spcBef>
            </a:pPr>
            <a:r>
              <a:rPr lang="en-US" sz="800" dirty="0">
                <a:solidFill>
                  <a:schemeClr val="bg1"/>
                </a:solidFill>
              </a:rPr>
              <a:t>We disclaim all and any </a:t>
            </a:r>
            <a:r>
              <a:rPr lang="en-US" sz="800" dirty="0">
                <a:solidFill>
                  <a:schemeClr val="bg1"/>
                </a:solidFill>
                <a:ea typeface="+mj-lt"/>
                <a:cs typeface="+mj-lt"/>
              </a:rPr>
              <a:t>liability for any actions you take (or omit to take) in reliance upon the contents of this presentation. </a:t>
            </a:r>
            <a:endParaRPr lang="en-US" sz="800" dirty="0">
              <a:solidFill>
                <a:schemeClr val="bg1"/>
              </a:solidFill>
            </a:endParaRPr>
          </a:p>
          <a:p>
            <a:pPr>
              <a:spcBef>
                <a:spcPts val="1000"/>
              </a:spcBef>
            </a:pPr>
            <a:r>
              <a:rPr lang="en-US" sz="800" dirty="0">
                <a:solidFill>
                  <a:schemeClr val="bg1"/>
                </a:solidFill>
              </a:rPr>
              <a:t>Our contact details are below should you wish us to contact us for professional advice.</a:t>
            </a:r>
          </a:p>
          <a:p>
            <a:pPr>
              <a:spcBef>
                <a:spcPts val="1000"/>
              </a:spcBef>
            </a:pPr>
            <a:r>
              <a:rPr lang="en-US" sz="800" dirty="0">
                <a:solidFill>
                  <a:schemeClr val="bg1"/>
                </a:solidFill>
              </a:rPr>
              <a:t>Risk@kareneckstein.co.uk</a:t>
            </a:r>
            <a:endParaRPr lang="en-US" dirty="0">
              <a:solidFill>
                <a:schemeClr val="bg1"/>
              </a:solidFill>
            </a:endParaRPr>
          </a:p>
          <a:p>
            <a:pPr>
              <a:spcBef>
                <a:spcPts val="1000"/>
              </a:spcBef>
            </a:pPr>
            <a:r>
              <a:rPr lang="en-US" sz="800" dirty="0">
                <a:solidFill>
                  <a:schemeClr val="bg1"/>
                </a:solidFill>
              </a:rPr>
              <a:t>07973627039</a:t>
            </a:r>
            <a:endParaRPr lang="en-US" dirty="0">
              <a:solidFill>
                <a:schemeClr val="bg1"/>
              </a:solidFill>
            </a:endParaRPr>
          </a:p>
        </p:txBody>
      </p:sp>
      <p:sp>
        <p:nvSpPr>
          <p:cNvPr id="5" name="Title 4">
            <a:extLst>
              <a:ext uri="{FF2B5EF4-FFF2-40B4-BE49-F238E27FC236}">
                <a16:creationId xmlns:a16="http://schemas.microsoft.com/office/drawing/2014/main" id="{1AB9A513-F982-7911-701B-3B60FC8AFDDE}"/>
              </a:ext>
            </a:extLst>
          </p:cNvPr>
          <p:cNvSpPr>
            <a:spLocks noGrp="1"/>
          </p:cNvSpPr>
          <p:nvPr>
            <p:ph type="title"/>
          </p:nvPr>
        </p:nvSpPr>
        <p:spPr/>
        <p:txBody>
          <a:bodyPr/>
          <a:lstStyle/>
          <a:p>
            <a:pPr>
              <a:spcBef>
                <a:spcPts val="600"/>
              </a:spcBef>
            </a:pPr>
            <a:r>
              <a:rPr lang="en-GB" dirty="0">
                <a:solidFill>
                  <a:schemeClr val="bg1"/>
                </a:solidFill>
              </a:rPr>
              <a:t>Left of BANG: How to be successful at proactive risk management</a:t>
            </a:r>
            <a:br>
              <a:rPr lang="en-GB" dirty="0">
                <a:solidFill>
                  <a:schemeClr val="bg1"/>
                </a:solidFill>
              </a:rPr>
            </a:br>
            <a:br>
              <a:rPr lang="en-GB" dirty="0"/>
            </a:br>
            <a:r>
              <a:rPr lang="en-GB" sz="2000" dirty="0">
                <a:solidFill>
                  <a:schemeClr val="bg1"/>
                </a:solidFill>
              </a:rPr>
              <a:t>Presented by Gary Yantin of </a:t>
            </a:r>
            <a:r>
              <a:rPr lang="en-GB" sz="2000" dirty="0" err="1">
                <a:solidFill>
                  <a:schemeClr val="bg1"/>
                </a:solidFill>
              </a:rPr>
              <a:t>Lexverify</a:t>
            </a:r>
            <a:r>
              <a:rPr lang="en-GB" sz="2000" dirty="0">
                <a:solidFill>
                  <a:schemeClr val="bg1"/>
                </a:solidFill>
              </a:rPr>
              <a:t>® for The </a:t>
            </a:r>
            <a:r>
              <a:rPr lang="en-GB" sz="2000" dirty="0" err="1">
                <a:solidFill>
                  <a:schemeClr val="bg1"/>
                </a:solidFill>
              </a:rPr>
              <a:t>RiskBites</a:t>
            </a:r>
            <a:r>
              <a:rPr lang="en-GB" sz="2000" dirty="0">
                <a:solidFill>
                  <a:schemeClr val="bg1"/>
                </a:solidFill>
              </a:rPr>
              <a:t> ® Club​​</a:t>
            </a:r>
            <a:br>
              <a:rPr lang="en-GB" dirty="0"/>
            </a:br>
            <a:r>
              <a:rPr lang="en-GB" sz="2000" dirty="0"/>
              <a:t>For more information contact: hello@lexverify.com </a:t>
            </a:r>
          </a:p>
        </p:txBody>
      </p:sp>
    </p:spTree>
    <p:extLst>
      <p:ext uri="{BB962C8B-B14F-4D97-AF65-F5344CB8AC3E}">
        <p14:creationId xmlns:p14="http://schemas.microsoft.com/office/powerpoint/2010/main" val="123865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F54F0C9-FA35-7474-70D5-1D91BAD1FA38}"/>
              </a:ext>
            </a:extLst>
          </p:cNvPr>
          <p:cNvSpPr/>
          <p:nvPr/>
        </p:nvSpPr>
        <p:spPr>
          <a:xfrm>
            <a:off x="0" y="0"/>
            <a:ext cx="12206747" cy="6854615"/>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603C3EC0-445F-9D51-29CE-D4445B06C063}"/>
              </a:ext>
            </a:extLst>
          </p:cNvPr>
          <p:cNvPicPr>
            <a:picLocks noChangeAspect="1"/>
          </p:cNvPicPr>
          <p:nvPr/>
        </p:nvPicPr>
        <p:blipFill rotWithShape="1">
          <a:blip r:embed="rId2"/>
          <a:srcRect r="7048"/>
          <a:stretch/>
        </p:blipFill>
        <p:spPr>
          <a:xfrm>
            <a:off x="10806882" y="3385"/>
            <a:ext cx="1399865" cy="1899157"/>
          </a:xfrm>
          <a:prstGeom prst="rect">
            <a:avLst/>
          </a:prstGeom>
        </p:spPr>
      </p:pic>
      <p:pic>
        <p:nvPicPr>
          <p:cNvPr id="19" name="Picture 18" descr="Text&#10;&#10;Description automatically generated">
            <a:extLst>
              <a:ext uri="{FF2B5EF4-FFF2-40B4-BE49-F238E27FC236}">
                <a16:creationId xmlns:a16="http://schemas.microsoft.com/office/drawing/2014/main" id="{B6BF7883-5B4D-7526-8888-1D3C0C0C5BBE}"/>
              </a:ext>
            </a:extLst>
          </p:cNvPr>
          <p:cNvPicPr>
            <a:picLocks noChangeAspect="1"/>
          </p:cNvPicPr>
          <p:nvPr/>
        </p:nvPicPr>
        <p:blipFill>
          <a:blip r:embed="rId3"/>
          <a:stretch>
            <a:fillRect/>
          </a:stretch>
        </p:blipFill>
        <p:spPr>
          <a:xfrm>
            <a:off x="583104" y="617027"/>
            <a:ext cx="3193821" cy="671871"/>
          </a:xfrm>
          <a:prstGeom prst="rect">
            <a:avLst/>
          </a:prstGeom>
        </p:spPr>
      </p:pic>
      <p:pic>
        <p:nvPicPr>
          <p:cNvPr id="20" name="Picture 19">
            <a:extLst>
              <a:ext uri="{FF2B5EF4-FFF2-40B4-BE49-F238E27FC236}">
                <a16:creationId xmlns:a16="http://schemas.microsoft.com/office/drawing/2014/main" id="{C93960D6-52D2-94C0-9D7B-F102CC36FA5F}"/>
              </a:ext>
            </a:extLst>
          </p:cNvPr>
          <p:cNvPicPr>
            <a:picLocks noChangeAspect="1"/>
          </p:cNvPicPr>
          <p:nvPr/>
        </p:nvPicPr>
        <p:blipFill rotWithShape="1">
          <a:blip r:embed="rId2"/>
          <a:srcRect r="7048"/>
          <a:stretch/>
        </p:blipFill>
        <p:spPr>
          <a:xfrm rot="10800000">
            <a:off x="-12869" y="4958843"/>
            <a:ext cx="1399865" cy="1899157"/>
          </a:xfrm>
          <a:prstGeom prst="rect">
            <a:avLst/>
          </a:prstGeom>
        </p:spPr>
      </p:pic>
      <p:pic>
        <p:nvPicPr>
          <p:cNvPr id="22" name="Picture 21" descr="A yellow and red comic book explosion&#10;&#10;Description automatically generated">
            <a:extLst>
              <a:ext uri="{FF2B5EF4-FFF2-40B4-BE49-F238E27FC236}">
                <a16:creationId xmlns:a16="http://schemas.microsoft.com/office/drawing/2014/main" id="{B2D3F401-9931-C58C-0325-33D9463D63CD}"/>
              </a:ext>
            </a:extLst>
          </p:cNvPr>
          <p:cNvPicPr>
            <a:picLocks noChangeAspect="1"/>
          </p:cNvPicPr>
          <p:nvPr/>
        </p:nvPicPr>
        <p:blipFill>
          <a:blip r:embed="rId4"/>
          <a:stretch>
            <a:fillRect/>
          </a:stretch>
        </p:blipFill>
        <p:spPr>
          <a:xfrm>
            <a:off x="4650520" y="1461735"/>
            <a:ext cx="4554542" cy="3036361"/>
          </a:xfrm>
          <a:prstGeom prst="rect">
            <a:avLst/>
          </a:prstGeom>
        </p:spPr>
      </p:pic>
      <p:sp>
        <p:nvSpPr>
          <p:cNvPr id="23" name="Text Placeholder 4">
            <a:extLst>
              <a:ext uri="{FF2B5EF4-FFF2-40B4-BE49-F238E27FC236}">
                <a16:creationId xmlns:a16="http://schemas.microsoft.com/office/drawing/2014/main" id="{CA43B9A6-F34A-D120-7B77-AF5AF01817D4}"/>
              </a:ext>
            </a:extLst>
          </p:cNvPr>
          <p:cNvSpPr txBox="1">
            <a:spLocks/>
          </p:cNvSpPr>
          <p:nvPr/>
        </p:nvSpPr>
        <p:spPr>
          <a:xfrm>
            <a:off x="2502572" y="3754262"/>
            <a:ext cx="9216873" cy="97232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rPr>
              <a:t>How to be successful at proactive risk management </a:t>
            </a:r>
          </a:p>
        </p:txBody>
      </p:sp>
      <p:sp>
        <p:nvSpPr>
          <p:cNvPr id="24" name="Title 3">
            <a:extLst>
              <a:ext uri="{FF2B5EF4-FFF2-40B4-BE49-F238E27FC236}">
                <a16:creationId xmlns:a16="http://schemas.microsoft.com/office/drawing/2014/main" id="{207EC5F3-5E98-723D-9728-81FA22107255}"/>
              </a:ext>
            </a:extLst>
          </p:cNvPr>
          <p:cNvSpPr txBox="1">
            <a:spLocks/>
          </p:cNvSpPr>
          <p:nvPr/>
        </p:nvSpPr>
        <p:spPr>
          <a:xfrm>
            <a:off x="2502572" y="2901771"/>
            <a:ext cx="2755516" cy="85249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Gotham" panose="02000504050000020004" pitchFamily="2" charset="0"/>
              </a:rPr>
              <a:t>LEFT OF</a:t>
            </a:r>
          </a:p>
        </p:txBody>
      </p:sp>
      <p:sp>
        <p:nvSpPr>
          <p:cNvPr id="25" name="TextBox 24">
            <a:extLst>
              <a:ext uri="{FF2B5EF4-FFF2-40B4-BE49-F238E27FC236}">
                <a16:creationId xmlns:a16="http://schemas.microsoft.com/office/drawing/2014/main" id="{E29C93A3-C217-4117-340D-FDFAF4404562}"/>
              </a:ext>
            </a:extLst>
          </p:cNvPr>
          <p:cNvSpPr txBox="1"/>
          <p:nvPr/>
        </p:nvSpPr>
        <p:spPr>
          <a:xfrm>
            <a:off x="2502572" y="4672889"/>
            <a:ext cx="2064341" cy="646331"/>
          </a:xfrm>
          <a:prstGeom prst="rect">
            <a:avLst/>
          </a:prstGeom>
          <a:noFill/>
        </p:spPr>
        <p:txBody>
          <a:bodyPr wrap="square" rtlCol="0">
            <a:spAutoFit/>
          </a:bodyPr>
          <a:lstStyle/>
          <a:p>
            <a:r>
              <a:rPr lang="en-GB" dirty="0">
                <a:solidFill>
                  <a:schemeClr val="bg1"/>
                </a:solidFill>
                <a:effectLst/>
                <a:latin typeface="Gotham-Light" panose="02000504050000020004" pitchFamily="2" charset="0"/>
              </a:rPr>
              <a:t>GARY</a:t>
            </a:r>
            <a:r>
              <a:rPr lang="en-GB" dirty="0">
                <a:solidFill>
                  <a:schemeClr val="bg1"/>
                </a:solidFill>
                <a:effectLst/>
                <a:latin typeface="Gotham" panose="02000504050000020004" pitchFamily="2" charset="0"/>
              </a:rPr>
              <a:t> </a:t>
            </a:r>
            <a:r>
              <a:rPr lang="en-GB" b="1" dirty="0">
                <a:solidFill>
                  <a:schemeClr val="bg1"/>
                </a:solidFill>
                <a:effectLst/>
                <a:latin typeface="Gotham" panose="02000504050000020004" pitchFamily="2" charset="0"/>
              </a:rPr>
              <a:t>YANTIN</a:t>
            </a:r>
          </a:p>
          <a:p>
            <a:endParaRPr lang="en-US" dirty="0">
              <a:solidFill>
                <a:schemeClr val="bg1"/>
              </a:solidFill>
            </a:endParaRPr>
          </a:p>
        </p:txBody>
      </p:sp>
      <p:pic>
        <p:nvPicPr>
          <p:cNvPr id="26" name="Picture 25">
            <a:extLst>
              <a:ext uri="{FF2B5EF4-FFF2-40B4-BE49-F238E27FC236}">
                <a16:creationId xmlns:a16="http://schemas.microsoft.com/office/drawing/2014/main" id="{1DEAA0D7-0CE4-D764-381C-639FAC1D33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11664" y="5568884"/>
            <a:ext cx="1537312" cy="779764"/>
          </a:xfrm>
          <a:prstGeom prst="rect">
            <a:avLst/>
          </a:prstGeom>
        </p:spPr>
      </p:pic>
    </p:spTree>
    <p:extLst>
      <p:ext uri="{BB962C8B-B14F-4D97-AF65-F5344CB8AC3E}">
        <p14:creationId xmlns:p14="http://schemas.microsoft.com/office/powerpoint/2010/main" val="2311199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C7F901B-C856-1F02-72AC-A04926267F06}"/>
              </a:ext>
            </a:extLst>
          </p:cNvPr>
          <p:cNvSpPr/>
          <p:nvPr/>
        </p:nvSpPr>
        <p:spPr>
          <a:xfrm>
            <a:off x="0" y="13362"/>
            <a:ext cx="12192000" cy="68580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4294967295"/>
          </p:nvPr>
        </p:nvSpPr>
        <p:spPr>
          <a:xfrm>
            <a:off x="674394" y="1910395"/>
            <a:ext cx="4593458" cy="542733"/>
          </a:xfrm>
          <a:prstGeom prst="rect">
            <a:avLst/>
          </a:prstGeom>
        </p:spPr>
        <p:txBody>
          <a:bodyPr/>
          <a:lstStyle/>
          <a:p>
            <a:r>
              <a:rPr lang="en-GB" sz="2200" b="0" dirty="0">
                <a:solidFill>
                  <a:schemeClr val="bg1"/>
                </a:solidFill>
                <a:latin typeface="GOTHAM-BOOK" panose="02000504050000020004" pitchFamily="2" charset="0"/>
              </a:rPr>
              <a:t>Preventative measures</a:t>
            </a:r>
          </a:p>
        </p:txBody>
      </p:sp>
      <p:grpSp>
        <p:nvGrpSpPr>
          <p:cNvPr id="13" name="Group 12">
            <a:extLst>
              <a:ext uri="{FF2B5EF4-FFF2-40B4-BE49-F238E27FC236}">
                <a16:creationId xmlns:a16="http://schemas.microsoft.com/office/drawing/2014/main" id="{BFFF2264-9E08-3874-6AC9-12A01BF1971B}"/>
              </a:ext>
            </a:extLst>
          </p:cNvPr>
          <p:cNvGrpSpPr/>
          <p:nvPr/>
        </p:nvGrpSpPr>
        <p:grpSpPr>
          <a:xfrm>
            <a:off x="4344916" y="1466569"/>
            <a:ext cx="2962569" cy="1500809"/>
            <a:chOff x="4349172" y="1731645"/>
            <a:chExt cx="2962569" cy="1500809"/>
          </a:xfrm>
        </p:grpSpPr>
        <p:sp>
          <p:nvSpPr>
            <p:cNvPr id="5" name="Arrow: Right 4">
              <a:extLst>
                <a:ext uri="{FF2B5EF4-FFF2-40B4-BE49-F238E27FC236}">
                  <a16:creationId xmlns:a16="http://schemas.microsoft.com/office/drawing/2014/main" id="{1B80DEE6-106E-4217-674F-E9B3E24585E0}"/>
                </a:ext>
              </a:extLst>
            </p:cNvPr>
            <p:cNvSpPr/>
            <p:nvPr/>
          </p:nvSpPr>
          <p:spPr>
            <a:xfrm>
              <a:off x="4349172" y="2108004"/>
              <a:ext cx="431550" cy="542733"/>
            </a:xfrm>
            <a:prstGeom prst="rightArrow">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6" name="Arrow: Right 4">
              <a:extLst>
                <a:ext uri="{FF2B5EF4-FFF2-40B4-BE49-F238E27FC236}">
                  <a16:creationId xmlns:a16="http://schemas.microsoft.com/office/drawing/2014/main" id="{6DE538D0-203C-8197-2C6B-5E5F2B76ABEB}"/>
                </a:ext>
              </a:extLst>
            </p:cNvPr>
            <p:cNvSpPr/>
            <p:nvPr/>
          </p:nvSpPr>
          <p:spPr>
            <a:xfrm>
              <a:off x="6880191" y="2108004"/>
              <a:ext cx="431550" cy="542733"/>
            </a:xfrm>
            <a:prstGeom prst="rightArrow">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L"/>
            </a:p>
          </p:txBody>
        </p:sp>
        <p:pic>
          <p:nvPicPr>
            <p:cNvPr id="7" name="Picture 6" descr="A yellow and red comic book explosion&#10;&#10;Description automatically generated">
              <a:extLst>
                <a:ext uri="{FF2B5EF4-FFF2-40B4-BE49-F238E27FC236}">
                  <a16:creationId xmlns:a16="http://schemas.microsoft.com/office/drawing/2014/main" id="{D86C26E4-5B22-BEE8-ED92-85FBD3A77C79}"/>
                </a:ext>
              </a:extLst>
            </p:cNvPr>
            <p:cNvPicPr>
              <a:picLocks noChangeAspect="1"/>
            </p:cNvPicPr>
            <p:nvPr/>
          </p:nvPicPr>
          <p:blipFill>
            <a:blip r:embed="rId2"/>
            <a:stretch>
              <a:fillRect/>
            </a:stretch>
          </p:blipFill>
          <p:spPr>
            <a:xfrm>
              <a:off x="4699124" y="1731645"/>
              <a:ext cx="2251214" cy="1500809"/>
            </a:xfrm>
            <a:prstGeom prst="rect">
              <a:avLst/>
            </a:prstGeom>
          </p:spPr>
        </p:pic>
      </p:grpSp>
      <p:sp>
        <p:nvSpPr>
          <p:cNvPr id="8" name="Text Placeholder 2">
            <a:extLst>
              <a:ext uri="{FF2B5EF4-FFF2-40B4-BE49-F238E27FC236}">
                <a16:creationId xmlns:a16="http://schemas.microsoft.com/office/drawing/2014/main" id="{272FD7E5-9A2B-9D34-5FAC-80173A2C8509}"/>
              </a:ext>
            </a:extLst>
          </p:cNvPr>
          <p:cNvSpPr txBox="1">
            <a:spLocks/>
          </p:cNvSpPr>
          <p:nvPr/>
        </p:nvSpPr>
        <p:spPr>
          <a:xfrm>
            <a:off x="7479243" y="1910395"/>
            <a:ext cx="4540998" cy="542733"/>
          </a:xfrm>
          <a:prstGeom prst="rect">
            <a:avLst/>
          </a:prstGeom>
        </p:spPr>
        <p:txBody>
          <a:bodyPr anchor="t"/>
          <a:lstStyle>
            <a:lvl1pPr marL="0" indent="0" algn="l" defTabSz="914400" rtl="0" eaLnBrk="1" latinLnBrk="0" hangingPunct="1">
              <a:lnSpc>
                <a:spcPct val="90000"/>
              </a:lnSpc>
              <a:spcBef>
                <a:spcPts val="1000"/>
              </a:spcBef>
              <a:buFont typeface="Arial" panose="020B0604020202020204" pitchFamily="34" charset="0"/>
              <a:buNone/>
              <a:defRPr sz="22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0" dirty="0">
                <a:solidFill>
                  <a:schemeClr val="bg1"/>
                </a:solidFill>
                <a:latin typeface="GOTHAM-BOOK" panose="02000504050000020004" pitchFamily="2" charset="0"/>
              </a:rPr>
              <a:t>Reaction, Redress, Recover</a:t>
            </a:r>
          </a:p>
        </p:txBody>
      </p:sp>
      <p:sp>
        <p:nvSpPr>
          <p:cNvPr id="9" name="Text Placeholder 2">
            <a:extLst>
              <a:ext uri="{FF2B5EF4-FFF2-40B4-BE49-F238E27FC236}">
                <a16:creationId xmlns:a16="http://schemas.microsoft.com/office/drawing/2014/main" id="{0BC6E9E0-1857-3F2B-2062-1C35CC655FB7}"/>
              </a:ext>
            </a:extLst>
          </p:cNvPr>
          <p:cNvSpPr txBox="1">
            <a:spLocks/>
          </p:cNvSpPr>
          <p:nvPr/>
        </p:nvSpPr>
        <p:spPr>
          <a:xfrm>
            <a:off x="655148" y="3354409"/>
            <a:ext cx="6290934" cy="541791"/>
          </a:xfrm>
          <a:prstGeom prst="rect">
            <a:avLst/>
          </a:prstGeom>
        </p:spPr>
        <p:txBody>
          <a:bodyPr anchor="t"/>
          <a:lstStyle>
            <a:lvl1pPr marL="0" indent="0" algn="l" defTabSz="914400" rtl="0" eaLnBrk="1" latinLnBrk="0" hangingPunct="1">
              <a:lnSpc>
                <a:spcPct val="90000"/>
              </a:lnSpc>
              <a:spcBef>
                <a:spcPts val="1000"/>
              </a:spcBef>
              <a:buFont typeface="Arial" panose="020B0604020202020204" pitchFamily="34" charset="0"/>
              <a:buNone/>
              <a:defRPr sz="22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GB" b="0" dirty="0">
                <a:solidFill>
                  <a:schemeClr val="bg1"/>
                </a:solidFill>
                <a:latin typeface="GOTHAM-BOOK" panose="02000504050000020004" pitchFamily="2" charset="0"/>
              </a:rPr>
              <a:t>Developed in US military and defence</a:t>
            </a:r>
          </a:p>
        </p:txBody>
      </p:sp>
      <p:sp>
        <p:nvSpPr>
          <p:cNvPr id="10" name="Text Placeholder 2">
            <a:extLst>
              <a:ext uri="{FF2B5EF4-FFF2-40B4-BE49-F238E27FC236}">
                <a16:creationId xmlns:a16="http://schemas.microsoft.com/office/drawing/2014/main" id="{B56CB427-2D15-5C4A-914F-6896AFD9054B}"/>
              </a:ext>
            </a:extLst>
          </p:cNvPr>
          <p:cNvSpPr txBox="1">
            <a:spLocks/>
          </p:cNvSpPr>
          <p:nvPr/>
        </p:nvSpPr>
        <p:spPr>
          <a:xfrm>
            <a:off x="674394" y="4472340"/>
            <a:ext cx="10713076" cy="682517"/>
          </a:xfrm>
          <a:prstGeom prst="rect">
            <a:avLst/>
          </a:prstGeom>
        </p:spPr>
        <p:txBody>
          <a:bodyPr anchor="t"/>
          <a:lstStyle>
            <a:lvl1pPr marL="0" indent="0" algn="l" defTabSz="914400" rtl="0" eaLnBrk="1" latinLnBrk="0" hangingPunct="1">
              <a:lnSpc>
                <a:spcPct val="90000"/>
              </a:lnSpc>
              <a:spcBef>
                <a:spcPts val="1000"/>
              </a:spcBef>
              <a:buFont typeface="Arial" panose="020B0604020202020204" pitchFamily="34" charset="0"/>
              <a:buNone/>
              <a:defRPr sz="22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GB" b="0" dirty="0">
                <a:solidFill>
                  <a:schemeClr val="bg1"/>
                </a:solidFill>
                <a:latin typeface="GOTHAM-BOOK" panose="02000504050000020004" pitchFamily="2" charset="0"/>
              </a:rPr>
              <a:t>Can include training, policies, procedures and culture change to prevent</a:t>
            </a:r>
          </a:p>
        </p:txBody>
      </p:sp>
      <p:pic>
        <p:nvPicPr>
          <p:cNvPr id="17" name="Picture 16" descr="Text&#10;&#10;Description automatically generated">
            <a:extLst>
              <a:ext uri="{FF2B5EF4-FFF2-40B4-BE49-F238E27FC236}">
                <a16:creationId xmlns:a16="http://schemas.microsoft.com/office/drawing/2014/main" id="{20258A68-36EB-DB0E-4C1A-F4766743FC34}"/>
              </a:ext>
            </a:extLst>
          </p:cNvPr>
          <p:cNvPicPr>
            <a:picLocks noChangeAspect="1"/>
          </p:cNvPicPr>
          <p:nvPr/>
        </p:nvPicPr>
        <p:blipFill>
          <a:blip r:embed="rId3"/>
          <a:stretch>
            <a:fillRect/>
          </a:stretch>
        </p:blipFill>
        <p:spPr>
          <a:xfrm>
            <a:off x="9849294" y="6028660"/>
            <a:ext cx="1793962" cy="377388"/>
          </a:xfrm>
          <a:prstGeom prst="rect">
            <a:avLst/>
          </a:prstGeom>
        </p:spPr>
      </p:pic>
      <p:pic>
        <p:nvPicPr>
          <p:cNvPr id="11" name="Picture 10" descr="Shape&#10;&#10;Description automatically generated">
            <a:extLst>
              <a:ext uri="{FF2B5EF4-FFF2-40B4-BE49-F238E27FC236}">
                <a16:creationId xmlns:a16="http://schemas.microsoft.com/office/drawing/2014/main" id="{DDFCDA99-8A9F-0F56-6F05-A5CE621ABF4E}"/>
              </a:ext>
            </a:extLst>
          </p:cNvPr>
          <p:cNvPicPr>
            <a:picLocks noChangeAspect="1"/>
          </p:cNvPicPr>
          <p:nvPr/>
        </p:nvPicPr>
        <p:blipFill>
          <a:blip r:embed="rId4"/>
          <a:stretch>
            <a:fillRect/>
          </a:stretch>
        </p:blipFill>
        <p:spPr>
          <a:xfrm>
            <a:off x="10595166" y="-14990"/>
            <a:ext cx="1611824" cy="1828800"/>
          </a:xfrm>
          <a:prstGeom prst="rect">
            <a:avLst/>
          </a:prstGeom>
        </p:spPr>
      </p:pic>
      <p:pic>
        <p:nvPicPr>
          <p:cNvPr id="12" name="Picture 11" descr="Shape&#10;&#10;Description automatically generated">
            <a:extLst>
              <a:ext uri="{FF2B5EF4-FFF2-40B4-BE49-F238E27FC236}">
                <a16:creationId xmlns:a16="http://schemas.microsoft.com/office/drawing/2014/main" id="{C9527DD0-6CE0-9D7C-6FBE-C599EF11E431}"/>
              </a:ext>
            </a:extLst>
          </p:cNvPr>
          <p:cNvPicPr>
            <a:picLocks noChangeAspect="1"/>
          </p:cNvPicPr>
          <p:nvPr/>
        </p:nvPicPr>
        <p:blipFill>
          <a:blip r:embed="rId4"/>
          <a:stretch>
            <a:fillRect/>
          </a:stretch>
        </p:blipFill>
        <p:spPr>
          <a:xfrm rot="10800000">
            <a:off x="0" y="5042562"/>
            <a:ext cx="1611824" cy="1828800"/>
          </a:xfrm>
          <a:prstGeom prst="rect">
            <a:avLst/>
          </a:prstGeom>
        </p:spPr>
      </p:pic>
      <p:sp>
        <p:nvSpPr>
          <p:cNvPr id="14" name="Text Placeholder 1">
            <a:extLst>
              <a:ext uri="{FF2B5EF4-FFF2-40B4-BE49-F238E27FC236}">
                <a16:creationId xmlns:a16="http://schemas.microsoft.com/office/drawing/2014/main" id="{AA0BAF03-05F1-FE26-0BD0-2C37642404AF}"/>
              </a:ext>
            </a:extLst>
          </p:cNvPr>
          <p:cNvSpPr txBox="1">
            <a:spLocks/>
          </p:cNvSpPr>
          <p:nvPr/>
        </p:nvSpPr>
        <p:spPr>
          <a:xfrm>
            <a:off x="674394" y="666902"/>
            <a:ext cx="10872196" cy="437846"/>
          </a:xfrm>
          <a:prstGeom prst="rect">
            <a:avLst/>
          </a:prstGeom>
        </p:spPr>
        <p:txBody>
          <a:bodyPr anchor="b"/>
          <a:lstStyle>
            <a:lvl1pPr marL="0" indent="0" algn="l" defTabSz="914400" rtl="0" eaLnBrk="1" latinLnBrk="0" hangingPunct="1">
              <a:lnSpc>
                <a:spcPct val="90000"/>
              </a:lnSpc>
              <a:spcBef>
                <a:spcPts val="1000"/>
              </a:spcBef>
              <a:buFont typeface="Arial" panose="020B0604020202020204" pitchFamily="34" charset="0"/>
              <a:buNone/>
              <a:defRPr sz="4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200" dirty="0">
                <a:solidFill>
                  <a:srgbClr val="0AE900"/>
                </a:solidFill>
                <a:latin typeface="GOTHAM-BOOK" panose="02000504050000020004" pitchFamily="2" charset="0"/>
              </a:rPr>
              <a:t>What is Left of Bang theory?</a:t>
            </a:r>
          </a:p>
        </p:txBody>
      </p:sp>
    </p:spTree>
    <p:extLst>
      <p:ext uri="{BB962C8B-B14F-4D97-AF65-F5344CB8AC3E}">
        <p14:creationId xmlns:p14="http://schemas.microsoft.com/office/powerpoint/2010/main" val="314589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4BA8FBA7-64A6-C5FF-A89B-C02217E8F894}"/>
              </a:ext>
            </a:extLst>
          </p:cNvPr>
          <p:cNvSpPr/>
          <p:nvPr/>
        </p:nvSpPr>
        <p:spPr>
          <a:xfrm>
            <a:off x="14990" y="0"/>
            <a:ext cx="12192000" cy="68580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1">
            <a:extLst>
              <a:ext uri="{FF2B5EF4-FFF2-40B4-BE49-F238E27FC236}">
                <a16:creationId xmlns:a16="http://schemas.microsoft.com/office/drawing/2014/main" id="{2BAF4B2C-352E-B2A8-1724-2D8EECBB2EC3}"/>
              </a:ext>
            </a:extLst>
          </p:cNvPr>
          <p:cNvSpPr txBox="1">
            <a:spLocks/>
          </p:cNvSpPr>
          <p:nvPr/>
        </p:nvSpPr>
        <p:spPr>
          <a:xfrm>
            <a:off x="674394" y="666902"/>
            <a:ext cx="10872196" cy="437846"/>
          </a:xfrm>
          <a:prstGeom prst="rect">
            <a:avLst/>
          </a:prstGeom>
        </p:spPr>
        <p:txBody>
          <a:bodyPr anchor="b"/>
          <a:lstStyle>
            <a:lvl1pPr marL="0" indent="0" algn="l" defTabSz="914400" rtl="0" eaLnBrk="1" latinLnBrk="0" hangingPunct="1">
              <a:lnSpc>
                <a:spcPct val="90000"/>
              </a:lnSpc>
              <a:spcBef>
                <a:spcPts val="1000"/>
              </a:spcBef>
              <a:buFont typeface="Arial" panose="020B0604020202020204" pitchFamily="34" charset="0"/>
              <a:buNone/>
              <a:defRPr sz="4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solidFill>
                  <a:srgbClr val="0AE900"/>
                </a:solidFill>
                <a:latin typeface="GOTHAM-BOOK" panose="02000504050000020004" pitchFamily="2" charset="0"/>
              </a:rPr>
              <a:t>Left of Bang in professional services</a:t>
            </a:r>
          </a:p>
        </p:txBody>
      </p:sp>
      <p:sp>
        <p:nvSpPr>
          <p:cNvPr id="11" name="Text Placeholder 2">
            <a:extLst>
              <a:ext uri="{FF2B5EF4-FFF2-40B4-BE49-F238E27FC236}">
                <a16:creationId xmlns:a16="http://schemas.microsoft.com/office/drawing/2014/main" id="{5F57C82F-1AE7-28C2-5EF8-B5E7A26DE4F0}"/>
              </a:ext>
            </a:extLst>
          </p:cNvPr>
          <p:cNvSpPr txBox="1">
            <a:spLocks/>
          </p:cNvSpPr>
          <p:nvPr/>
        </p:nvSpPr>
        <p:spPr>
          <a:xfrm>
            <a:off x="674394" y="1463288"/>
            <a:ext cx="4121318" cy="1180520"/>
          </a:xfrm>
          <a:prstGeom prst="rect">
            <a:avLst/>
          </a:prstGeom>
        </p:spPr>
        <p:txBody>
          <a:bodyPr anchor="t"/>
          <a:lstStyle>
            <a:lvl1pPr marL="0" indent="0" algn="l" defTabSz="914400" rtl="0" eaLnBrk="1" latinLnBrk="0" hangingPunct="1">
              <a:lnSpc>
                <a:spcPct val="90000"/>
              </a:lnSpc>
              <a:spcBef>
                <a:spcPts val="1000"/>
              </a:spcBef>
              <a:buFont typeface="Arial" panose="020B0604020202020204" pitchFamily="34" charset="0"/>
              <a:buNone/>
              <a:defRPr sz="22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endParaRPr lang="en-GB" b="0" dirty="0">
              <a:solidFill>
                <a:schemeClr val="bg1"/>
              </a:solidFill>
              <a:latin typeface="GOTHAM-BOOK" panose="02000504050000020004" pitchFamily="2" charset="0"/>
            </a:endParaRPr>
          </a:p>
          <a:p>
            <a:pPr marL="342900" indent="-342900">
              <a:buFont typeface="Arial" panose="020B0604020202020204" pitchFamily="34" charset="0"/>
              <a:buChar char="•"/>
            </a:pPr>
            <a:r>
              <a:rPr lang="en-GB" b="0" dirty="0">
                <a:solidFill>
                  <a:schemeClr val="bg1"/>
                </a:solidFill>
                <a:latin typeface="GOTHAM-BOOK" panose="02000504050000020004" pitchFamily="2" charset="0"/>
              </a:rPr>
              <a:t>Preventative measures	</a:t>
            </a:r>
          </a:p>
        </p:txBody>
      </p:sp>
      <p:grpSp>
        <p:nvGrpSpPr>
          <p:cNvPr id="12" name="Group 11">
            <a:extLst>
              <a:ext uri="{FF2B5EF4-FFF2-40B4-BE49-F238E27FC236}">
                <a16:creationId xmlns:a16="http://schemas.microsoft.com/office/drawing/2014/main" id="{A4ECEFAD-5694-BEE1-7FA6-4987E0143274}"/>
              </a:ext>
            </a:extLst>
          </p:cNvPr>
          <p:cNvGrpSpPr/>
          <p:nvPr/>
        </p:nvGrpSpPr>
        <p:grpSpPr>
          <a:xfrm>
            <a:off x="4349172" y="1463288"/>
            <a:ext cx="2962569" cy="1500809"/>
            <a:chOff x="4349172" y="1731645"/>
            <a:chExt cx="2962569" cy="1500809"/>
          </a:xfrm>
        </p:grpSpPr>
        <p:sp>
          <p:nvSpPr>
            <p:cNvPr id="13" name="Arrow: Right 4">
              <a:extLst>
                <a:ext uri="{FF2B5EF4-FFF2-40B4-BE49-F238E27FC236}">
                  <a16:creationId xmlns:a16="http://schemas.microsoft.com/office/drawing/2014/main" id="{1E01A43F-11B8-9473-BE3A-E3245AD723A4}"/>
                </a:ext>
              </a:extLst>
            </p:cNvPr>
            <p:cNvSpPr/>
            <p:nvPr/>
          </p:nvSpPr>
          <p:spPr>
            <a:xfrm>
              <a:off x="4349172" y="2108004"/>
              <a:ext cx="431550" cy="542733"/>
            </a:xfrm>
            <a:prstGeom prst="rightArrow">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4" name="Arrow: Right 4">
              <a:extLst>
                <a:ext uri="{FF2B5EF4-FFF2-40B4-BE49-F238E27FC236}">
                  <a16:creationId xmlns:a16="http://schemas.microsoft.com/office/drawing/2014/main" id="{B95D0942-18FD-3515-8103-66AEB8CAB4A3}"/>
                </a:ext>
              </a:extLst>
            </p:cNvPr>
            <p:cNvSpPr/>
            <p:nvPr/>
          </p:nvSpPr>
          <p:spPr>
            <a:xfrm>
              <a:off x="6880191" y="2108004"/>
              <a:ext cx="431550" cy="542733"/>
            </a:xfrm>
            <a:prstGeom prst="rightArrow">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L"/>
            </a:p>
          </p:txBody>
        </p:sp>
        <p:pic>
          <p:nvPicPr>
            <p:cNvPr id="15" name="Picture 14" descr="A yellow and red comic book explosion&#10;&#10;Description automatically generated">
              <a:extLst>
                <a:ext uri="{FF2B5EF4-FFF2-40B4-BE49-F238E27FC236}">
                  <a16:creationId xmlns:a16="http://schemas.microsoft.com/office/drawing/2014/main" id="{6CF3E79D-A20B-C8BD-718C-5B9DF6A5C352}"/>
                </a:ext>
              </a:extLst>
            </p:cNvPr>
            <p:cNvPicPr>
              <a:picLocks noChangeAspect="1"/>
            </p:cNvPicPr>
            <p:nvPr/>
          </p:nvPicPr>
          <p:blipFill>
            <a:blip r:embed="rId2"/>
            <a:stretch>
              <a:fillRect/>
            </a:stretch>
          </p:blipFill>
          <p:spPr>
            <a:xfrm>
              <a:off x="4699124" y="1731645"/>
              <a:ext cx="2251214" cy="1500809"/>
            </a:xfrm>
            <a:prstGeom prst="rect">
              <a:avLst/>
            </a:prstGeom>
          </p:spPr>
        </p:pic>
      </p:grpSp>
      <p:sp>
        <p:nvSpPr>
          <p:cNvPr id="16" name="Text Placeholder 2">
            <a:extLst>
              <a:ext uri="{FF2B5EF4-FFF2-40B4-BE49-F238E27FC236}">
                <a16:creationId xmlns:a16="http://schemas.microsoft.com/office/drawing/2014/main" id="{77CF5D99-E644-F6CA-405F-C562D47C388B}"/>
              </a:ext>
            </a:extLst>
          </p:cNvPr>
          <p:cNvSpPr txBox="1">
            <a:spLocks/>
          </p:cNvSpPr>
          <p:nvPr/>
        </p:nvSpPr>
        <p:spPr>
          <a:xfrm>
            <a:off x="7439884" y="1463288"/>
            <a:ext cx="3972632" cy="1180520"/>
          </a:xfrm>
          <a:prstGeom prst="rect">
            <a:avLst/>
          </a:prstGeom>
        </p:spPr>
        <p:txBody>
          <a:bodyPr anchor="t"/>
          <a:lstStyle>
            <a:lvl1pPr marL="0" indent="0" algn="l" defTabSz="914400" rtl="0" eaLnBrk="1" latinLnBrk="0" hangingPunct="1">
              <a:lnSpc>
                <a:spcPct val="90000"/>
              </a:lnSpc>
              <a:spcBef>
                <a:spcPts val="1000"/>
              </a:spcBef>
              <a:buFont typeface="Arial" panose="020B0604020202020204" pitchFamily="34" charset="0"/>
              <a:buNone/>
              <a:defRPr sz="22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endParaRPr lang="en-GB" b="0" dirty="0">
              <a:solidFill>
                <a:schemeClr val="bg1"/>
              </a:solidFill>
              <a:latin typeface="GOTHAM-BOOK" panose="02000504050000020004" pitchFamily="2" charset="0"/>
            </a:endParaRPr>
          </a:p>
          <a:p>
            <a:r>
              <a:rPr lang="en-GB" b="0" dirty="0">
                <a:solidFill>
                  <a:schemeClr val="bg1"/>
                </a:solidFill>
                <a:latin typeface="GOTHAM-BOOK" panose="02000504050000020004" pitchFamily="2" charset="0"/>
              </a:rPr>
              <a:t>Reaction, redress, recover</a:t>
            </a:r>
          </a:p>
        </p:txBody>
      </p:sp>
      <p:sp>
        <p:nvSpPr>
          <p:cNvPr id="17" name="Text Placeholder 2">
            <a:extLst>
              <a:ext uri="{FF2B5EF4-FFF2-40B4-BE49-F238E27FC236}">
                <a16:creationId xmlns:a16="http://schemas.microsoft.com/office/drawing/2014/main" id="{C6840927-3246-EB03-81A2-63A4950C780C}"/>
              </a:ext>
            </a:extLst>
          </p:cNvPr>
          <p:cNvSpPr txBox="1">
            <a:spLocks/>
          </p:cNvSpPr>
          <p:nvPr/>
        </p:nvSpPr>
        <p:spPr>
          <a:xfrm>
            <a:off x="659404" y="3242326"/>
            <a:ext cx="10738122" cy="860256"/>
          </a:xfrm>
          <a:prstGeom prst="rect">
            <a:avLst/>
          </a:prstGeom>
        </p:spPr>
        <p:txBody>
          <a:bodyPr anchor="t"/>
          <a:lstStyle>
            <a:lvl1pPr marL="0" indent="0" algn="l" defTabSz="914400" rtl="0" eaLnBrk="1" latinLnBrk="0" hangingPunct="1">
              <a:lnSpc>
                <a:spcPct val="90000"/>
              </a:lnSpc>
              <a:spcBef>
                <a:spcPts val="1000"/>
              </a:spcBef>
              <a:buFont typeface="Arial" panose="020B0604020202020204" pitchFamily="34" charset="0"/>
              <a:buNone/>
              <a:defRPr sz="22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GB" b="0" dirty="0">
                <a:solidFill>
                  <a:schemeClr val="bg1"/>
                </a:solidFill>
                <a:latin typeface="GOTHAM-BOOK" panose="02000504050000020004" pitchFamily="2" charset="0"/>
              </a:rPr>
              <a:t>Most risk management is reactive – what went wrong and manage the fallout, plan for it not to happen again</a:t>
            </a:r>
          </a:p>
        </p:txBody>
      </p:sp>
      <p:sp>
        <p:nvSpPr>
          <p:cNvPr id="18" name="Text Placeholder 2">
            <a:extLst>
              <a:ext uri="{FF2B5EF4-FFF2-40B4-BE49-F238E27FC236}">
                <a16:creationId xmlns:a16="http://schemas.microsoft.com/office/drawing/2014/main" id="{093112D6-9965-27C2-1C2E-F01AF444652D}"/>
              </a:ext>
            </a:extLst>
          </p:cNvPr>
          <p:cNvSpPr txBox="1">
            <a:spLocks/>
          </p:cNvSpPr>
          <p:nvPr/>
        </p:nvSpPr>
        <p:spPr>
          <a:xfrm>
            <a:off x="659404" y="4262416"/>
            <a:ext cx="10738122" cy="567194"/>
          </a:xfrm>
          <a:prstGeom prst="rect">
            <a:avLst/>
          </a:prstGeom>
        </p:spPr>
        <p:txBody>
          <a:bodyPr anchor="t"/>
          <a:lstStyle>
            <a:lvl1pPr marL="0" indent="0" algn="l" defTabSz="914400" rtl="0" eaLnBrk="1" latinLnBrk="0" hangingPunct="1">
              <a:lnSpc>
                <a:spcPct val="90000"/>
              </a:lnSpc>
              <a:spcBef>
                <a:spcPts val="1000"/>
              </a:spcBef>
              <a:buFont typeface="Arial" panose="020B0604020202020204" pitchFamily="34" charset="0"/>
              <a:buNone/>
              <a:defRPr sz="22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GB" b="0" dirty="0">
                <a:solidFill>
                  <a:srgbClr val="000000"/>
                </a:solidFill>
                <a:latin typeface="GOTHAM-BOOK" panose="02000504050000020004" pitchFamily="2" charset="0"/>
              </a:rPr>
              <a:t>Watch industry trends and learn from mistakes</a:t>
            </a:r>
          </a:p>
        </p:txBody>
      </p:sp>
      <p:sp>
        <p:nvSpPr>
          <p:cNvPr id="19" name="Text Placeholder 2">
            <a:extLst>
              <a:ext uri="{FF2B5EF4-FFF2-40B4-BE49-F238E27FC236}">
                <a16:creationId xmlns:a16="http://schemas.microsoft.com/office/drawing/2014/main" id="{7309B3A4-5B08-2CD8-1C55-05C38EFF6EC3}"/>
              </a:ext>
            </a:extLst>
          </p:cNvPr>
          <p:cNvSpPr txBox="1">
            <a:spLocks/>
          </p:cNvSpPr>
          <p:nvPr/>
        </p:nvSpPr>
        <p:spPr>
          <a:xfrm>
            <a:off x="659404" y="4762895"/>
            <a:ext cx="10738122" cy="567194"/>
          </a:xfrm>
          <a:prstGeom prst="rect">
            <a:avLst/>
          </a:prstGeom>
        </p:spPr>
        <p:txBody>
          <a:bodyPr anchor="t"/>
          <a:lstStyle>
            <a:lvl1pPr marL="0" indent="0" algn="l" defTabSz="914400" rtl="0" eaLnBrk="1" latinLnBrk="0" hangingPunct="1">
              <a:lnSpc>
                <a:spcPct val="90000"/>
              </a:lnSpc>
              <a:spcBef>
                <a:spcPts val="1000"/>
              </a:spcBef>
              <a:buFont typeface="Arial" panose="020B0604020202020204" pitchFamily="34" charset="0"/>
              <a:buNone/>
              <a:defRPr sz="22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GB" b="0" dirty="0">
                <a:solidFill>
                  <a:schemeClr val="bg1"/>
                </a:solidFill>
                <a:latin typeface="GOTHAM-BOOK" panose="02000504050000020004" pitchFamily="2" charset="0"/>
              </a:rPr>
              <a:t>Not everything can be proactively managed but put in place measures to prevent</a:t>
            </a:r>
          </a:p>
        </p:txBody>
      </p:sp>
      <p:pic>
        <p:nvPicPr>
          <p:cNvPr id="22" name="Picture 21" descr="Shape&#10;&#10;Description automatically generated">
            <a:extLst>
              <a:ext uri="{FF2B5EF4-FFF2-40B4-BE49-F238E27FC236}">
                <a16:creationId xmlns:a16="http://schemas.microsoft.com/office/drawing/2014/main" id="{1B1ED9A7-3184-2971-0408-23D35EC902A5}"/>
              </a:ext>
            </a:extLst>
          </p:cNvPr>
          <p:cNvPicPr>
            <a:picLocks noChangeAspect="1"/>
          </p:cNvPicPr>
          <p:nvPr/>
        </p:nvPicPr>
        <p:blipFill>
          <a:blip r:embed="rId3"/>
          <a:stretch>
            <a:fillRect/>
          </a:stretch>
        </p:blipFill>
        <p:spPr>
          <a:xfrm>
            <a:off x="10595166" y="-14990"/>
            <a:ext cx="1611824" cy="1828800"/>
          </a:xfrm>
          <a:prstGeom prst="rect">
            <a:avLst/>
          </a:prstGeom>
        </p:spPr>
      </p:pic>
      <p:pic>
        <p:nvPicPr>
          <p:cNvPr id="23" name="Picture 22" descr="Shape&#10;&#10;Description automatically generated">
            <a:extLst>
              <a:ext uri="{FF2B5EF4-FFF2-40B4-BE49-F238E27FC236}">
                <a16:creationId xmlns:a16="http://schemas.microsoft.com/office/drawing/2014/main" id="{60F0B518-0C96-01C8-AC83-D2F338E94B7E}"/>
              </a:ext>
            </a:extLst>
          </p:cNvPr>
          <p:cNvPicPr>
            <a:picLocks noChangeAspect="1"/>
          </p:cNvPicPr>
          <p:nvPr/>
        </p:nvPicPr>
        <p:blipFill>
          <a:blip r:embed="rId3"/>
          <a:stretch>
            <a:fillRect/>
          </a:stretch>
        </p:blipFill>
        <p:spPr>
          <a:xfrm rot="10800000">
            <a:off x="0" y="5042562"/>
            <a:ext cx="1611824" cy="1828800"/>
          </a:xfrm>
          <a:prstGeom prst="rect">
            <a:avLst/>
          </a:prstGeom>
        </p:spPr>
      </p:pic>
      <p:pic>
        <p:nvPicPr>
          <p:cNvPr id="25" name="Picture 24" descr="Text&#10;&#10;Description automatically generated">
            <a:extLst>
              <a:ext uri="{FF2B5EF4-FFF2-40B4-BE49-F238E27FC236}">
                <a16:creationId xmlns:a16="http://schemas.microsoft.com/office/drawing/2014/main" id="{52D0D7B1-C0AC-482C-8CBE-6905D2998F2B}"/>
              </a:ext>
            </a:extLst>
          </p:cNvPr>
          <p:cNvPicPr>
            <a:picLocks noChangeAspect="1"/>
          </p:cNvPicPr>
          <p:nvPr/>
        </p:nvPicPr>
        <p:blipFill>
          <a:blip r:embed="rId4"/>
          <a:stretch>
            <a:fillRect/>
          </a:stretch>
        </p:blipFill>
        <p:spPr>
          <a:xfrm>
            <a:off x="9849294" y="6028660"/>
            <a:ext cx="1793962" cy="377388"/>
          </a:xfrm>
          <a:prstGeom prst="rect">
            <a:avLst/>
          </a:prstGeom>
        </p:spPr>
      </p:pic>
    </p:spTree>
    <p:extLst>
      <p:ext uri="{BB962C8B-B14F-4D97-AF65-F5344CB8AC3E}">
        <p14:creationId xmlns:p14="http://schemas.microsoft.com/office/powerpoint/2010/main" val="322223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50F5A46-9F47-44A2-89FA-C5794499D5BA}"/>
              </a:ext>
            </a:extLst>
          </p:cNvPr>
          <p:cNvSpPr/>
          <p:nvPr/>
        </p:nvSpPr>
        <p:spPr>
          <a:xfrm>
            <a:off x="0" y="0"/>
            <a:ext cx="12192000" cy="68580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Shape&#10;&#10;Description automatically generated">
            <a:extLst>
              <a:ext uri="{FF2B5EF4-FFF2-40B4-BE49-F238E27FC236}">
                <a16:creationId xmlns:a16="http://schemas.microsoft.com/office/drawing/2014/main" id="{29BCA06A-48AC-0788-F5A1-F13C3245ACE8}"/>
              </a:ext>
            </a:extLst>
          </p:cNvPr>
          <p:cNvPicPr>
            <a:picLocks noChangeAspect="1"/>
          </p:cNvPicPr>
          <p:nvPr/>
        </p:nvPicPr>
        <p:blipFill>
          <a:blip r:embed="rId2"/>
          <a:stretch>
            <a:fillRect/>
          </a:stretch>
        </p:blipFill>
        <p:spPr>
          <a:xfrm>
            <a:off x="10595166" y="-14990"/>
            <a:ext cx="1611824" cy="1828800"/>
          </a:xfrm>
          <a:prstGeom prst="rect">
            <a:avLst/>
          </a:prstGeom>
        </p:spPr>
      </p:pic>
      <p:pic>
        <p:nvPicPr>
          <p:cNvPr id="10" name="Picture 9" descr="Shape&#10;&#10;Description automatically generated">
            <a:extLst>
              <a:ext uri="{FF2B5EF4-FFF2-40B4-BE49-F238E27FC236}">
                <a16:creationId xmlns:a16="http://schemas.microsoft.com/office/drawing/2014/main" id="{5EAC581C-C320-3572-ABDE-AFF21C85274F}"/>
              </a:ext>
            </a:extLst>
          </p:cNvPr>
          <p:cNvPicPr>
            <a:picLocks noChangeAspect="1"/>
          </p:cNvPicPr>
          <p:nvPr/>
        </p:nvPicPr>
        <p:blipFill>
          <a:blip r:embed="rId2"/>
          <a:stretch>
            <a:fillRect/>
          </a:stretch>
        </p:blipFill>
        <p:spPr>
          <a:xfrm rot="10800000">
            <a:off x="0" y="5042562"/>
            <a:ext cx="1611824" cy="1828800"/>
          </a:xfrm>
          <a:prstGeom prst="rect">
            <a:avLst/>
          </a:prstGeom>
        </p:spPr>
      </p:pic>
      <p:sp>
        <p:nvSpPr>
          <p:cNvPr id="11" name="Text Placeholder 1">
            <a:extLst>
              <a:ext uri="{FF2B5EF4-FFF2-40B4-BE49-F238E27FC236}">
                <a16:creationId xmlns:a16="http://schemas.microsoft.com/office/drawing/2014/main" id="{2A8C5523-EB7D-74B9-5AF5-8DBE90C88B66}"/>
              </a:ext>
            </a:extLst>
          </p:cNvPr>
          <p:cNvSpPr txBox="1">
            <a:spLocks/>
          </p:cNvSpPr>
          <p:nvPr/>
        </p:nvSpPr>
        <p:spPr>
          <a:xfrm>
            <a:off x="674394" y="666902"/>
            <a:ext cx="10872196" cy="437846"/>
          </a:xfrm>
          <a:prstGeom prst="rect">
            <a:avLst/>
          </a:prstGeom>
        </p:spPr>
        <p:txBody>
          <a:bodyPr anchor="b"/>
          <a:lstStyle>
            <a:lvl1pPr marL="0" indent="0" algn="l" defTabSz="914400" rtl="0" eaLnBrk="1" latinLnBrk="0" hangingPunct="1">
              <a:lnSpc>
                <a:spcPct val="90000"/>
              </a:lnSpc>
              <a:spcBef>
                <a:spcPts val="1000"/>
              </a:spcBef>
              <a:buFont typeface="Arial" panose="020B0604020202020204" pitchFamily="34" charset="0"/>
              <a:buNone/>
              <a:defRPr sz="4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solidFill>
                  <a:srgbClr val="0AE900"/>
                </a:solidFill>
                <a:latin typeface="GOTHAM-BOOK" panose="02000504050000020004" pitchFamily="2" charset="0"/>
              </a:rPr>
              <a:t>Barriers to success</a:t>
            </a:r>
          </a:p>
        </p:txBody>
      </p:sp>
      <p:pic>
        <p:nvPicPr>
          <p:cNvPr id="14" name="Picture 13" descr="A red and white stop sign&#10;&#10;Description automatically generated">
            <a:extLst>
              <a:ext uri="{FF2B5EF4-FFF2-40B4-BE49-F238E27FC236}">
                <a16:creationId xmlns:a16="http://schemas.microsoft.com/office/drawing/2014/main" id="{6480CAC6-4A75-8388-50AC-15E0C08CCCEE}"/>
              </a:ext>
            </a:extLst>
          </p:cNvPr>
          <p:cNvPicPr>
            <a:picLocks noChangeAspect="1"/>
          </p:cNvPicPr>
          <p:nvPr/>
        </p:nvPicPr>
        <p:blipFill>
          <a:blip r:embed="rId3"/>
          <a:stretch>
            <a:fillRect/>
          </a:stretch>
        </p:blipFill>
        <p:spPr>
          <a:xfrm>
            <a:off x="8199127" y="2415622"/>
            <a:ext cx="3201951" cy="2791047"/>
          </a:xfrm>
          <a:prstGeom prst="rect">
            <a:avLst/>
          </a:prstGeom>
        </p:spPr>
      </p:pic>
      <p:pic>
        <p:nvPicPr>
          <p:cNvPr id="21" name="Picture 20" descr="Text&#10;&#10;Description automatically generated">
            <a:extLst>
              <a:ext uri="{FF2B5EF4-FFF2-40B4-BE49-F238E27FC236}">
                <a16:creationId xmlns:a16="http://schemas.microsoft.com/office/drawing/2014/main" id="{469444A0-B12F-A83C-9887-4B27D864F061}"/>
              </a:ext>
            </a:extLst>
          </p:cNvPr>
          <p:cNvPicPr>
            <a:picLocks noChangeAspect="1"/>
          </p:cNvPicPr>
          <p:nvPr/>
        </p:nvPicPr>
        <p:blipFill>
          <a:blip r:embed="rId4"/>
          <a:stretch>
            <a:fillRect/>
          </a:stretch>
        </p:blipFill>
        <p:spPr>
          <a:xfrm>
            <a:off x="9849294" y="6028660"/>
            <a:ext cx="1793962" cy="377388"/>
          </a:xfrm>
          <a:prstGeom prst="rect">
            <a:avLst/>
          </a:prstGeom>
        </p:spPr>
      </p:pic>
      <p:grpSp>
        <p:nvGrpSpPr>
          <p:cNvPr id="28" name="Group 27">
            <a:extLst>
              <a:ext uri="{FF2B5EF4-FFF2-40B4-BE49-F238E27FC236}">
                <a16:creationId xmlns:a16="http://schemas.microsoft.com/office/drawing/2014/main" id="{A8374DE2-6C35-1414-FFC4-DDAC589E6013}"/>
              </a:ext>
            </a:extLst>
          </p:cNvPr>
          <p:cNvGrpSpPr/>
          <p:nvPr/>
        </p:nvGrpSpPr>
        <p:grpSpPr>
          <a:xfrm>
            <a:off x="780290" y="1690225"/>
            <a:ext cx="6291785" cy="635058"/>
            <a:chOff x="780290" y="1690225"/>
            <a:chExt cx="6291785" cy="635058"/>
          </a:xfrm>
        </p:grpSpPr>
        <p:sp>
          <p:nvSpPr>
            <p:cNvPr id="12" name="Text Placeholder 2">
              <a:extLst>
                <a:ext uri="{FF2B5EF4-FFF2-40B4-BE49-F238E27FC236}">
                  <a16:creationId xmlns:a16="http://schemas.microsoft.com/office/drawing/2014/main" id="{228AA9C1-A9B1-905E-31CB-0EA505BA7265}"/>
                </a:ext>
              </a:extLst>
            </p:cNvPr>
            <p:cNvSpPr txBox="1">
              <a:spLocks/>
            </p:cNvSpPr>
            <p:nvPr/>
          </p:nvSpPr>
          <p:spPr>
            <a:xfrm>
              <a:off x="1447637" y="1731645"/>
              <a:ext cx="5624438" cy="593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chemeClr val="bg1"/>
                  </a:solidFill>
                  <a:latin typeface="GOTHAM-BOOK" panose="02000504050000020004" pitchFamily="2" charset="0"/>
                </a:rPr>
                <a:t>Almost always human error or fault</a:t>
              </a:r>
            </a:p>
          </p:txBody>
        </p:sp>
        <p:pic>
          <p:nvPicPr>
            <p:cNvPr id="23" name="Picture 22">
              <a:extLst>
                <a:ext uri="{FF2B5EF4-FFF2-40B4-BE49-F238E27FC236}">
                  <a16:creationId xmlns:a16="http://schemas.microsoft.com/office/drawing/2014/main" id="{83306D45-FF28-CDCF-DD9F-6C6450BDA9E9}"/>
                </a:ext>
              </a:extLst>
            </p:cNvPr>
            <p:cNvPicPr>
              <a:picLocks noChangeAspect="1"/>
            </p:cNvPicPr>
            <p:nvPr/>
          </p:nvPicPr>
          <p:blipFill>
            <a:blip r:embed="rId5"/>
            <a:stretch>
              <a:fillRect/>
            </a:stretch>
          </p:blipFill>
          <p:spPr>
            <a:xfrm>
              <a:off x="780290" y="1690225"/>
              <a:ext cx="571680" cy="552219"/>
            </a:xfrm>
            <a:prstGeom prst="rect">
              <a:avLst/>
            </a:prstGeom>
          </p:spPr>
        </p:pic>
      </p:grpSp>
      <p:grpSp>
        <p:nvGrpSpPr>
          <p:cNvPr id="29" name="Group 28">
            <a:extLst>
              <a:ext uri="{FF2B5EF4-FFF2-40B4-BE49-F238E27FC236}">
                <a16:creationId xmlns:a16="http://schemas.microsoft.com/office/drawing/2014/main" id="{21E307A2-95A8-FD10-C82E-8385A8E1A912}"/>
              </a:ext>
            </a:extLst>
          </p:cNvPr>
          <p:cNvGrpSpPr/>
          <p:nvPr/>
        </p:nvGrpSpPr>
        <p:grpSpPr>
          <a:xfrm>
            <a:off x="780290" y="2477035"/>
            <a:ext cx="8545887" cy="664299"/>
            <a:chOff x="780290" y="2477035"/>
            <a:chExt cx="8545887" cy="664299"/>
          </a:xfrm>
        </p:grpSpPr>
        <p:sp>
          <p:nvSpPr>
            <p:cNvPr id="16" name="Text Placeholder 2">
              <a:extLst>
                <a:ext uri="{FF2B5EF4-FFF2-40B4-BE49-F238E27FC236}">
                  <a16:creationId xmlns:a16="http://schemas.microsoft.com/office/drawing/2014/main" id="{FA2F3CBF-6650-7CB8-470D-C1ED0E256804}"/>
                </a:ext>
              </a:extLst>
            </p:cNvPr>
            <p:cNvSpPr txBox="1">
              <a:spLocks/>
            </p:cNvSpPr>
            <p:nvPr/>
          </p:nvSpPr>
          <p:spPr>
            <a:xfrm>
              <a:off x="1447636" y="2547696"/>
              <a:ext cx="7878541" cy="593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chemeClr val="bg1"/>
                  </a:solidFill>
                  <a:latin typeface="GOTHAM-BOOK" panose="02000504050000020004" pitchFamily="2" charset="0"/>
                </a:rPr>
                <a:t>Mostly contained in an electronic communication</a:t>
              </a:r>
            </a:p>
          </p:txBody>
        </p:sp>
        <p:pic>
          <p:nvPicPr>
            <p:cNvPr id="24" name="Picture 23">
              <a:extLst>
                <a:ext uri="{FF2B5EF4-FFF2-40B4-BE49-F238E27FC236}">
                  <a16:creationId xmlns:a16="http://schemas.microsoft.com/office/drawing/2014/main" id="{6D2740D7-4AB8-DFFE-7D8E-B61AA74F30A7}"/>
                </a:ext>
              </a:extLst>
            </p:cNvPr>
            <p:cNvPicPr>
              <a:picLocks noChangeAspect="1"/>
            </p:cNvPicPr>
            <p:nvPr/>
          </p:nvPicPr>
          <p:blipFill>
            <a:blip r:embed="rId5"/>
            <a:stretch>
              <a:fillRect/>
            </a:stretch>
          </p:blipFill>
          <p:spPr>
            <a:xfrm>
              <a:off x="780290" y="2477035"/>
              <a:ext cx="571680" cy="552219"/>
            </a:xfrm>
            <a:prstGeom prst="rect">
              <a:avLst/>
            </a:prstGeom>
          </p:spPr>
        </p:pic>
      </p:grpSp>
      <p:grpSp>
        <p:nvGrpSpPr>
          <p:cNvPr id="30" name="Group 29">
            <a:extLst>
              <a:ext uri="{FF2B5EF4-FFF2-40B4-BE49-F238E27FC236}">
                <a16:creationId xmlns:a16="http://schemas.microsoft.com/office/drawing/2014/main" id="{EA94F6B4-7F0C-D0D2-B9B8-F07DC8259CA7}"/>
              </a:ext>
            </a:extLst>
          </p:cNvPr>
          <p:cNvGrpSpPr/>
          <p:nvPr/>
        </p:nvGrpSpPr>
        <p:grpSpPr>
          <a:xfrm>
            <a:off x="780290" y="3263845"/>
            <a:ext cx="6291785" cy="672274"/>
            <a:chOff x="780290" y="3263845"/>
            <a:chExt cx="6291785" cy="672274"/>
          </a:xfrm>
        </p:grpSpPr>
        <p:sp>
          <p:nvSpPr>
            <p:cNvPr id="17" name="Text Placeholder 2">
              <a:extLst>
                <a:ext uri="{FF2B5EF4-FFF2-40B4-BE49-F238E27FC236}">
                  <a16:creationId xmlns:a16="http://schemas.microsoft.com/office/drawing/2014/main" id="{3A00EFD6-ECA2-F625-B25C-951FBCCBE060}"/>
                </a:ext>
              </a:extLst>
            </p:cNvPr>
            <p:cNvSpPr txBox="1">
              <a:spLocks/>
            </p:cNvSpPr>
            <p:nvPr/>
          </p:nvSpPr>
          <p:spPr>
            <a:xfrm>
              <a:off x="1447637" y="3342481"/>
              <a:ext cx="5624438" cy="593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chemeClr val="bg1"/>
                  </a:solidFill>
                  <a:latin typeface="GOTHAM-BOOK" panose="02000504050000020004" pitchFamily="2" charset="0"/>
                </a:rPr>
                <a:t>Lack of data</a:t>
              </a:r>
            </a:p>
          </p:txBody>
        </p:sp>
        <p:pic>
          <p:nvPicPr>
            <p:cNvPr id="25" name="Picture 24">
              <a:extLst>
                <a:ext uri="{FF2B5EF4-FFF2-40B4-BE49-F238E27FC236}">
                  <a16:creationId xmlns:a16="http://schemas.microsoft.com/office/drawing/2014/main" id="{D9599AA0-D19A-5486-BDE8-34FB08248591}"/>
                </a:ext>
              </a:extLst>
            </p:cNvPr>
            <p:cNvPicPr>
              <a:picLocks noChangeAspect="1"/>
            </p:cNvPicPr>
            <p:nvPr/>
          </p:nvPicPr>
          <p:blipFill>
            <a:blip r:embed="rId5"/>
            <a:stretch>
              <a:fillRect/>
            </a:stretch>
          </p:blipFill>
          <p:spPr>
            <a:xfrm>
              <a:off x="780290" y="3263845"/>
              <a:ext cx="571680" cy="552219"/>
            </a:xfrm>
            <a:prstGeom prst="rect">
              <a:avLst/>
            </a:prstGeom>
          </p:spPr>
        </p:pic>
      </p:grpSp>
      <p:grpSp>
        <p:nvGrpSpPr>
          <p:cNvPr id="31" name="Group 30">
            <a:extLst>
              <a:ext uri="{FF2B5EF4-FFF2-40B4-BE49-F238E27FC236}">
                <a16:creationId xmlns:a16="http://schemas.microsoft.com/office/drawing/2014/main" id="{F0D1795D-1002-0E66-8B4F-2FE623B69F4C}"/>
              </a:ext>
            </a:extLst>
          </p:cNvPr>
          <p:cNvGrpSpPr/>
          <p:nvPr/>
        </p:nvGrpSpPr>
        <p:grpSpPr>
          <a:xfrm>
            <a:off x="780290" y="4050655"/>
            <a:ext cx="7099859" cy="658983"/>
            <a:chOff x="780290" y="4050655"/>
            <a:chExt cx="7099859" cy="658983"/>
          </a:xfrm>
        </p:grpSpPr>
        <p:sp>
          <p:nvSpPr>
            <p:cNvPr id="18" name="Text Placeholder 2">
              <a:extLst>
                <a:ext uri="{FF2B5EF4-FFF2-40B4-BE49-F238E27FC236}">
                  <a16:creationId xmlns:a16="http://schemas.microsoft.com/office/drawing/2014/main" id="{528C2CA3-73A4-8CA4-766C-7E95FECB0EB6}"/>
                </a:ext>
              </a:extLst>
            </p:cNvPr>
            <p:cNvSpPr txBox="1">
              <a:spLocks/>
            </p:cNvSpPr>
            <p:nvPr/>
          </p:nvSpPr>
          <p:spPr>
            <a:xfrm>
              <a:off x="1447637" y="4116000"/>
              <a:ext cx="6432512" cy="593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chemeClr val="bg1"/>
                  </a:solidFill>
                  <a:latin typeface="GOTHAM-BOOK" panose="02000504050000020004" pitchFamily="2" charset="0"/>
                </a:rPr>
                <a:t>Risk appetite and culture mismatch</a:t>
              </a:r>
            </a:p>
          </p:txBody>
        </p:sp>
        <p:pic>
          <p:nvPicPr>
            <p:cNvPr id="26" name="Picture 25">
              <a:extLst>
                <a:ext uri="{FF2B5EF4-FFF2-40B4-BE49-F238E27FC236}">
                  <a16:creationId xmlns:a16="http://schemas.microsoft.com/office/drawing/2014/main" id="{14B22E04-BA0F-596A-13FC-975508D51661}"/>
                </a:ext>
              </a:extLst>
            </p:cNvPr>
            <p:cNvPicPr>
              <a:picLocks noChangeAspect="1"/>
            </p:cNvPicPr>
            <p:nvPr/>
          </p:nvPicPr>
          <p:blipFill>
            <a:blip r:embed="rId5"/>
            <a:stretch>
              <a:fillRect/>
            </a:stretch>
          </p:blipFill>
          <p:spPr>
            <a:xfrm>
              <a:off x="780290" y="4050655"/>
              <a:ext cx="571680" cy="552219"/>
            </a:xfrm>
            <a:prstGeom prst="rect">
              <a:avLst/>
            </a:prstGeom>
          </p:spPr>
        </p:pic>
      </p:grpSp>
      <p:grpSp>
        <p:nvGrpSpPr>
          <p:cNvPr id="32" name="Group 31">
            <a:extLst>
              <a:ext uri="{FF2B5EF4-FFF2-40B4-BE49-F238E27FC236}">
                <a16:creationId xmlns:a16="http://schemas.microsoft.com/office/drawing/2014/main" id="{CF970C38-EE09-A250-0822-CD973BDE26CF}"/>
              </a:ext>
            </a:extLst>
          </p:cNvPr>
          <p:cNvGrpSpPr/>
          <p:nvPr/>
        </p:nvGrpSpPr>
        <p:grpSpPr>
          <a:xfrm>
            <a:off x="780290" y="4837463"/>
            <a:ext cx="6899535" cy="645692"/>
            <a:chOff x="780290" y="4837463"/>
            <a:chExt cx="6899535" cy="645692"/>
          </a:xfrm>
        </p:grpSpPr>
        <p:sp>
          <p:nvSpPr>
            <p:cNvPr id="19" name="Text Placeholder 2">
              <a:extLst>
                <a:ext uri="{FF2B5EF4-FFF2-40B4-BE49-F238E27FC236}">
                  <a16:creationId xmlns:a16="http://schemas.microsoft.com/office/drawing/2014/main" id="{3FEE73D6-DAD9-0545-7802-C32130CCBE13}"/>
                </a:ext>
              </a:extLst>
            </p:cNvPr>
            <p:cNvSpPr txBox="1">
              <a:spLocks/>
            </p:cNvSpPr>
            <p:nvPr/>
          </p:nvSpPr>
          <p:spPr>
            <a:xfrm>
              <a:off x="1447636" y="4889517"/>
              <a:ext cx="6232189" cy="593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chemeClr val="bg1"/>
                  </a:solidFill>
                  <a:latin typeface="GOTHAM-BOOK" panose="02000504050000020004" pitchFamily="2" charset="0"/>
                </a:rPr>
                <a:t>Policies to protect but not prevent</a:t>
              </a:r>
            </a:p>
          </p:txBody>
        </p:sp>
        <p:pic>
          <p:nvPicPr>
            <p:cNvPr id="27" name="Picture 26">
              <a:extLst>
                <a:ext uri="{FF2B5EF4-FFF2-40B4-BE49-F238E27FC236}">
                  <a16:creationId xmlns:a16="http://schemas.microsoft.com/office/drawing/2014/main" id="{3496EE8F-94BD-97A6-59A9-9E833B912A63}"/>
                </a:ext>
              </a:extLst>
            </p:cNvPr>
            <p:cNvPicPr>
              <a:picLocks noChangeAspect="1"/>
            </p:cNvPicPr>
            <p:nvPr/>
          </p:nvPicPr>
          <p:blipFill>
            <a:blip r:embed="rId5"/>
            <a:stretch>
              <a:fillRect/>
            </a:stretch>
          </p:blipFill>
          <p:spPr>
            <a:xfrm>
              <a:off x="780290" y="4837463"/>
              <a:ext cx="571680" cy="552219"/>
            </a:xfrm>
            <a:prstGeom prst="rect">
              <a:avLst/>
            </a:prstGeom>
          </p:spPr>
        </p:pic>
      </p:grpSp>
    </p:spTree>
    <p:extLst>
      <p:ext uri="{BB962C8B-B14F-4D97-AF65-F5344CB8AC3E}">
        <p14:creationId xmlns:p14="http://schemas.microsoft.com/office/powerpoint/2010/main" val="103354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ppt_x"/>
                                          </p:val>
                                        </p:tav>
                                        <p:tav tm="100000">
                                          <p:val>
                                            <p:strVal val="#ppt_x"/>
                                          </p:val>
                                        </p:tav>
                                      </p:tavLst>
                                    </p:anim>
                                    <p:anim calcmode="lin" valueType="num">
                                      <p:cBhvr additive="base">
                                        <p:cTn id="1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ppt_x"/>
                                          </p:val>
                                        </p:tav>
                                        <p:tav tm="100000">
                                          <p:val>
                                            <p:strVal val="#ppt_x"/>
                                          </p:val>
                                        </p:tav>
                                      </p:tavLst>
                                    </p:anim>
                                    <p:anim calcmode="lin" valueType="num">
                                      <p:cBhvr additive="base">
                                        <p:cTn id="2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500" fill="hold"/>
                                        <p:tgtEl>
                                          <p:spTgt spid="31"/>
                                        </p:tgtEl>
                                        <p:attrNameLst>
                                          <p:attrName>ppt_x</p:attrName>
                                        </p:attrNameLst>
                                      </p:cBhvr>
                                      <p:tavLst>
                                        <p:tav tm="0">
                                          <p:val>
                                            <p:strVal val="#ppt_x"/>
                                          </p:val>
                                        </p:tav>
                                        <p:tav tm="100000">
                                          <p:val>
                                            <p:strVal val="#ppt_x"/>
                                          </p:val>
                                        </p:tav>
                                      </p:tavLst>
                                    </p:anim>
                                    <p:anim calcmode="lin" valueType="num">
                                      <p:cBhvr additive="base">
                                        <p:cTn id="2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additive="base">
                                        <p:cTn id="31" dur="500" fill="hold"/>
                                        <p:tgtEl>
                                          <p:spTgt spid="32"/>
                                        </p:tgtEl>
                                        <p:attrNameLst>
                                          <p:attrName>ppt_x</p:attrName>
                                        </p:attrNameLst>
                                      </p:cBhvr>
                                      <p:tavLst>
                                        <p:tav tm="0">
                                          <p:val>
                                            <p:strVal val="#ppt_x"/>
                                          </p:val>
                                        </p:tav>
                                        <p:tav tm="100000">
                                          <p:val>
                                            <p:strVal val="#ppt_x"/>
                                          </p:val>
                                        </p:tav>
                                      </p:tavLst>
                                    </p:anim>
                                    <p:anim calcmode="lin" valueType="num">
                                      <p:cBhvr additive="base">
                                        <p:cTn id="3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7423331-838A-9D02-0AC1-39E77673594A}"/>
              </a:ext>
            </a:extLst>
          </p:cNvPr>
          <p:cNvSpPr/>
          <p:nvPr/>
        </p:nvSpPr>
        <p:spPr>
          <a:xfrm>
            <a:off x="0" y="0"/>
            <a:ext cx="12192000" cy="68580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a:extLst>
              <a:ext uri="{FF2B5EF4-FFF2-40B4-BE49-F238E27FC236}">
                <a16:creationId xmlns:a16="http://schemas.microsoft.com/office/drawing/2014/main" id="{6FFF168A-5A81-EB22-6D7C-9A8B8C25640C}"/>
              </a:ext>
            </a:extLst>
          </p:cNvPr>
          <p:cNvPicPr>
            <a:picLocks noChangeAspect="1"/>
          </p:cNvPicPr>
          <p:nvPr/>
        </p:nvPicPr>
        <p:blipFill>
          <a:blip r:embed="rId2"/>
          <a:stretch>
            <a:fillRect/>
          </a:stretch>
        </p:blipFill>
        <p:spPr>
          <a:xfrm>
            <a:off x="10595166" y="-14990"/>
            <a:ext cx="1611824" cy="1828800"/>
          </a:xfrm>
          <a:prstGeom prst="rect">
            <a:avLst/>
          </a:prstGeom>
        </p:spPr>
      </p:pic>
      <p:pic>
        <p:nvPicPr>
          <p:cNvPr id="7" name="Picture 6" descr="Shape&#10;&#10;Description automatically generated">
            <a:extLst>
              <a:ext uri="{FF2B5EF4-FFF2-40B4-BE49-F238E27FC236}">
                <a16:creationId xmlns:a16="http://schemas.microsoft.com/office/drawing/2014/main" id="{8CF014CD-8868-2D98-F3F9-4E862DB95476}"/>
              </a:ext>
            </a:extLst>
          </p:cNvPr>
          <p:cNvPicPr>
            <a:picLocks noChangeAspect="1"/>
          </p:cNvPicPr>
          <p:nvPr/>
        </p:nvPicPr>
        <p:blipFill>
          <a:blip r:embed="rId2"/>
          <a:stretch>
            <a:fillRect/>
          </a:stretch>
        </p:blipFill>
        <p:spPr>
          <a:xfrm rot="10800000">
            <a:off x="0" y="5042562"/>
            <a:ext cx="1611824" cy="1828800"/>
          </a:xfrm>
          <a:prstGeom prst="rect">
            <a:avLst/>
          </a:prstGeom>
        </p:spPr>
      </p:pic>
      <p:sp>
        <p:nvSpPr>
          <p:cNvPr id="8" name="Text Placeholder 1">
            <a:extLst>
              <a:ext uri="{FF2B5EF4-FFF2-40B4-BE49-F238E27FC236}">
                <a16:creationId xmlns:a16="http://schemas.microsoft.com/office/drawing/2014/main" id="{72E7ECD4-CCB7-A135-D8D3-83647625AA30}"/>
              </a:ext>
            </a:extLst>
          </p:cNvPr>
          <p:cNvSpPr txBox="1">
            <a:spLocks/>
          </p:cNvSpPr>
          <p:nvPr/>
        </p:nvSpPr>
        <p:spPr>
          <a:xfrm>
            <a:off x="674394" y="666902"/>
            <a:ext cx="10872196" cy="437846"/>
          </a:xfrm>
          <a:prstGeom prst="rect">
            <a:avLst/>
          </a:prstGeom>
        </p:spPr>
        <p:txBody>
          <a:bodyPr anchor="b"/>
          <a:lstStyle>
            <a:lvl1pPr marL="0" indent="0" algn="l" defTabSz="914400" rtl="0" eaLnBrk="1" latinLnBrk="0" hangingPunct="1">
              <a:lnSpc>
                <a:spcPct val="90000"/>
              </a:lnSpc>
              <a:spcBef>
                <a:spcPts val="1000"/>
              </a:spcBef>
              <a:buFont typeface="Arial" panose="020B0604020202020204" pitchFamily="34" charset="0"/>
              <a:buNone/>
              <a:defRPr sz="4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solidFill>
                  <a:srgbClr val="0AE900"/>
                </a:solidFill>
                <a:latin typeface="GOTHAM-BOOK" panose="02000504050000020004" pitchFamily="2" charset="0"/>
              </a:rPr>
              <a:t>How to change it</a:t>
            </a:r>
          </a:p>
        </p:txBody>
      </p:sp>
      <p:pic>
        <p:nvPicPr>
          <p:cNvPr id="9" name="Picture 8" descr="Text&#10;&#10;Description automatically generated">
            <a:extLst>
              <a:ext uri="{FF2B5EF4-FFF2-40B4-BE49-F238E27FC236}">
                <a16:creationId xmlns:a16="http://schemas.microsoft.com/office/drawing/2014/main" id="{796EF8CF-0C60-EBEB-BB47-1F214E039AF6}"/>
              </a:ext>
            </a:extLst>
          </p:cNvPr>
          <p:cNvPicPr>
            <a:picLocks noChangeAspect="1"/>
          </p:cNvPicPr>
          <p:nvPr/>
        </p:nvPicPr>
        <p:blipFill>
          <a:blip r:embed="rId3"/>
          <a:stretch>
            <a:fillRect/>
          </a:stretch>
        </p:blipFill>
        <p:spPr>
          <a:xfrm>
            <a:off x="9849294" y="6028660"/>
            <a:ext cx="1793962" cy="377388"/>
          </a:xfrm>
          <a:prstGeom prst="rect">
            <a:avLst/>
          </a:prstGeom>
        </p:spPr>
      </p:pic>
      <p:grpSp>
        <p:nvGrpSpPr>
          <p:cNvPr id="22" name="Group 21">
            <a:extLst>
              <a:ext uri="{FF2B5EF4-FFF2-40B4-BE49-F238E27FC236}">
                <a16:creationId xmlns:a16="http://schemas.microsoft.com/office/drawing/2014/main" id="{D0B39341-2FFB-61E0-3118-282784D68636}"/>
              </a:ext>
            </a:extLst>
          </p:cNvPr>
          <p:cNvGrpSpPr/>
          <p:nvPr/>
        </p:nvGrpSpPr>
        <p:grpSpPr>
          <a:xfrm>
            <a:off x="796431" y="1519958"/>
            <a:ext cx="6540034" cy="805325"/>
            <a:chOff x="796431" y="1519958"/>
            <a:chExt cx="6540034" cy="805325"/>
          </a:xfrm>
        </p:grpSpPr>
        <p:sp>
          <p:nvSpPr>
            <p:cNvPr id="11" name="Text Placeholder 2">
              <a:extLst>
                <a:ext uri="{FF2B5EF4-FFF2-40B4-BE49-F238E27FC236}">
                  <a16:creationId xmlns:a16="http://schemas.microsoft.com/office/drawing/2014/main" id="{8B7008F5-4A3C-2DF3-A980-CDDB54EFBE9E}"/>
                </a:ext>
              </a:extLst>
            </p:cNvPr>
            <p:cNvSpPr txBox="1">
              <a:spLocks/>
            </p:cNvSpPr>
            <p:nvPr/>
          </p:nvSpPr>
          <p:spPr>
            <a:xfrm>
              <a:off x="1712027" y="1731645"/>
              <a:ext cx="5624438" cy="593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chemeClr val="bg1"/>
                  </a:solidFill>
                  <a:latin typeface="GOTHAM-BOOK" panose="02000504050000020004" pitchFamily="2" charset="0"/>
                </a:rPr>
                <a:t>Move from reactive to </a:t>
              </a:r>
              <a:r>
                <a:rPr lang="en-GB" sz="2200" dirty="0" err="1">
                  <a:solidFill>
                    <a:schemeClr val="bg1"/>
                  </a:solidFill>
                  <a:latin typeface="GOTHAM-BOOK" panose="02000504050000020004" pitchFamily="2" charset="0"/>
                </a:rPr>
                <a:t>procative</a:t>
              </a:r>
              <a:endParaRPr lang="en-GB" sz="2200" dirty="0">
                <a:solidFill>
                  <a:schemeClr val="bg1"/>
                </a:solidFill>
                <a:latin typeface="GOTHAM-BOOK" panose="02000504050000020004" pitchFamily="2" charset="0"/>
              </a:endParaRPr>
            </a:p>
          </p:txBody>
        </p:sp>
        <p:pic>
          <p:nvPicPr>
            <p:cNvPr id="12" name="Picture 11">
              <a:extLst>
                <a:ext uri="{FF2B5EF4-FFF2-40B4-BE49-F238E27FC236}">
                  <a16:creationId xmlns:a16="http://schemas.microsoft.com/office/drawing/2014/main" id="{4E9FCA1D-1925-72FE-E64A-042942677FE5}"/>
                </a:ext>
              </a:extLst>
            </p:cNvPr>
            <p:cNvPicPr>
              <a:picLocks noChangeAspect="1"/>
            </p:cNvPicPr>
            <p:nvPr/>
          </p:nvPicPr>
          <p:blipFill>
            <a:blip r:embed="rId4"/>
            <a:stretch>
              <a:fillRect/>
            </a:stretch>
          </p:blipFill>
          <p:spPr>
            <a:xfrm>
              <a:off x="796431" y="1519958"/>
              <a:ext cx="810485" cy="763905"/>
            </a:xfrm>
            <a:prstGeom prst="rect">
              <a:avLst/>
            </a:prstGeom>
          </p:spPr>
        </p:pic>
      </p:grpSp>
      <p:grpSp>
        <p:nvGrpSpPr>
          <p:cNvPr id="23" name="Group 22">
            <a:extLst>
              <a:ext uri="{FF2B5EF4-FFF2-40B4-BE49-F238E27FC236}">
                <a16:creationId xmlns:a16="http://schemas.microsoft.com/office/drawing/2014/main" id="{6C9D8F33-18B1-AFE7-69CA-BA4EB01595EA}"/>
              </a:ext>
            </a:extLst>
          </p:cNvPr>
          <p:cNvGrpSpPr/>
          <p:nvPr/>
        </p:nvGrpSpPr>
        <p:grpSpPr>
          <a:xfrm>
            <a:off x="796431" y="2583214"/>
            <a:ext cx="6540034" cy="805325"/>
            <a:chOff x="796431" y="2583214"/>
            <a:chExt cx="6540034" cy="805325"/>
          </a:xfrm>
        </p:grpSpPr>
        <p:sp>
          <p:nvSpPr>
            <p:cNvPr id="13" name="Text Placeholder 2">
              <a:extLst>
                <a:ext uri="{FF2B5EF4-FFF2-40B4-BE49-F238E27FC236}">
                  <a16:creationId xmlns:a16="http://schemas.microsoft.com/office/drawing/2014/main" id="{622DF875-799E-B498-4216-5CAFFBD1401F}"/>
                </a:ext>
              </a:extLst>
            </p:cNvPr>
            <p:cNvSpPr txBox="1">
              <a:spLocks/>
            </p:cNvSpPr>
            <p:nvPr/>
          </p:nvSpPr>
          <p:spPr>
            <a:xfrm>
              <a:off x="1712027" y="2794901"/>
              <a:ext cx="5624438" cy="593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chemeClr val="bg1"/>
                  </a:solidFill>
                  <a:latin typeface="GOTHAM-BOOK" panose="02000504050000020004" pitchFamily="2" charset="0"/>
                </a:rPr>
                <a:t>Prevent in real time</a:t>
              </a:r>
            </a:p>
          </p:txBody>
        </p:sp>
        <p:pic>
          <p:nvPicPr>
            <p:cNvPr id="14" name="Picture 13">
              <a:extLst>
                <a:ext uri="{FF2B5EF4-FFF2-40B4-BE49-F238E27FC236}">
                  <a16:creationId xmlns:a16="http://schemas.microsoft.com/office/drawing/2014/main" id="{3F279EB4-37F7-6C4F-7D2B-3C1576A6BCE5}"/>
                </a:ext>
              </a:extLst>
            </p:cNvPr>
            <p:cNvPicPr>
              <a:picLocks noChangeAspect="1"/>
            </p:cNvPicPr>
            <p:nvPr/>
          </p:nvPicPr>
          <p:blipFill>
            <a:blip r:embed="rId4"/>
            <a:stretch>
              <a:fillRect/>
            </a:stretch>
          </p:blipFill>
          <p:spPr>
            <a:xfrm>
              <a:off x="796431" y="2583214"/>
              <a:ext cx="810485" cy="763905"/>
            </a:xfrm>
            <a:prstGeom prst="rect">
              <a:avLst/>
            </a:prstGeom>
          </p:spPr>
        </p:pic>
      </p:grpSp>
      <p:grpSp>
        <p:nvGrpSpPr>
          <p:cNvPr id="24" name="Group 23">
            <a:extLst>
              <a:ext uri="{FF2B5EF4-FFF2-40B4-BE49-F238E27FC236}">
                <a16:creationId xmlns:a16="http://schemas.microsoft.com/office/drawing/2014/main" id="{FCB601CC-F9B3-4DE7-BE53-0BEFE3394985}"/>
              </a:ext>
            </a:extLst>
          </p:cNvPr>
          <p:cNvGrpSpPr/>
          <p:nvPr/>
        </p:nvGrpSpPr>
        <p:grpSpPr>
          <a:xfrm>
            <a:off x="796431" y="3660788"/>
            <a:ext cx="6901540" cy="805325"/>
            <a:chOff x="796431" y="3660788"/>
            <a:chExt cx="6901540" cy="805325"/>
          </a:xfrm>
        </p:grpSpPr>
        <p:sp>
          <p:nvSpPr>
            <p:cNvPr id="15" name="Text Placeholder 2">
              <a:extLst>
                <a:ext uri="{FF2B5EF4-FFF2-40B4-BE49-F238E27FC236}">
                  <a16:creationId xmlns:a16="http://schemas.microsoft.com/office/drawing/2014/main" id="{F5C3338C-A6C8-4CF9-34C7-0E646C881081}"/>
                </a:ext>
              </a:extLst>
            </p:cNvPr>
            <p:cNvSpPr txBox="1">
              <a:spLocks/>
            </p:cNvSpPr>
            <p:nvPr/>
          </p:nvSpPr>
          <p:spPr>
            <a:xfrm>
              <a:off x="1712026" y="3872475"/>
              <a:ext cx="5985945" cy="593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chemeClr val="bg1"/>
                  </a:solidFill>
                  <a:latin typeface="GOTHAM-BOOK" panose="02000504050000020004" pitchFamily="2" charset="0"/>
                </a:rPr>
                <a:t>Use tech but keep humans in the loop </a:t>
              </a:r>
            </a:p>
          </p:txBody>
        </p:sp>
        <p:pic>
          <p:nvPicPr>
            <p:cNvPr id="16" name="Picture 15">
              <a:extLst>
                <a:ext uri="{FF2B5EF4-FFF2-40B4-BE49-F238E27FC236}">
                  <a16:creationId xmlns:a16="http://schemas.microsoft.com/office/drawing/2014/main" id="{B7ACE843-6214-CEF4-3D0E-98A9C41BF986}"/>
                </a:ext>
              </a:extLst>
            </p:cNvPr>
            <p:cNvPicPr>
              <a:picLocks noChangeAspect="1"/>
            </p:cNvPicPr>
            <p:nvPr/>
          </p:nvPicPr>
          <p:blipFill>
            <a:blip r:embed="rId4"/>
            <a:stretch>
              <a:fillRect/>
            </a:stretch>
          </p:blipFill>
          <p:spPr>
            <a:xfrm>
              <a:off x="796431" y="3660788"/>
              <a:ext cx="810485" cy="763905"/>
            </a:xfrm>
            <a:prstGeom prst="rect">
              <a:avLst/>
            </a:prstGeom>
          </p:spPr>
        </p:pic>
      </p:grpSp>
      <p:grpSp>
        <p:nvGrpSpPr>
          <p:cNvPr id="25" name="Group 24">
            <a:extLst>
              <a:ext uri="{FF2B5EF4-FFF2-40B4-BE49-F238E27FC236}">
                <a16:creationId xmlns:a16="http://schemas.microsoft.com/office/drawing/2014/main" id="{F02CCE14-4A67-DBE9-5192-F3E79891994B}"/>
              </a:ext>
            </a:extLst>
          </p:cNvPr>
          <p:cNvGrpSpPr/>
          <p:nvPr/>
        </p:nvGrpSpPr>
        <p:grpSpPr>
          <a:xfrm>
            <a:off x="796431" y="4745876"/>
            <a:ext cx="6540034" cy="805325"/>
            <a:chOff x="796431" y="4745876"/>
            <a:chExt cx="6540034" cy="805325"/>
          </a:xfrm>
        </p:grpSpPr>
        <p:sp>
          <p:nvSpPr>
            <p:cNvPr id="17" name="Text Placeholder 2">
              <a:extLst>
                <a:ext uri="{FF2B5EF4-FFF2-40B4-BE49-F238E27FC236}">
                  <a16:creationId xmlns:a16="http://schemas.microsoft.com/office/drawing/2014/main" id="{606F2B21-891C-97E7-BA7B-6F6CF03733D7}"/>
                </a:ext>
              </a:extLst>
            </p:cNvPr>
            <p:cNvSpPr txBox="1">
              <a:spLocks/>
            </p:cNvSpPr>
            <p:nvPr/>
          </p:nvSpPr>
          <p:spPr>
            <a:xfrm>
              <a:off x="1712027" y="4957563"/>
              <a:ext cx="5624438" cy="5936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chemeClr val="bg1"/>
                  </a:solidFill>
                  <a:latin typeface="GOTHAM-BOOK" panose="02000504050000020004" pitchFamily="2" charset="0"/>
                </a:rPr>
                <a:t>Change behaviours with nudges</a:t>
              </a:r>
            </a:p>
          </p:txBody>
        </p:sp>
        <p:pic>
          <p:nvPicPr>
            <p:cNvPr id="18" name="Picture 17">
              <a:extLst>
                <a:ext uri="{FF2B5EF4-FFF2-40B4-BE49-F238E27FC236}">
                  <a16:creationId xmlns:a16="http://schemas.microsoft.com/office/drawing/2014/main" id="{DFA9AC4B-5C65-C641-395F-5B974594416D}"/>
                </a:ext>
              </a:extLst>
            </p:cNvPr>
            <p:cNvPicPr>
              <a:picLocks noChangeAspect="1"/>
            </p:cNvPicPr>
            <p:nvPr/>
          </p:nvPicPr>
          <p:blipFill>
            <a:blip r:embed="rId4"/>
            <a:stretch>
              <a:fillRect/>
            </a:stretch>
          </p:blipFill>
          <p:spPr>
            <a:xfrm>
              <a:off x="796431" y="4745876"/>
              <a:ext cx="810485" cy="763905"/>
            </a:xfrm>
            <a:prstGeom prst="rect">
              <a:avLst/>
            </a:prstGeom>
          </p:spPr>
        </p:pic>
      </p:grpSp>
      <p:pic>
        <p:nvPicPr>
          <p:cNvPr id="21" name="Picture 20" descr="A green and white sign&#10;&#10;Description automatically generated">
            <a:extLst>
              <a:ext uri="{FF2B5EF4-FFF2-40B4-BE49-F238E27FC236}">
                <a16:creationId xmlns:a16="http://schemas.microsoft.com/office/drawing/2014/main" id="{32C7A8DB-BA73-9741-68EA-5EB1BACAA16A}"/>
              </a:ext>
            </a:extLst>
          </p:cNvPr>
          <p:cNvPicPr>
            <a:picLocks noChangeAspect="1"/>
          </p:cNvPicPr>
          <p:nvPr/>
        </p:nvPicPr>
        <p:blipFill>
          <a:blip r:embed="rId5"/>
          <a:stretch>
            <a:fillRect/>
          </a:stretch>
        </p:blipFill>
        <p:spPr>
          <a:xfrm>
            <a:off x="8199127" y="2424722"/>
            <a:ext cx="3201951" cy="2791047"/>
          </a:xfrm>
          <a:prstGeom prst="rect">
            <a:avLst/>
          </a:prstGeom>
        </p:spPr>
      </p:pic>
    </p:spTree>
    <p:extLst>
      <p:ext uri="{BB962C8B-B14F-4D97-AF65-F5344CB8AC3E}">
        <p14:creationId xmlns:p14="http://schemas.microsoft.com/office/powerpoint/2010/main" val="27705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500" fill="hold"/>
                                        <p:tgtEl>
                                          <p:spTgt spid="25"/>
                                        </p:tgtEl>
                                        <p:attrNameLst>
                                          <p:attrName>ppt_x</p:attrName>
                                        </p:attrNameLst>
                                      </p:cBhvr>
                                      <p:tavLst>
                                        <p:tav tm="0">
                                          <p:val>
                                            <p:strVal val="#ppt_x"/>
                                          </p:val>
                                        </p:tav>
                                        <p:tav tm="100000">
                                          <p:val>
                                            <p:strVal val="#ppt_x"/>
                                          </p:val>
                                        </p:tav>
                                      </p:tavLst>
                                    </p:anim>
                                    <p:anim calcmode="lin" valueType="num">
                                      <p:cBhvr additive="base">
                                        <p:cTn id="2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E90414-621A-9D79-3DB4-3CAAA4C74FBD}"/>
              </a:ext>
            </a:extLst>
          </p:cNvPr>
          <p:cNvSpPr/>
          <p:nvPr/>
        </p:nvSpPr>
        <p:spPr>
          <a:xfrm>
            <a:off x="0" y="0"/>
            <a:ext cx="12192000" cy="68580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2244E4F-3AE3-4591-64C9-6B618A7498DB}"/>
              </a:ext>
            </a:extLst>
          </p:cNvPr>
          <p:cNvSpPr txBox="1"/>
          <p:nvPr/>
        </p:nvSpPr>
        <p:spPr>
          <a:xfrm>
            <a:off x="3045502" y="380652"/>
            <a:ext cx="6100996" cy="83099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srgbClr val="62FF82"/>
                </a:solidFill>
                <a:effectLst/>
                <a:uLnTx/>
                <a:uFillTx/>
                <a:latin typeface="Calibri" panose="020F0502020204030204"/>
                <a:ea typeface="+mn-ea"/>
                <a:cs typeface="+mn-cs"/>
              </a:rPr>
              <a:t>What is</a:t>
            </a:r>
          </a:p>
        </p:txBody>
      </p:sp>
      <p:sp>
        <p:nvSpPr>
          <p:cNvPr id="7" name="Title 1">
            <a:extLst>
              <a:ext uri="{FF2B5EF4-FFF2-40B4-BE49-F238E27FC236}">
                <a16:creationId xmlns:a16="http://schemas.microsoft.com/office/drawing/2014/main" id="{869C6F0E-7582-9B6F-668A-60CF75ACE1FD}"/>
              </a:ext>
            </a:extLst>
          </p:cNvPr>
          <p:cNvSpPr txBox="1">
            <a:spLocks/>
          </p:cNvSpPr>
          <p:nvPr/>
        </p:nvSpPr>
        <p:spPr>
          <a:xfrm>
            <a:off x="2378717" y="3181031"/>
            <a:ext cx="7434565" cy="158496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2000"/>
              </a:spcBef>
              <a:spcAft>
                <a:spcPts val="2000"/>
              </a:spcAft>
            </a:pPr>
            <a:r>
              <a:rPr lang="en-GB" sz="2600">
                <a:solidFill>
                  <a:schemeClr val="bg1"/>
                </a:solidFill>
                <a:latin typeface="Calibri" panose="020F0502020204030204" pitchFamily="34" charset="0"/>
                <a:cs typeface="Calibri" panose="020F0502020204030204" pitchFamily="34" charset="0"/>
              </a:rPr>
              <a:t>An </a:t>
            </a:r>
            <a:r>
              <a:rPr lang="en-GB" sz="2600" b="1">
                <a:solidFill>
                  <a:schemeClr val="bg1"/>
                </a:solidFill>
                <a:latin typeface="Calibri" panose="020F0502020204030204" pitchFamily="34" charset="0"/>
                <a:cs typeface="Calibri" panose="020F0502020204030204" pitchFamily="34" charset="0"/>
              </a:rPr>
              <a:t>AI-powered assistant </a:t>
            </a:r>
            <a:r>
              <a:rPr lang="en-GB" sz="2600">
                <a:solidFill>
                  <a:schemeClr val="bg1"/>
                </a:solidFill>
              </a:rPr>
              <a:t>that scans electronic communication and flags risks </a:t>
            </a:r>
            <a:r>
              <a:rPr lang="en-GB" sz="2600" b="1">
                <a:solidFill>
                  <a:srgbClr val="62FF82"/>
                </a:solidFill>
                <a:latin typeface="Calibri" panose="020F0502020204030204" pitchFamily="34" charset="0"/>
                <a:cs typeface="Calibri" panose="020F0502020204030204" pitchFamily="34" charset="0"/>
              </a:rPr>
              <a:t>in real time </a:t>
            </a:r>
            <a:r>
              <a:rPr lang="en-GB" sz="2600" b="1">
                <a:solidFill>
                  <a:schemeClr val="bg1"/>
                </a:solidFill>
                <a:cs typeface="Calibri" panose="020F0502020204030204" pitchFamily="34" charset="0"/>
              </a:rPr>
              <a:t>to</a:t>
            </a:r>
            <a:r>
              <a:rPr lang="en-GB" sz="2600">
                <a:solidFill>
                  <a:schemeClr val="bg1"/>
                </a:solidFill>
              </a:rPr>
              <a:t>:</a:t>
            </a:r>
            <a:endParaRPr lang="en-GB" sz="2600" dirty="0">
              <a:solidFill>
                <a:schemeClr val="bg1"/>
              </a:solidFill>
            </a:endParaRPr>
          </a:p>
        </p:txBody>
      </p:sp>
      <p:sp>
        <p:nvSpPr>
          <p:cNvPr id="8" name="Title 1">
            <a:extLst>
              <a:ext uri="{FF2B5EF4-FFF2-40B4-BE49-F238E27FC236}">
                <a16:creationId xmlns:a16="http://schemas.microsoft.com/office/drawing/2014/main" id="{AD71C213-6D49-5575-9E0A-8EB7B55D6115}"/>
              </a:ext>
            </a:extLst>
          </p:cNvPr>
          <p:cNvSpPr txBox="1">
            <a:spLocks/>
          </p:cNvSpPr>
          <p:nvPr/>
        </p:nvSpPr>
        <p:spPr>
          <a:xfrm>
            <a:off x="2106684" y="5267117"/>
            <a:ext cx="2322021" cy="11183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ts val="2000"/>
              </a:spcBef>
              <a:spcAft>
                <a:spcPts val="200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Calibri" panose="020F0502020204030204" pitchFamily="34" charset="0"/>
                <a:ea typeface="+mj-ea"/>
                <a:cs typeface="Calibri" panose="020F0502020204030204" pitchFamily="34" charset="0"/>
              </a:rPr>
              <a:t>Prevent risks in real time</a:t>
            </a:r>
            <a:endParaRPr kumimoji="0" lang="en-GB" sz="24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9" name="Title 1">
            <a:extLst>
              <a:ext uri="{FF2B5EF4-FFF2-40B4-BE49-F238E27FC236}">
                <a16:creationId xmlns:a16="http://schemas.microsoft.com/office/drawing/2014/main" id="{6B723772-5C4A-A6F3-2641-3EDCB5CF3AAB}"/>
              </a:ext>
            </a:extLst>
          </p:cNvPr>
          <p:cNvSpPr txBox="1">
            <a:spLocks/>
          </p:cNvSpPr>
          <p:nvPr/>
        </p:nvSpPr>
        <p:spPr>
          <a:xfrm>
            <a:off x="4668348" y="5067520"/>
            <a:ext cx="2855300" cy="15849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ts val="2000"/>
              </a:spcBef>
              <a:spcAft>
                <a:spcPts val="200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Calibri" panose="020F0502020204030204" pitchFamily="34" charset="0"/>
                <a:ea typeface="+mj-ea"/>
                <a:cs typeface="Calibri" panose="020F0502020204030204" pitchFamily="34" charset="0"/>
              </a:rPr>
              <a:t>Provide continuous </a:t>
            </a:r>
            <a:r>
              <a:rPr lang="en-GB" sz="2400" b="1" dirty="0">
                <a:solidFill>
                  <a:prstClr val="white"/>
                </a:solidFill>
                <a:latin typeface="Calibri" panose="020F0502020204030204" pitchFamily="34" charset="0"/>
                <a:cs typeface="Calibri" panose="020F0502020204030204" pitchFamily="34" charset="0"/>
              </a:rPr>
              <a:t>compliance</a:t>
            </a:r>
            <a:r>
              <a:rPr kumimoji="0" lang="en-GB" sz="2400" b="1" i="0" u="none" strike="noStrike" kern="1200" cap="none" spc="0" normalizeH="0" baseline="0" noProof="0" dirty="0">
                <a:ln>
                  <a:noFill/>
                </a:ln>
                <a:solidFill>
                  <a:prstClr val="white"/>
                </a:solidFill>
                <a:effectLst/>
                <a:uLnTx/>
                <a:uFillTx/>
                <a:latin typeface="Calibri" panose="020F0502020204030204" pitchFamily="34" charset="0"/>
                <a:ea typeface="+mj-ea"/>
                <a:cs typeface="Calibri" panose="020F0502020204030204" pitchFamily="34" charset="0"/>
              </a:rPr>
              <a:t> training</a:t>
            </a:r>
            <a:endParaRPr kumimoji="0" lang="en-GB" sz="24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sp>
        <p:nvSpPr>
          <p:cNvPr id="10" name="Title 1">
            <a:extLst>
              <a:ext uri="{FF2B5EF4-FFF2-40B4-BE49-F238E27FC236}">
                <a16:creationId xmlns:a16="http://schemas.microsoft.com/office/drawing/2014/main" id="{8D9D40E6-A6F0-702A-8FD3-2D9493F97557}"/>
              </a:ext>
            </a:extLst>
          </p:cNvPr>
          <p:cNvSpPr txBox="1">
            <a:spLocks/>
          </p:cNvSpPr>
          <p:nvPr/>
        </p:nvSpPr>
        <p:spPr>
          <a:xfrm>
            <a:off x="7860737" y="5337255"/>
            <a:ext cx="2266456" cy="10454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ts val="2000"/>
              </a:spcBef>
              <a:spcAft>
                <a:spcPts val="200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Calibri" panose="020F0502020204030204" pitchFamily="34" charset="0"/>
                <a:ea typeface="+mj-ea"/>
                <a:cs typeface="Calibri" panose="020F0502020204030204" pitchFamily="34" charset="0"/>
              </a:rPr>
              <a:t>Deliver telemetry</a:t>
            </a:r>
            <a:endParaRPr kumimoji="0" lang="en-GB" sz="2400" b="0" i="0" u="none" strike="noStrike" kern="1200" cap="none" spc="0" normalizeH="0" baseline="0" noProof="0" dirty="0">
              <a:ln>
                <a:noFill/>
              </a:ln>
              <a:solidFill>
                <a:prstClr val="white"/>
              </a:solidFill>
              <a:effectLst/>
              <a:uLnTx/>
              <a:uFillTx/>
              <a:latin typeface="Calibri Light" panose="020F0302020204030204"/>
              <a:ea typeface="+mj-ea"/>
              <a:cs typeface="+mj-cs"/>
            </a:endParaRPr>
          </a:p>
        </p:txBody>
      </p:sp>
      <p:cxnSp>
        <p:nvCxnSpPr>
          <p:cNvPr id="11" name="Straight Connector 10">
            <a:extLst>
              <a:ext uri="{FF2B5EF4-FFF2-40B4-BE49-F238E27FC236}">
                <a16:creationId xmlns:a16="http://schemas.microsoft.com/office/drawing/2014/main" id="{6CED3F49-78C8-9310-1EB4-395FDC140144}"/>
              </a:ext>
            </a:extLst>
          </p:cNvPr>
          <p:cNvCxnSpPr>
            <a:stCxn id="16" idx="0"/>
          </p:cNvCxnSpPr>
          <p:nvPr/>
        </p:nvCxnSpPr>
        <p:spPr>
          <a:xfrm>
            <a:off x="3562519" y="5044346"/>
            <a:ext cx="5430004" cy="23174"/>
          </a:xfrm>
          <a:prstGeom prst="line">
            <a:avLst/>
          </a:prstGeom>
          <a:ln w="34925">
            <a:solidFill>
              <a:srgbClr val="62FF82"/>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91F39355-2509-FD5A-E019-1035F9440EFE}"/>
              </a:ext>
            </a:extLst>
          </p:cNvPr>
          <p:cNvGrpSpPr/>
          <p:nvPr/>
        </p:nvGrpSpPr>
        <p:grpSpPr>
          <a:xfrm>
            <a:off x="5802617" y="4751436"/>
            <a:ext cx="586762" cy="585819"/>
            <a:chOff x="2086667" y="5367161"/>
            <a:chExt cx="412117" cy="411454"/>
          </a:xfrm>
        </p:grpSpPr>
        <p:sp>
          <p:nvSpPr>
            <p:cNvPr id="13" name="Graphic 3">
              <a:extLst>
                <a:ext uri="{FF2B5EF4-FFF2-40B4-BE49-F238E27FC236}">
                  <a16:creationId xmlns:a16="http://schemas.microsoft.com/office/drawing/2014/main" id="{62F738DF-E92A-5EEF-C619-D55292D4ACC1}"/>
                </a:ext>
              </a:extLst>
            </p:cNvPr>
            <p:cNvSpPr/>
            <p:nvPr/>
          </p:nvSpPr>
          <p:spPr>
            <a:xfrm>
              <a:off x="2086667" y="5367161"/>
              <a:ext cx="412117" cy="411454"/>
            </a:xfrm>
            <a:custGeom>
              <a:avLst/>
              <a:gdLst>
                <a:gd name="connsiteX0" fmla="*/ 412118 w 412117"/>
                <a:gd name="connsiteY0" fmla="*/ 205727 h 411454"/>
                <a:gd name="connsiteX1" fmla="*/ 206059 w 412117"/>
                <a:gd name="connsiteY1" fmla="*/ 411454 h 411454"/>
                <a:gd name="connsiteX2" fmla="*/ 0 w 412117"/>
                <a:gd name="connsiteY2" fmla="*/ 205727 h 411454"/>
                <a:gd name="connsiteX3" fmla="*/ 206059 w 412117"/>
                <a:gd name="connsiteY3" fmla="*/ 0 h 411454"/>
                <a:gd name="connsiteX4" fmla="*/ 412118 w 412117"/>
                <a:gd name="connsiteY4" fmla="*/ 205727 h 4114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2117" h="411454">
                  <a:moveTo>
                    <a:pt x="412118" y="205727"/>
                  </a:moveTo>
                  <a:cubicBezTo>
                    <a:pt x="412118" y="319347"/>
                    <a:pt x="319862" y="411454"/>
                    <a:pt x="206059" y="411454"/>
                  </a:cubicBezTo>
                  <a:cubicBezTo>
                    <a:pt x="92256" y="411454"/>
                    <a:pt x="0" y="319347"/>
                    <a:pt x="0" y="205727"/>
                  </a:cubicBezTo>
                  <a:cubicBezTo>
                    <a:pt x="0" y="92107"/>
                    <a:pt x="92256" y="0"/>
                    <a:pt x="206059" y="0"/>
                  </a:cubicBezTo>
                  <a:cubicBezTo>
                    <a:pt x="319862" y="0"/>
                    <a:pt x="412118" y="92107"/>
                    <a:pt x="412118" y="205727"/>
                  </a:cubicBezTo>
                  <a:close/>
                </a:path>
              </a:pathLst>
            </a:custGeom>
            <a:solidFill>
              <a:srgbClr val="64FE82"/>
            </a:solidFill>
            <a:ln w="244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Graphic 3">
              <a:extLst>
                <a:ext uri="{FF2B5EF4-FFF2-40B4-BE49-F238E27FC236}">
                  <a16:creationId xmlns:a16="http://schemas.microsoft.com/office/drawing/2014/main" id="{D17F55C5-6022-AE90-0BDA-9EF1738ABE43}"/>
                </a:ext>
              </a:extLst>
            </p:cNvPr>
            <p:cNvSpPr/>
            <p:nvPr/>
          </p:nvSpPr>
          <p:spPr>
            <a:xfrm>
              <a:off x="2202365" y="5494900"/>
              <a:ext cx="178696" cy="156465"/>
            </a:xfrm>
            <a:custGeom>
              <a:avLst/>
              <a:gdLst>
                <a:gd name="connsiteX0" fmla="*/ 69750 w 178696"/>
                <a:gd name="connsiteY0" fmla="*/ 156326 h 156465"/>
                <a:gd name="connsiteX1" fmla="*/ 56893 w 178696"/>
                <a:gd name="connsiteY1" fmla="*/ 152061 h 156465"/>
                <a:gd name="connsiteX2" fmla="*/ 56663 w 178696"/>
                <a:gd name="connsiteY2" fmla="*/ 151890 h 156465"/>
                <a:gd name="connsiteX3" fmla="*/ 8237 w 178696"/>
                <a:gd name="connsiteY3" fmla="*/ 114904 h 156465"/>
                <a:gd name="connsiteX4" fmla="*/ 4252 w 178696"/>
                <a:gd name="connsiteY4" fmla="*/ 84780 h 156465"/>
                <a:gd name="connsiteX5" fmla="*/ 34424 w 178696"/>
                <a:gd name="connsiteY5" fmla="*/ 80802 h 156465"/>
                <a:gd name="connsiteX6" fmla="*/ 65789 w 178696"/>
                <a:gd name="connsiteY6" fmla="*/ 104816 h 156465"/>
                <a:gd name="connsiteX7" fmla="*/ 139910 w 178696"/>
                <a:gd name="connsiteY7" fmla="*/ 8272 h 156465"/>
                <a:gd name="connsiteX8" fmla="*/ 170070 w 178696"/>
                <a:gd name="connsiteY8" fmla="*/ 4293 h 156465"/>
                <a:gd name="connsiteX9" fmla="*/ 170078 w 178696"/>
                <a:gd name="connsiteY9" fmla="*/ 4298 h 156465"/>
                <a:gd name="connsiteX10" fmla="*/ 169619 w 178696"/>
                <a:gd name="connsiteY10" fmla="*/ 4937 h 156465"/>
                <a:gd name="connsiteX11" fmla="*/ 170090 w 178696"/>
                <a:gd name="connsiteY11" fmla="*/ 4298 h 156465"/>
                <a:gd name="connsiteX12" fmla="*/ 174070 w 178696"/>
                <a:gd name="connsiteY12" fmla="*/ 34417 h 156465"/>
                <a:gd name="connsiteX13" fmla="*/ 86887 w 178696"/>
                <a:gd name="connsiteY13" fmla="*/ 147924 h 156465"/>
                <a:gd name="connsiteX14" fmla="*/ 69769 w 178696"/>
                <a:gd name="connsiteY14" fmla="*/ 156302 h 156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696" h="156465">
                  <a:moveTo>
                    <a:pt x="69750" y="156326"/>
                  </a:moveTo>
                  <a:cubicBezTo>
                    <a:pt x="65113" y="156336"/>
                    <a:pt x="60602" y="154838"/>
                    <a:pt x="56893" y="152061"/>
                  </a:cubicBezTo>
                  <a:lnTo>
                    <a:pt x="56663" y="151890"/>
                  </a:lnTo>
                  <a:lnTo>
                    <a:pt x="8237" y="114904"/>
                  </a:lnTo>
                  <a:cubicBezTo>
                    <a:pt x="-1197" y="107683"/>
                    <a:pt x="-2981" y="94196"/>
                    <a:pt x="4252" y="84780"/>
                  </a:cubicBezTo>
                  <a:cubicBezTo>
                    <a:pt x="11482" y="75362"/>
                    <a:pt x="24990" y="73581"/>
                    <a:pt x="34424" y="80802"/>
                  </a:cubicBezTo>
                  <a:lnTo>
                    <a:pt x="65789" y="104816"/>
                  </a:lnTo>
                  <a:lnTo>
                    <a:pt x="139910" y="8272"/>
                  </a:lnTo>
                  <a:cubicBezTo>
                    <a:pt x="147140" y="-1142"/>
                    <a:pt x="160642" y="-2922"/>
                    <a:pt x="170070" y="4293"/>
                  </a:cubicBezTo>
                  <a:lnTo>
                    <a:pt x="170078" y="4298"/>
                  </a:lnTo>
                  <a:lnTo>
                    <a:pt x="169619" y="4937"/>
                  </a:lnTo>
                  <a:lnTo>
                    <a:pt x="170090" y="4298"/>
                  </a:lnTo>
                  <a:cubicBezTo>
                    <a:pt x="179509" y="11527"/>
                    <a:pt x="181288" y="24999"/>
                    <a:pt x="174070" y="34417"/>
                  </a:cubicBezTo>
                  <a:lnTo>
                    <a:pt x="86887" y="147924"/>
                  </a:lnTo>
                  <a:cubicBezTo>
                    <a:pt x="82797" y="153223"/>
                    <a:pt x="76470" y="156322"/>
                    <a:pt x="69769" y="156302"/>
                  </a:cubicBezTo>
                  <a:close/>
                </a:path>
              </a:pathLst>
            </a:custGeom>
            <a:solidFill>
              <a:srgbClr val="FFFFFF"/>
            </a:solidFill>
            <a:ln w="244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5" name="Group 14">
            <a:extLst>
              <a:ext uri="{FF2B5EF4-FFF2-40B4-BE49-F238E27FC236}">
                <a16:creationId xmlns:a16="http://schemas.microsoft.com/office/drawing/2014/main" id="{11F06EC7-E9F6-1390-53E8-00707CEDFEFE}"/>
              </a:ext>
            </a:extLst>
          </p:cNvPr>
          <p:cNvGrpSpPr/>
          <p:nvPr/>
        </p:nvGrpSpPr>
        <p:grpSpPr>
          <a:xfrm>
            <a:off x="2975756" y="4751436"/>
            <a:ext cx="586762" cy="585819"/>
            <a:chOff x="2086667" y="5367161"/>
            <a:chExt cx="412117" cy="411454"/>
          </a:xfrm>
        </p:grpSpPr>
        <p:sp>
          <p:nvSpPr>
            <p:cNvPr id="16" name="Graphic 3">
              <a:extLst>
                <a:ext uri="{FF2B5EF4-FFF2-40B4-BE49-F238E27FC236}">
                  <a16:creationId xmlns:a16="http://schemas.microsoft.com/office/drawing/2014/main" id="{DAB9C7E9-2082-EBD6-B899-B84BDD7F6022}"/>
                </a:ext>
              </a:extLst>
            </p:cNvPr>
            <p:cNvSpPr/>
            <p:nvPr/>
          </p:nvSpPr>
          <p:spPr>
            <a:xfrm>
              <a:off x="2086667" y="5367161"/>
              <a:ext cx="412117" cy="411454"/>
            </a:xfrm>
            <a:custGeom>
              <a:avLst/>
              <a:gdLst>
                <a:gd name="connsiteX0" fmla="*/ 412118 w 412117"/>
                <a:gd name="connsiteY0" fmla="*/ 205727 h 411454"/>
                <a:gd name="connsiteX1" fmla="*/ 206059 w 412117"/>
                <a:gd name="connsiteY1" fmla="*/ 411454 h 411454"/>
                <a:gd name="connsiteX2" fmla="*/ 0 w 412117"/>
                <a:gd name="connsiteY2" fmla="*/ 205727 h 411454"/>
                <a:gd name="connsiteX3" fmla="*/ 206059 w 412117"/>
                <a:gd name="connsiteY3" fmla="*/ 0 h 411454"/>
                <a:gd name="connsiteX4" fmla="*/ 412118 w 412117"/>
                <a:gd name="connsiteY4" fmla="*/ 205727 h 4114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2117" h="411454">
                  <a:moveTo>
                    <a:pt x="412118" y="205727"/>
                  </a:moveTo>
                  <a:cubicBezTo>
                    <a:pt x="412118" y="319347"/>
                    <a:pt x="319862" y="411454"/>
                    <a:pt x="206059" y="411454"/>
                  </a:cubicBezTo>
                  <a:cubicBezTo>
                    <a:pt x="92256" y="411454"/>
                    <a:pt x="0" y="319347"/>
                    <a:pt x="0" y="205727"/>
                  </a:cubicBezTo>
                  <a:cubicBezTo>
                    <a:pt x="0" y="92107"/>
                    <a:pt x="92256" y="0"/>
                    <a:pt x="206059" y="0"/>
                  </a:cubicBezTo>
                  <a:cubicBezTo>
                    <a:pt x="319862" y="0"/>
                    <a:pt x="412118" y="92107"/>
                    <a:pt x="412118" y="205727"/>
                  </a:cubicBezTo>
                  <a:close/>
                </a:path>
              </a:pathLst>
            </a:custGeom>
            <a:solidFill>
              <a:srgbClr val="64FE82"/>
            </a:solidFill>
            <a:ln w="244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Graphic 3">
              <a:extLst>
                <a:ext uri="{FF2B5EF4-FFF2-40B4-BE49-F238E27FC236}">
                  <a16:creationId xmlns:a16="http://schemas.microsoft.com/office/drawing/2014/main" id="{C12A1579-DACF-37A2-63CC-12CED4CE90BB}"/>
                </a:ext>
              </a:extLst>
            </p:cNvPr>
            <p:cNvSpPr/>
            <p:nvPr/>
          </p:nvSpPr>
          <p:spPr>
            <a:xfrm>
              <a:off x="2202365" y="5494900"/>
              <a:ext cx="178696" cy="156465"/>
            </a:xfrm>
            <a:custGeom>
              <a:avLst/>
              <a:gdLst>
                <a:gd name="connsiteX0" fmla="*/ 69750 w 178696"/>
                <a:gd name="connsiteY0" fmla="*/ 156326 h 156465"/>
                <a:gd name="connsiteX1" fmla="*/ 56893 w 178696"/>
                <a:gd name="connsiteY1" fmla="*/ 152061 h 156465"/>
                <a:gd name="connsiteX2" fmla="*/ 56663 w 178696"/>
                <a:gd name="connsiteY2" fmla="*/ 151890 h 156465"/>
                <a:gd name="connsiteX3" fmla="*/ 8237 w 178696"/>
                <a:gd name="connsiteY3" fmla="*/ 114904 h 156465"/>
                <a:gd name="connsiteX4" fmla="*/ 4252 w 178696"/>
                <a:gd name="connsiteY4" fmla="*/ 84780 h 156465"/>
                <a:gd name="connsiteX5" fmla="*/ 34424 w 178696"/>
                <a:gd name="connsiteY5" fmla="*/ 80802 h 156465"/>
                <a:gd name="connsiteX6" fmla="*/ 65789 w 178696"/>
                <a:gd name="connsiteY6" fmla="*/ 104816 h 156465"/>
                <a:gd name="connsiteX7" fmla="*/ 139910 w 178696"/>
                <a:gd name="connsiteY7" fmla="*/ 8272 h 156465"/>
                <a:gd name="connsiteX8" fmla="*/ 170070 w 178696"/>
                <a:gd name="connsiteY8" fmla="*/ 4293 h 156465"/>
                <a:gd name="connsiteX9" fmla="*/ 170078 w 178696"/>
                <a:gd name="connsiteY9" fmla="*/ 4298 h 156465"/>
                <a:gd name="connsiteX10" fmla="*/ 169619 w 178696"/>
                <a:gd name="connsiteY10" fmla="*/ 4937 h 156465"/>
                <a:gd name="connsiteX11" fmla="*/ 170090 w 178696"/>
                <a:gd name="connsiteY11" fmla="*/ 4298 h 156465"/>
                <a:gd name="connsiteX12" fmla="*/ 174070 w 178696"/>
                <a:gd name="connsiteY12" fmla="*/ 34417 h 156465"/>
                <a:gd name="connsiteX13" fmla="*/ 86887 w 178696"/>
                <a:gd name="connsiteY13" fmla="*/ 147924 h 156465"/>
                <a:gd name="connsiteX14" fmla="*/ 69769 w 178696"/>
                <a:gd name="connsiteY14" fmla="*/ 156302 h 156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696" h="156465">
                  <a:moveTo>
                    <a:pt x="69750" y="156326"/>
                  </a:moveTo>
                  <a:cubicBezTo>
                    <a:pt x="65113" y="156336"/>
                    <a:pt x="60602" y="154838"/>
                    <a:pt x="56893" y="152061"/>
                  </a:cubicBezTo>
                  <a:lnTo>
                    <a:pt x="56663" y="151890"/>
                  </a:lnTo>
                  <a:lnTo>
                    <a:pt x="8237" y="114904"/>
                  </a:lnTo>
                  <a:cubicBezTo>
                    <a:pt x="-1197" y="107683"/>
                    <a:pt x="-2981" y="94196"/>
                    <a:pt x="4252" y="84780"/>
                  </a:cubicBezTo>
                  <a:cubicBezTo>
                    <a:pt x="11482" y="75362"/>
                    <a:pt x="24990" y="73581"/>
                    <a:pt x="34424" y="80802"/>
                  </a:cubicBezTo>
                  <a:lnTo>
                    <a:pt x="65789" y="104816"/>
                  </a:lnTo>
                  <a:lnTo>
                    <a:pt x="139910" y="8272"/>
                  </a:lnTo>
                  <a:cubicBezTo>
                    <a:pt x="147140" y="-1142"/>
                    <a:pt x="160642" y="-2922"/>
                    <a:pt x="170070" y="4293"/>
                  </a:cubicBezTo>
                  <a:lnTo>
                    <a:pt x="170078" y="4298"/>
                  </a:lnTo>
                  <a:lnTo>
                    <a:pt x="169619" y="4937"/>
                  </a:lnTo>
                  <a:lnTo>
                    <a:pt x="170090" y="4298"/>
                  </a:lnTo>
                  <a:cubicBezTo>
                    <a:pt x="179509" y="11527"/>
                    <a:pt x="181288" y="24999"/>
                    <a:pt x="174070" y="34417"/>
                  </a:cubicBezTo>
                  <a:lnTo>
                    <a:pt x="86887" y="147924"/>
                  </a:lnTo>
                  <a:cubicBezTo>
                    <a:pt x="82797" y="153223"/>
                    <a:pt x="76470" y="156322"/>
                    <a:pt x="69769" y="156302"/>
                  </a:cubicBezTo>
                  <a:close/>
                </a:path>
              </a:pathLst>
            </a:custGeom>
            <a:solidFill>
              <a:srgbClr val="FFFFFF"/>
            </a:solidFill>
            <a:ln w="244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8" name="Group 17">
            <a:extLst>
              <a:ext uri="{FF2B5EF4-FFF2-40B4-BE49-F238E27FC236}">
                <a16:creationId xmlns:a16="http://schemas.microsoft.com/office/drawing/2014/main" id="{D8FBDBDF-30C6-57B4-B431-2B28C8E2DB92}"/>
              </a:ext>
            </a:extLst>
          </p:cNvPr>
          <p:cNvGrpSpPr/>
          <p:nvPr/>
        </p:nvGrpSpPr>
        <p:grpSpPr>
          <a:xfrm>
            <a:off x="8700584" y="4751436"/>
            <a:ext cx="586762" cy="585819"/>
            <a:chOff x="2086667" y="5367161"/>
            <a:chExt cx="412117" cy="411454"/>
          </a:xfrm>
        </p:grpSpPr>
        <p:sp>
          <p:nvSpPr>
            <p:cNvPr id="19" name="Graphic 3">
              <a:extLst>
                <a:ext uri="{FF2B5EF4-FFF2-40B4-BE49-F238E27FC236}">
                  <a16:creationId xmlns:a16="http://schemas.microsoft.com/office/drawing/2014/main" id="{EAA7F367-EE54-CAE7-1829-AAAFA9E72760}"/>
                </a:ext>
              </a:extLst>
            </p:cNvPr>
            <p:cNvSpPr/>
            <p:nvPr/>
          </p:nvSpPr>
          <p:spPr>
            <a:xfrm>
              <a:off x="2086667" y="5367161"/>
              <a:ext cx="412117" cy="411454"/>
            </a:xfrm>
            <a:custGeom>
              <a:avLst/>
              <a:gdLst>
                <a:gd name="connsiteX0" fmla="*/ 412118 w 412117"/>
                <a:gd name="connsiteY0" fmla="*/ 205727 h 411454"/>
                <a:gd name="connsiteX1" fmla="*/ 206059 w 412117"/>
                <a:gd name="connsiteY1" fmla="*/ 411454 h 411454"/>
                <a:gd name="connsiteX2" fmla="*/ 0 w 412117"/>
                <a:gd name="connsiteY2" fmla="*/ 205727 h 411454"/>
                <a:gd name="connsiteX3" fmla="*/ 206059 w 412117"/>
                <a:gd name="connsiteY3" fmla="*/ 0 h 411454"/>
                <a:gd name="connsiteX4" fmla="*/ 412118 w 412117"/>
                <a:gd name="connsiteY4" fmla="*/ 205727 h 4114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2117" h="411454">
                  <a:moveTo>
                    <a:pt x="412118" y="205727"/>
                  </a:moveTo>
                  <a:cubicBezTo>
                    <a:pt x="412118" y="319347"/>
                    <a:pt x="319862" y="411454"/>
                    <a:pt x="206059" y="411454"/>
                  </a:cubicBezTo>
                  <a:cubicBezTo>
                    <a:pt x="92256" y="411454"/>
                    <a:pt x="0" y="319347"/>
                    <a:pt x="0" y="205727"/>
                  </a:cubicBezTo>
                  <a:cubicBezTo>
                    <a:pt x="0" y="92107"/>
                    <a:pt x="92256" y="0"/>
                    <a:pt x="206059" y="0"/>
                  </a:cubicBezTo>
                  <a:cubicBezTo>
                    <a:pt x="319862" y="0"/>
                    <a:pt x="412118" y="92107"/>
                    <a:pt x="412118" y="205727"/>
                  </a:cubicBezTo>
                  <a:close/>
                </a:path>
              </a:pathLst>
            </a:custGeom>
            <a:solidFill>
              <a:srgbClr val="64FE82"/>
            </a:solidFill>
            <a:ln w="244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Graphic 3">
              <a:extLst>
                <a:ext uri="{FF2B5EF4-FFF2-40B4-BE49-F238E27FC236}">
                  <a16:creationId xmlns:a16="http://schemas.microsoft.com/office/drawing/2014/main" id="{E89DDCDF-07A1-6C56-369D-E287B24884F5}"/>
                </a:ext>
              </a:extLst>
            </p:cNvPr>
            <p:cNvSpPr/>
            <p:nvPr/>
          </p:nvSpPr>
          <p:spPr>
            <a:xfrm>
              <a:off x="2202365" y="5494900"/>
              <a:ext cx="178696" cy="156465"/>
            </a:xfrm>
            <a:custGeom>
              <a:avLst/>
              <a:gdLst>
                <a:gd name="connsiteX0" fmla="*/ 69750 w 178696"/>
                <a:gd name="connsiteY0" fmla="*/ 156326 h 156465"/>
                <a:gd name="connsiteX1" fmla="*/ 56893 w 178696"/>
                <a:gd name="connsiteY1" fmla="*/ 152061 h 156465"/>
                <a:gd name="connsiteX2" fmla="*/ 56663 w 178696"/>
                <a:gd name="connsiteY2" fmla="*/ 151890 h 156465"/>
                <a:gd name="connsiteX3" fmla="*/ 8237 w 178696"/>
                <a:gd name="connsiteY3" fmla="*/ 114904 h 156465"/>
                <a:gd name="connsiteX4" fmla="*/ 4252 w 178696"/>
                <a:gd name="connsiteY4" fmla="*/ 84780 h 156465"/>
                <a:gd name="connsiteX5" fmla="*/ 34424 w 178696"/>
                <a:gd name="connsiteY5" fmla="*/ 80802 h 156465"/>
                <a:gd name="connsiteX6" fmla="*/ 65789 w 178696"/>
                <a:gd name="connsiteY6" fmla="*/ 104816 h 156465"/>
                <a:gd name="connsiteX7" fmla="*/ 139910 w 178696"/>
                <a:gd name="connsiteY7" fmla="*/ 8272 h 156465"/>
                <a:gd name="connsiteX8" fmla="*/ 170070 w 178696"/>
                <a:gd name="connsiteY8" fmla="*/ 4293 h 156465"/>
                <a:gd name="connsiteX9" fmla="*/ 170078 w 178696"/>
                <a:gd name="connsiteY9" fmla="*/ 4298 h 156465"/>
                <a:gd name="connsiteX10" fmla="*/ 169619 w 178696"/>
                <a:gd name="connsiteY10" fmla="*/ 4937 h 156465"/>
                <a:gd name="connsiteX11" fmla="*/ 170090 w 178696"/>
                <a:gd name="connsiteY11" fmla="*/ 4298 h 156465"/>
                <a:gd name="connsiteX12" fmla="*/ 174070 w 178696"/>
                <a:gd name="connsiteY12" fmla="*/ 34417 h 156465"/>
                <a:gd name="connsiteX13" fmla="*/ 86887 w 178696"/>
                <a:gd name="connsiteY13" fmla="*/ 147924 h 156465"/>
                <a:gd name="connsiteX14" fmla="*/ 69769 w 178696"/>
                <a:gd name="connsiteY14" fmla="*/ 156302 h 156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696" h="156465">
                  <a:moveTo>
                    <a:pt x="69750" y="156326"/>
                  </a:moveTo>
                  <a:cubicBezTo>
                    <a:pt x="65113" y="156336"/>
                    <a:pt x="60602" y="154838"/>
                    <a:pt x="56893" y="152061"/>
                  </a:cubicBezTo>
                  <a:lnTo>
                    <a:pt x="56663" y="151890"/>
                  </a:lnTo>
                  <a:lnTo>
                    <a:pt x="8237" y="114904"/>
                  </a:lnTo>
                  <a:cubicBezTo>
                    <a:pt x="-1197" y="107683"/>
                    <a:pt x="-2981" y="94196"/>
                    <a:pt x="4252" y="84780"/>
                  </a:cubicBezTo>
                  <a:cubicBezTo>
                    <a:pt x="11482" y="75362"/>
                    <a:pt x="24990" y="73581"/>
                    <a:pt x="34424" y="80802"/>
                  </a:cubicBezTo>
                  <a:lnTo>
                    <a:pt x="65789" y="104816"/>
                  </a:lnTo>
                  <a:lnTo>
                    <a:pt x="139910" y="8272"/>
                  </a:lnTo>
                  <a:cubicBezTo>
                    <a:pt x="147140" y="-1142"/>
                    <a:pt x="160642" y="-2922"/>
                    <a:pt x="170070" y="4293"/>
                  </a:cubicBezTo>
                  <a:lnTo>
                    <a:pt x="170078" y="4298"/>
                  </a:lnTo>
                  <a:lnTo>
                    <a:pt x="169619" y="4937"/>
                  </a:lnTo>
                  <a:lnTo>
                    <a:pt x="170090" y="4298"/>
                  </a:lnTo>
                  <a:cubicBezTo>
                    <a:pt x="179509" y="11527"/>
                    <a:pt x="181288" y="24999"/>
                    <a:pt x="174070" y="34417"/>
                  </a:cubicBezTo>
                  <a:lnTo>
                    <a:pt x="86887" y="147924"/>
                  </a:lnTo>
                  <a:cubicBezTo>
                    <a:pt x="82797" y="153223"/>
                    <a:pt x="76470" y="156322"/>
                    <a:pt x="69769" y="156302"/>
                  </a:cubicBezTo>
                  <a:close/>
                </a:path>
              </a:pathLst>
            </a:custGeom>
            <a:solidFill>
              <a:srgbClr val="FFFFFF"/>
            </a:solidFill>
            <a:ln w="244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pic>
        <p:nvPicPr>
          <p:cNvPr id="21" name="Picture 20">
            <a:extLst>
              <a:ext uri="{FF2B5EF4-FFF2-40B4-BE49-F238E27FC236}">
                <a16:creationId xmlns:a16="http://schemas.microsoft.com/office/drawing/2014/main" id="{D0389442-8517-C0C6-9BB3-72AE1805A40E}"/>
              </a:ext>
            </a:extLst>
          </p:cNvPr>
          <p:cNvPicPr>
            <a:picLocks noChangeAspect="1"/>
          </p:cNvPicPr>
          <p:nvPr/>
        </p:nvPicPr>
        <p:blipFill rotWithShape="1">
          <a:blip r:embed="rId2"/>
          <a:srcRect r="7048"/>
          <a:stretch/>
        </p:blipFill>
        <p:spPr>
          <a:xfrm>
            <a:off x="10806882" y="3385"/>
            <a:ext cx="1399865" cy="1899157"/>
          </a:xfrm>
          <a:prstGeom prst="rect">
            <a:avLst/>
          </a:prstGeom>
        </p:spPr>
      </p:pic>
      <p:pic>
        <p:nvPicPr>
          <p:cNvPr id="22" name="Picture 21">
            <a:extLst>
              <a:ext uri="{FF2B5EF4-FFF2-40B4-BE49-F238E27FC236}">
                <a16:creationId xmlns:a16="http://schemas.microsoft.com/office/drawing/2014/main" id="{780DB093-3D39-D34A-D220-BDB6E6E38351}"/>
              </a:ext>
            </a:extLst>
          </p:cNvPr>
          <p:cNvPicPr>
            <a:picLocks noChangeAspect="1"/>
          </p:cNvPicPr>
          <p:nvPr/>
        </p:nvPicPr>
        <p:blipFill rotWithShape="1">
          <a:blip r:embed="rId2"/>
          <a:srcRect r="7048"/>
          <a:stretch/>
        </p:blipFill>
        <p:spPr>
          <a:xfrm rot="10800000">
            <a:off x="-5874" y="4956878"/>
            <a:ext cx="1399865" cy="1899157"/>
          </a:xfrm>
          <a:prstGeom prst="rect">
            <a:avLst/>
          </a:prstGeom>
        </p:spPr>
      </p:pic>
      <p:pic>
        <p:nvPicPr>
          <p:cNvPr id="23" name="Picture 22" descr="Text&#10;&#10;Description automatically generated">
            <a:extLst>
              <a:ext uri="{FF2B5EF4-FFF2-40B4-BE49-F238E27FC236}">
                <a16:creationId xmlns:a16="http://schemas.microsoft.com/office/drawing/2014/main" id="{81815D90-268A-3CC7-84EE-65538FE9FFB9}"/>
              </a:ext>
            </a:extLst>
          </p:cNvPr>
          <p:cNvPicPr>
            <a:picLocks noChangeAspect="1"/>
          </p:cNvPicPr>
          <p:nvPr/>
        </p:nvPicPr>
        <p:blipFill>
          <a:blip r:embed="rId3"/>
          <a:stretch>
            <a:fillRect/>
          </a:stretch>
        </p:blipFill>
        <p:spPr>
          <a:xfrm>
            <a:off x="2204290" y="1346387"/>
            <a:ext cx="7772400" cy="1635047"/>
          </a:xfrm>
          <a:prstGeom prst="rect">
            <a:avLst/>
          </a:prstGeom>
        </p:spPr>
      </p:pic>
    </p:spTree>
    <p:extLst>
      <p:ext uri="{BB962C8B-B14F-4D97-AF65-F5344CB8AC3E}">
        <p14:creationId xmlns:p14="http://schemas.microsoft.com/office/powerpoint/2010/main" val="2465148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hape&#10;&#10;Description automatically generated">
            <a:extLst>
              <a:ext uri="{FF2B5EF4-FFF2-40B4-BE49-F238E27FC236}">
                <a16:creationId xmlns:a16="http://schemas.microsoft.com/office/drawing/2014/main" id="{52C72A81-B04F-2547-069C-33F57AEC6357}"/>
              </a:ext>
            </a:extLst>
          </p:cNvPr>
          <p:cNvPicPr>
            <a:picLocks noChangeAspect="1"/>
          </p:cNvPicPr>
          <p:nvPr/>
        </p:nvPicPr>
        <p:blipFill>
          <a:blip r:embed="rId2"/>
          <a:stretch>
            <a:fillRect/>
          </a:stretch>
        </p:blipFill>
        <p:spPr>
          <a:xfrm>
            <a:off x="0" y="-13591"/>
            <a:ext cx="12192000" cy="6871591"/>
          </a:xfrm>
          <a:prstGeom prst="rect">
            <a:avLst/>
          </a:prstGeom>
        </p:spPr>
      </p:pic>
      <p:pic>
        <p:nvPicPr>
          <p:cNvPr id="7" name="Picture 6" descr="Text&#10;&#10;Description automatically generated">
            <a:extLst>
              <a:ext uri="{FF2B5EF4-FFF2-40B4-BE49-F238E27FC236}">
                <a16:creationId xmlns:a16="http://schemas.microsoft.com/office/drawing/2014/main" id="{7151B978-9719-5F91-C9E0-5DC23BE9E87B}"/>
              </a:ext>
            </a:extLst>
          </p:cNvPr>
          <p:cNvPicPr>
            <a:picLocks noChangeAspect="1"/>
          </p:cNvPicPr>
          <p:nvPr/>
        </p:nvPicPr>
        <p:blipFill>
          <a:blip r:embed="rId3"/>
          <a:stretch>
            <a:fillRect/>
          </a:stretch>
        </p:blipFill>
        <p:spPr>
          <a:xfrm>
            <a:off x="9849294" y="6028660"/>
            <a:ext cx="1793962" cy="377388"/>
          </a:xfrm>
          <a:prstGeom prst="rect">
            <a:avLst/>
          </a:prstGeom>
        </p:spPr>
      </p:pic>
      <p:sp>
        <p:nvSpPr>
          <p:cNvPr id="8" name="Text Placeholder 1">
            <a:extLst>
              <a:ext uri="{FF2B5EF4-FFF2-40B4-BE49-F238E27FC236}">
                <a16:creationId xmlns:a16="http://schemas.microsoft.com/office/drawing/2014/main" id="{78726C09-B7FE-0682-DE13-0DA4656BC3F5}"/>
              </a:ext>
            </a:extLst>
          </p:cNvPr>
          <p:cNvSpPr txBox="1">
            <a:spLocks/>
          </p:cNvSpPr>
          <p:nvPr/>
        </p:nvSpPr>
        <p:spPr>
          <a:xfrm>
            <a:off x="4040372" y="860917"/>
            <a:ext cx="7012079" cy="2189148"/>
          </a:xfrm>
          <a:prstGeom prst="rect">
            <a:avLst/>
          </a:prstGeom>
        </p:spPr>
        <p:txBody>
          <a:bodyPr anchor="t"/>
          <a:lstStyle>
            <a:lvl1pPr marL="0" indent="0" algn="l" defTabSz="914400" rtl="0" eaLnBrk="1" latinLnBrk="0" hangingPunct="1">
              <a:lnSpc>
                <a:spcPct val="90000"/>
              </a:lnSpc>
              <a:spcBef>
                <a:spcPts val="1000"/>
              </a:spcBef>
              <a:buFont typeface="Arial" panose="020B0604020202020204" pitchFamily="34" charset="0"/>
              <a:buNone/>
              <a:defRPr sz="4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en-GB" sz="3200" dirty="0">
                <a:solidFill>
                  <a:srgbClr val="0AE900"/>
                </a:solidFill>
                <a:latin typeface="GOTHAM-BOOK" panose="02000504050000020004" pitchFamily="2" charset="0"/>
              </a:rPr>
              <a:t>Join our:</a:t>
            </a:r>
          </a:p>
          <a:p>
            <a:pPr marL="0" lvl="1" indent="0">
              <a:buNone/>
            </a:pPr>
            <a:r>
              <a:rPr lang="en-GB" sz="2200" dirty="0">
                <a:solidFill>
                  <a:srgbClr val="000000"/>
                </a:solidFill>
                <a:latin typeface="GOTHAM-BOOK" panose="02000504050000020004" pitchFamily="2" charset="0"/>
              </a:rPr>
              <a:t>Accelerated Adoption Programme</a:t>
            </a:r>
          </a:p>
          <a:p>
            <a:pPr marL="0" lvl="1" indent="0">
              <a:buNone/>
            </a:pPr>
            <a:endParaRPr lang="en-GB" sz="2200" dirty="0">
              <a:solidFill>
                <a:srgbClr val="000000"/>
              </a:solidFill>
              <a:latin typeface="GOTHAM-BOOK" panose="02000504050000020004" pitchFamily="2" charset="0"/>
            </a:endParaRPr>
          </a:p>
          <a:p>
            <a:pPr marL="342900" lvl="1" indent="-342900"/>
            <a:r>
              <a:rPr lang="en-GB" sz="2200" dirty="0">
                <a:solidFill>
                  <a:srgbClr val="000000"/>
                </a:solidFill>
                <a:latin typeface="GOTHAM-BOOK" panose="02000504050000020004" pitchFamily="2" charset="0"/>
              </a:rPr>
              <a:t>Reveal the unknown risks </a:t>
            </a:r>
            <a:br>
              <a:rPr lang="en-GB" sz="2200" dirty="0">
                <a:solidFill>
                  <a:srgbClr val="000000"/>
                </a:solidFill>
                <a:latin typeface="GOTHAM-BOOK" panose="02000504050000020004" pitchFamily="2" charset="0"/>
              </a:rPr>
            </a:br>
            <a:r>
              <a:rPr lang="en-GB" sz="2200" dirty="0">
                <a:solidFill>
                  <a:srgbClr val="000000"/>
                </a:solidFill>
                <a:latin typeface="GOTHAM-BOOK" panose="02000504050000020004" pitchFamily="2" charset="0"/>
              </a:rPr>
              <a:t>in your organisation</a:t>
            </a:r>
          </a:p>
          <a:p>
            <a:pPr marL="0" lvl="1" indent="0">
              <a:buNone/>
            </a:pPr>
            <a:endParaRPr lang="en-GB" sz="2200" dirty="0">
              <a:solidFill>
                <a:srgbClr val="000000"/>
              </a:solidFill>
              <a:latin typeface="GOTHAM-BOOK" panose="02000504050000020004" pitchFamily="2" charset="0"/>
            </a:endParaRPr>
          </a:p>
        </p:txBody>
      </p:sp>
      <p:sp>
        <p:nvSpPr>
          <p:cNvPr id="10" name="TextBox 9">
            <a:extLst>
              <a:ext uri="{FF2B5EF4-FFF2-40B4-BE49-F238E27FC236}">
                <a16:creationId xmlns:a16="http://schemas.microsoft.com/office/drawing/2014/main" id="{E271E8B1-297C-EDC9-61FA-521769674AC4}"/>
              </a:ext>
            </a:extLst>
          </p:cNvPr>
          <p:cNvSpPr txBox="1"/>
          <p:nvPr/>
        </p:nvSpPr>
        <p:spPr>
          <a:xfrm>
            <a:off x="762885" y="4163326"/>
            <a:ext cx="6097772" cy="769441"/>
          </a:xfrm>
          <a:prstGeom prst="rect">
            <a:avLst/>
          </a:prstGeom>
          <a:noFill/>
        </p:spPr>
        <p:txBody>
          <a:bodyPr wrap="square">
            <a:spAutoFit/>
          </a:bodyPr>
          <a:lstStyle/>
          <a:p>
            <a:pPr marL="0" lvl="1" indent="-342900"/>
            <a:r>
              <a:rPr lang="en-GB" sz="2200" dirty="0">
                <a:solidFill>
                  <a:srgbClr val="000000"/>
                </a:solidFill>
                <a:latin typeface="GOTHAM-BOOK" panose="02000504050000020004" pitchFamily="2" charset="0"/>
              </a:rPr>
              <a:t>Contact </a:t>
            </a:r>
            <a:r>
              <a:rPr lang="en-GB" sz="2200" b="1" dirty="0">
                <a:solidFill>
                  <a:srgbClr val="000000"/>
                </a:solidFill>
                <a:latin typeface="Gotham" panose="02000504050000020004" pitchFamily="2" charset="0"/>
              </a:rPr>
              <a:t>Gary </a:t>
            </a:r>
            <a:r>
              <a:rPr lang="en-GB" sz="2200" b="1" dirty="0" err="1">
                <a:solidFill>
                  <a:srgbClr val="000000"/>
                </a:solidFill>
                <a:latin typeface="Gotham" panose="02000504050000020004" pitchFamily="2" charset="0"/>
              </a:rPr>
              <a:t>Yantin</a:t>
            </a:r>
            <a:r>
              <a:rPr lang="en-GB" sz="2200" b="1" dirty="0">
                <a:solidFill>
                  <a:srgbClr val="000000"/>
                </a:solidFill>
                <a:latin typeface="Gotham" panose="02000504050000020004" pitchFamily="2" charset="0"/>
              </a:rPr>
              <a:t> </a:t>
            </a:r>
            <a:r>
              <a:rPr lang="en-GB" sz="2200" dirty="0">
                <a:solidFill>
                  <a:srgbClr val="000000"/>
                </a:solidFill>
                <a:latin typeface="GOTHAM-BOOK" panose="02000504050000020004" pitchFamily="2" charset="0"/>
              </a:rPr>
              <a:t>to find out more </a:t>
            </a:r>
            <a:r>
              <a:rPr lang="en-GB" sz="2200" dirty="0">
                <a:solidFill>
                  <a:srgbClr val="000000"/>
                </a:solidFill>
                <a:latin typeface="GOTHAM-BOOK" panose="02000504050000020004" pitchFamily="2" charset="0"/>
                <a:hlinkClick r:id="rId4">
                  <a:extLst>
                    <a:ext uri="{A12FA001-AC4F-418D-AE19-62706E023703}">
                      <ahyp:hlinkClr xmlns:ahyp="http://schemas.microsoft.com/office/drawing/2018/hyperlinkcolor" val="tx"/>
                    </a:ext>
                  </a:extLst>
                </a:hlinkClick>
              </a:rPr>
              <a:t>hello@lexverify.com</a:t>
            </a:r>
            <a:r>
              <a:rPr lang="en-GB" sz="2200" dirty="0">
                <a:solidFill>
                  <a:srgbClr val="000000"/>
                </a:solidFill>
                <a:latin typeface="GOTHAM-BOOK" panose="02000504050000020004" pitchFamily="2" charset="0"/>
              </a:rPr>
              <a:t> </a:t>
            </a:r>
          </a:p>
        </p:txBody>
      </p:sp>
      <p:pic>
        <p:nvPicPr>
          <p:cNvPr id="12" name="Picture 11" descr="A green and white logo&#10;&#10;Description automatically generated">
            <a:extLst>
              <a:ext uri="{FF2B5EF4-FFF2-40B4-BE49-F238E27FC236}">
                <a16:creationId xmlns:a16="http://schemas.microsoft.com/office/drawing/2014/main" id="{8F27BF42-0433-D28D-E86E-297D4E7CFB73}"/>
              </a:ext>
            </a:extLst>
          </p:cNvPr>
          <p:cNvPicPr>
            <a:picLocks noChangeAspect="1"/>
          </p:cNvPicPr>
          <p:nvPr/>
        </p:nvPicPr>
        <p:blipFill>
          <a:blip r:embed="rId5"/>
          <a:stretch>
            <a:fillRect/>
          </a:stretch>
        </p:blipFill>
        <p:spPr>
          <a:xfrm>
            <a:off x="440846" y="209701"/>
            <a:ext cx="3599526" cy="3507493"/>
          </a:xfrm>
          <a:prstGeom prst="rect">
            <a:avLst/>
          </a:prstGeom>
        </p:spPr>
      </p:pic>
    </p:spTree>
    <p:extLst>
      <p:ext uri="{BB962C8B-B14F-4D97-AF65-F5344CB8AC3E}">
        <p14:creationId xmlns:p14="http://schemas.microsoft.com/office/powerpoint/2010/main" val="359621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F4DAD5-C721-3532-3813-3E8A0ADA03DD}"/>
              </a:ext>
            </a:extLst>
          </p:cNvPr>
          <p:cNvSpPr/>
          <p:nvPr/>
        </p:nvSpPr>
        <p:spPr>
          <a:xfrm>
            <a:off x="0" y="0"/>
            <a:ext cx="12192000" cy="68580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271E8B1-297C-EDC9-61FA-521769674AC4}"/>
              </a:ext>
            </a:extLst>
          </p:cNvPr>
          <p:cNvSpPr txBox="1"/>
          <p:nvPr/>
        </p:nvSpPr>
        <p:spPr>
          <a:xfrm>
            <a:off x="4458956" y="2844225"/>
            <a:ext cx="3001041" cy="584775"/>
          </a:xfrm>
          <a:prstGeom prst="rect">
            <a:avLst/>
          </a:prstGeom>
          <a:noFill/>
        </p:spPr>
        <p:txBody>
          <a:bodyPr wrap="square">
            <a:spAutoFit/>
          </a:bodyPr>
          <a:lstStyle/>
          <a:p>
            <a:pPr marL="0" lvl="1" indent="-342900"/>
            <a:r>
              <a:rPr lang="en-GB" sz="3200" dirty="0">
                <a:solidFill>
                  <a:schemeClr val="bg1"/>
                </a:solidFill>
                <a:latin typeface="GOTHAM-BOOK" panose="02000504050000020004" pitchFamily="2" charset="0"/>
              </a:rPr>
              <a:t>Questions?</a:t>
            </a:r>
          </a:p>
        </p:txBody>
      </p:sp>
      <p:pic>
        <p:nvPicPr>
          <p:cNvPr id="5" name="Picture 4" descr="A person standing on a blue piece of puzzle&#10;&#10;Description automatically generated">
            <a:extLst>
              <a:ext uri="{FF2B5EF4-FFF2-40B4-BE49-F238E27FC236}">
                <a16:creationId xmlns:a16="http://schemas.microsoft.com/office/drawing/2014/main" id="{0FCBA85A-0D84-EAC1-EE20-F75EC341A505}"/>
              </a:ext>
            </a:extLst>
          </p:cNvPr>
          <p:cNvPicPr>
            <a:picLocks noChangeAspect="1"/>
          </p:cNvPicPr>
          <p:nvPr/>
        </p:nvPicPr>
        <p:blipFill>
          <a:blip r:embed="rId2"/>
          <a:stretch>
            <a:fillRect/>
          </a:stretch>
        </p:blipFill>
        <p:spPr>
          <a:xfrm>
            <a:off x="5240520" y="70883"/>
            <a:ext cx="6787117" cy="6787117"/>
          </a:xfrm>
          <a:prstGeom prst="rect">
            <a:avLst/>
          </a:prstGeom>
        </p:spPr>
      </p:pic>
      <p:pic>
        <p:nvPicPr>
          <p:cNvPr id="7" name="Picture 6" descr="Text&#10;&#10;Description automatically generated">
            <a:extLst>
              <a:ext uri="{FF2B5EF4-FFF2-40B4-BE49-F238E27FC236}">
                <a16:creationId xmlns:a16="http://schemas.microsoft.com/office/drawing/2014/main" id="{7151B978-9719-5F91-C9E0-5DC23BE9E87B}"/>
              </a:ext>
            </a:extLst>
          </p:cNvPr>
          <p:cNvPicPr>
            <a:picLocks noChangeAspect="1"/>
          </p:cNvPicPr>
          <p:nvPr/>
        </p:nvPicPr>
        <p:blipFill>
          <a:blip r:embed="rId3"/>
          <a:stretch>
            <a:fillRect/>
          </a:stretch>
        </p:blipFill>
        <p:spPr>
          <a:xfrm>
            <a:off x="3933416" y="1008454"/>
            <a:ext cx="4052120" cy="852427"/>
          </a:xfrm>
          <a:prstGeom prst="rect">
            <a:avLst/>
          </a:prstGeom>
        </p:spPr>
      </p:pic>
    </p:spTree>
    <p:extLst>
      <p:ext uri="{BB962C8B-B14F-4D97-AF65-F5344CB8AC3E}">
        <p14:creationId xmlns:p14="http://schemas.microsoft.com/office/powerpoint/2010/main" val="2578446339"/>
      </p:ext>
    </p:extLst>
  </p:cSld>
  <p:clrMapOvr>
    <a:masterClrMapping/>
  </p:clrMapOvr>
</p:sld>
</file>

<file path=ppt/theme/theme1.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f0d60c3-ee2e-4b52-9658-95fded064de0">
      <Terms xmlns="http://schemas.microsoft.com/office/infopath/2007/PartnerControls"/>
    </lcf76f155ced4ddcb4097134ff3c332f>
    <TaxCatchAll xmlns="7afb9366-efe1-458b-9acd-a56fffd7047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4C423CC74FF05478CBED6F1CF167302" ma:contentTypeVersion="14" ma:contentTypeDescription="Create a new document." ma:contentTypeScope="" ma:versionID="fa70270bb02d16fd4ac7ba6ac79e1c24">
  <xsd:schema xmlns:xsd="http://www.w3.org/2001/XMLSchema" xmlns:xs="http://www.w3.org/2001/XMLSchema" xmlns:p="http://schemas.microsoft.com/office/2006/metadata/properties" xmlns:ns2="3f0d60c3-ee2e-4b52-9658-95fded064de0" xmlns:ns3="7afb9366-efe1-458b-9acd-a56fffd7047f" targetNamespace="http://schemas.microsoft.com/office/2006/metadata/properties" ma:root="true" ma:fieldsID="dbca1d8afb3c49ceef192b66ddb10835" ns2:_="" ns3:_="">
    <xsd:import namespace="3f0d60c3-ee2e-4b52-9658-95fded064de0"/>
    <xsd:import namespace="7afb9366-efe1-458b-9acd-a56fffd7047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0d60c3-ee2e-4b52-9658-95fded06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4bb7cd4-41bb-40b9-9594-4a571a61c2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fb9366-efe1-458b-9acd-a56fffd7047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e0b8291-5ce6-462b-9e35-6c869b2c74b7}" ma:internalName="TaxCatchAll" ma:showField="CatchAllData" ma:web="7afb9366-efe1-458b-9acd-a56fffd7047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527E2A-4D90-42E4-9C1A-D78A56305BC1}">
  <ds:schemaRefs>
    <ds:schemaRef ds:uri="http://schemas.microsoft.com/office/2006/metadata/properties"/>
    <ds:schemaRef ds:uri="http://schemas.microsoft.com/office/infopath/2007/PartnerControls"/>
    <ds:schemaRef ds:uri="3f0d60c3-ee2e-4b52-9658-95fded064de0"/>
    <ds:schemaRef ds:uri="7afb9366-efe1-458b-9acd-a56fffd7047f"/>
  </ds:schemaRefs>
</ds:datastoreItem>
</file>

<file path=customXml/itemProps2.xml><?xml version="1.0" encoding="utf-8"?>
<ds:datastoreItem xmlns:ds="http://schemas.openxmlformats.org/officeDocument/2006/customXml" ds:itemID="{C2A53051-E50A-44E7-A9E6-DFA1355AA7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0d60c3-ee2e-4b52-9658-95fded064de0"/>
    <ds:schemaRef ds:uri="7afb9366-efe1-458b-9acd-a56fffd704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2F6D5D-FF96-4FC0-AA06-B4D9FD5986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5516</TotalTime>
  <Words>376</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Calibri Light</vt:lpstr>
      <vt:lpstr>Gotham</vt:lpstr>
      <vt:lpstr>GOTHAM-BOOK</vt:lpstr>
      <vt:lpstr>Gotham-Light</vt:lpstr>
      <vt:lpstr>Content slides</vt:lpstr>
      <vt:lpstr>End slide</vt:lpstr>
      <vt:lpstr>Left of BANG: How to be successful at proactive risk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Left of BANG: How to be successful at proactive risk management  Presented by Gary Yantin of Lexverify® for The RiskBites ® Club​​ For more information contact: hello@lexverify.com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Polly Coram</cp:lastModifiedBy>
  <cp:revision>110</cp:revision>
  <dcterms:created xsi:type="dcterms:W3CDTF">2021-06-22T19:25:58Z</dcterms:created>
  <dcterms:modified xsi:type="dcterms:W3CDTF">2024-09-10T10:03:27Z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0x01010004C423CC74FF05478CBED6F1CF167302</vt:lpwstr>
  </property>
  <property fmtid="{D5CDD505-2E9C-101B-9397-08002B2CF9AE}" pid="3" name="MediaServiceImageTags">
    <vt:lpwstr/>
  </property>
</Properties>
</file>