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2" r:id="rId5"/>
    <p:sldMasterId id="2147483654" r:id="rId6"/>
  </p:sldMasterIdLst>
  <p:sldIdLst>
    <p:sldId id="256" r:id="rId7"/>
    <p:sldId id="262" r:id="rId8"/>
    <p:sldId id="265" r:id="rId9"/>
    <p:sldId id="266" r:id="rId10"/>
    <p:sldId id="267" r:id="rId11"/>
    <p:sldId id="268" r:id="rId12"/>
    <p:sldId id="269" r:id="rId13"/>
    <p:sldId id="264"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360721-590F-42F5-8865-6502E8782BD1}" v="1" dt="2024-06-24T18:08:00.1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1042"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Eckstein" userId="2d51bc18-35e7-4a8a-ad9b-f4dcdea568a8" providerId="ADAL" clId="{6A360721-590F-42F5-8865-6502E8782BD1}"/>
    <pc:docChg chg="undo custSel modSld">
      <pc:chgData name="Karen Eckstein" userId="2d51bc18-35e7-4a8a-ad9b-f4dcdea568a8" providerId="ADAL" clId="{6A360721-590F-42F5-8865-6502E8782BD1}" dt="2024-06-24T18:19:44.471" v="1160" actId="20577"/>
      <pc:docMkLst>
        <pc:docMk/>
      </pc:docMkLst>
      <pc:sldChg chg="modSp mod">
        <pc:chgData name="Karen Eckstein" userId="2d51bc18-35e7-4a8a-ad9b-f4dcdea568a8" providerId="ADAL" clId="{6A360721-590F-42F5-8865-6502E8782BD1}" dt="2024-06-24T18:08:06.065" v="101" actId="20577"/>
        <pc:sldMkLst>
          <pc:docMk/>
          <pc:sldMk cId="1723103872" sldId="256"/>
        </pc:sldMkLst>
        <pc:spChg chg="mod">
          <ac:chgData name="Karen Eckstein" userId="2d51bc18-35e7-4a8a-ad9b-f4dcdea568a8" providerId="ADAL" clId="{6A360721-590F-42F5-8865-6502E8782BD1}" dt="2024-06-24T18:08:06.065" v="101" actId="20577"/>
          <ac:spMkLst>
            <pc:docMk/>
            <pc:sldMk cId="1723103872" sldId="256"/>
            <ac:spMk id="4" creationId="{F5DF44E2-2A3F-5D45-9CF4-527F217631CD}"/>
          </ac:spMkLst>
        </pc:spChg>
        <pc:spChg chg="mod">
          <ac:chgData name="Karen Eckstein" userId="2d51bc18-35e7-4a8a-ad9b-f4dcdea568a8" providerId="ADAL" clId="{6A360721-590F-42F5-8865-6502E8782BD1}" dt="2024-06-24T18:07:29.398" v="64" actId="20577"/>
          <ac:spMkLst>
            <pc:docMk/>
            <pc:sldMk cId="1723103872" sldId="256"/>
            <ac:spMk id="5" creationId="{5E4EE5FA-AE19-2649-BECC-D8A5F1B1F3CF}"/>
          </ac:spMkLst>
        </pc:spChg>
      </pc:sldChg>
      <pc:sldChg chg="modSp mod">
        <pc:chgData name="Karen Eckstein" userId="2d51bc18-35e7-4a8a-ad9b-f4dcdea568a8" providerId="ADAL" clId="{6A360721-590F-42F5-8865-6502E8782BD1}" dt="2024-06-24T18:15:03.543" v="650" actId="20577"/>
        <pc:sldMkLst>
          <pc:docMk/>
          <pc:sldMk cId="3222235406" sldId="262"/>
        </pc:sldMkLst>
        <pc:spChg chg="mod">
          <ac:chgData name="Karen Eckstein" userId="2d51bc18-35e7-4a8a-ad9b-f4dcdea568a8" providerId="ADAL" clId="{6A360721-590F-42F5-8865-6502E8782BD1}" dt="2024-06-24T18:11:10.720" v="289" actId="20577"/>
          <ac:spMkLst>
            <pc:docMk/>
            <pc:sldMk cId="3222235406" sldId="262"/>
            <ac:spMk id="2" creationId="{713BB1C8-1196-4310-A842-33412BC69092}"/>
          </ac:spMkLst>
        </pc:spChg>
        <pc:spChg chg="mod">
          <ac:chgData name="Karen Eckstein" userId="2d51bc18-35e7-4a8a-ad9b-f4dcdea568a8" providerId="ADAL" clId="{6A360721-590F-42F5-8865-6502E8782BD1}" dt="2024-06-24T18:15:03.543" v="650" actId="20577"/>
          <ac:spMkLst>
            <pc:docMk/>
            <pc:sldMk cId="3222235406" sldId="262"/>
            <ac:spMk id="3" creationId="{26AD5220-5E08-4324-B316-3D0CE5A0D20F}"/>
          </ac:spMkLst>
        </pc:spChg>
      </pc:sldChg>
      <pc:sldChg chg="modSp mod">
        <pc:chgData name="Karen Eckstein" userId="2d51bc18-35e7-4a8a-ad9b-f4dcdea568a8" providerId="ADAL" clId="{6A360721-590F-42F5-8865-6502E8782BD1}" dt="2024-06-24T18:08:23.548" v="102"/>
        <pc:sldMkLst>
          <pc:docMk/>
          <pc:sldMk cId="1238653342" sldId="264"/>
        </pc:sldMkLst>
        <pc:spChg chg="mod">
          <ac:chgData name="Karen Eckstein" userId="2d51bc18-35e7-4a8a-ad9b-f4dcdea568a8" providerId="ADAL" clId="{6A360721-590F-42F5-8865-6502E8782BD1}" dt="2024-06-24T18:08:23.548" v="102"/>
          <ac:spMkLst>
            <pc:docMk/>
            <pc:sldMk cId="1238653342" sldId="264"/>
            <ac:spMk id="2" creationId="{A87840AF-E780-B07C-BF2E-1639603FEE1D}"/>
          </ac:spMkLst>
        </pc:spChg>
      </pc:sldChg>
      <pc:sldChg chg="modSp mod">
        <pc:chgData name="Karen Eckstein" userId="2d51bc18-35e7-4a8a-ad9b-f4dcdea568a8" providerId="ADAL" clId="{6A360721-590F-42F5-8865-6502E8782BD1}" dt="2024-06-24T18:17:51.580" v="911" actId="20577"/>
        <pc:sldMkLst>
          <pc:docMk/>
          <pc:sldMk cId="3602106396" sldId="265"/>
        </pc:sldMkLst>
        <pc:spChg chg="mod">
          <ac:chgData name="Karen Eckstein" userId="2d51bc18-35e7-4a8a-ad9b-f4dcdea568a8" providerId="ADAL" clId="{6A360721-590F-42F5-8865-6502E8782BD1}" dt="2024-06-24T18:17:51.580" v="911" actId="20577"/>
          <ac:spMkLst>
            <pc:docMk/>
            <pc:sldMk cId="3602106396" sldId="265"/>
            <ac:spMk id="3" creationId="{8AA495C9-BB75-2827-5383-1486E43F42F8}"/>
          </ac:spMkLst>
        </pc:spChg>
      </pc:sldChg>
      <pc:sldChg chg="modSp mod">
        <pc:chgData name="Karen Eckstein" userId="2d51bc18-35e7-4a8a-ad9b-f4dcdea568a8" providerId="ADAL" clId="{6A360721-590F-42F5-8865-6502E8782BD1}" dt="2024-06-24T18:18:29.909" v="978" actId="20577"/>
        <pc:sldMkLst>
          <pc:docMk/>
          <pc:sldMk cId="4246623882" sldId="266"/>
        </pc:sldMkLst>
        <pc:spChg chg="mod">
          <ac:chgData name="Karen Eckstein" userId="2d51bc18-35e7-4a8a-ad9b-f4dcdea568a8" providerId="ADAL" clId="{6A360721-590F-42F5-8865-6502E8782BD1}" dt="2024-06-24T18:18:29.909" v="978" actId="20577"/>
          <ac:spMkLst>
            <pc:docMk/>
            <pc:sldMk cId="4246623882" sldId="266"/>
            <ac:spMk id="3" creationId="{81D88A9C-694C-8A32-A143-EED6556DCC8D}"/>
          </ac:spMkLst>
        </pc:spChg>
      </pc:sldChg>
      <pc:sldChg chg="modSp mod">
        <pc:chgData name="Karen Eckstein" userId="2d51bc18-35e7-4a8a-ad9b-f4dcdea568a8" providerId="ADAL" clId="{6A360721-590F-42F5-8865-6502E8782BD1}" dt="2024-06-24T18:19:44.471" v="1160" actId="20577"/>
        <pc:sldMkLst>
          <pc:docMk/>
          <pc:sldMk cId="4251862660" sldId="267"/>
        </pc:sldMkLst>
        <pc:spChg chg="mod">
          <ac:chgData name="Karen Eckstein" userId="2d51bc18-35e7-4a8a-ad9b-f4dcdea568a8" providerId="ADAL" clId="{6A360721-590F-42F5-8865-6502E8782BD1}" dt="2024-06-24T18:19:44.471" v="1160" actId="20577"/>
          <ac:spMkLst>
            <pc:docMk/>
            <pc:sldMk cId="4251862660" sldId="267"/>
            <ac:spMk id="3" creationId="{0AE9DFCF-6B9A-9499-B429-A4393473A2E9}"/>
          </ac:spMkLst>
        </pc:spChg>
      </pc:sldChg>
      <pc:sldChg chg="modSp mod">
        <pc:chgData name="Karen Eckstein" userId="2d51bc18-35e7-4a8a-ad9b-f4dcdea568a8" providerId="ADAL" clId="{6A360721-590F-42F5-8865-6502E8782BD1}" dt="2024-06-24T18:13:48.249" v="511" actId="20577"/>
        <pc:sldMkLst>
          <pc:docMk/>
          <pc:sldMk cId="873740871" sldId="268"/>
        </pc:sldMkLst>
        <pc:spChg chg="mod">
          <ac:chgData name="Karen Eckstein" userId="2d51bc18-35e7-4a8a-ad9b-f4dcdea568a8" providerId="ADAL" clId="{6A360721-590F-42F5-8865-6502E8782BD1}" dt="2024-06-24T18:13:02.975" v="359" actId="14100"/>
          <ac:spMkLst>
            <pc:docMk/>
            <pc:sldMk cId="873740871" sldId="268"/>
            <ac:spMk id="2" creationId="{2EE71B9C-EF49-657D-0252-07DF25E6A551}"/>
          </ac:spMkLst>
        </pc:spChg>
        <pc:spChg chg="mod">
          <ac:chgData name="Karen Eckstein" userId="2d51bc18-35e7-4a8a-ad9b-f4dcdea568a8" providerId="ADAL" clId="{6A360721-590F-42F5-8865-6502E8782BD1}" dt="2024-06-24T18:13:48.249" v="511" actId="20577"/>
          <ac:spMkLst>
            <pc:docMk/>
            <pc:sldMk cId="873740871" sldId="268"/>
            <ac:spMk id="3" creationId="{78103D03-9FA9-3EED-C0E1-24BCAA1789D8}"/>
          </ac:spMkLst>
        </pc:spChg>
      </pc:sldChg>
      <pc:sldChg chg="modSp mod">
        <pc:chgData name="Karen Eckstein" userId="2d51bc18-35e7-4a8a-ad9b-f4dcdea568a8" providerId="ADAL" clId="{6A360721-590F-42F5-8865-6502E8782BD1}" dt="2024-06-24T18:10:09.029" v="254" actId="20577"/>
        <pc:sldMkLst>
          <pc:docMk/>
          <pc:sldMk cId="1883494668" sldId="269"/>
        </pc:sldMkLst>
        <pc:spChg chg="mod">
          <ac:chgData name="Karen Eckstein" userId="2d51bc18-35e7-4a8a-ad9b-f4dcdea568a8" providerId="ADAL" clId="{6A360721-590F-42F5-8865-6502E8782BD1}" dt="2024-06-24T18:10:09.029" v="254" actId="20577"/>
          <ac:spMkLst>
            <pc:docMk/>
            <pc:sldMk cId="1883494668" sldId="269"/>
            <ac:spMk id="3" creationId="{BAEEFBCC-D825-C1BE-F300-49FADA21D22F}"/>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41A1FB0F-1C5C-844C-8C46-D2BBE08905E5}"/>
              </a:ext>
            </a:extLst>
          </p:cNvPr>
          <p:cNvSpPr/>
          <p:nvPr userDrawn="1"/>
        </p:nvSpPr>
        <p:spPr>
          <a:xfrm>
            <a:off x="-1608483" y="-2220292"/>
            <a:ext cx="11298584" cy="1129858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Title 90">
            <a:extLst>
              <a:ext uri="{FF2B5EF4-FFF2-40B4-BE49-F238E27FC236}">
                <a16:creationId xmlns:a16="http://schemas.microsoft.com/office/drawing/2014/main" id="{2FB4C903-3243-CE41-ABFE-3F1D160EB1D8}"/>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cxnSp>
        <p:nvCxnSpPr>
          <p:cNvPr id="29" name="Straight Connector 28">
            <a:extLst>
              <a:ext uri="{FF2B5EF4-FFF2-40B4-BE49-F238E27FC236}">
                <a16:creationId xmlns:a16="http://schemas.microsoft.com/office/drawing/2014/main" id="{BDFEBF5A-F0CE-3244-8110-D6EC672148A4}"/>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ACBDBAD-1B6A-A34F-9AC3-4B34C450842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31" name="Picture 30">
            <a:extLst>
              <a:ext uri="{FF2B5EF4-FFF2-40B4-BE49-F238E27FC236}">
                <a16:creationId xmlns:a16="http://schemas.microsoft.com/office/drawing/2014/main" id="{27195FE6-0812-E847-A286-C8ED0FE692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32" name="Text Placeholder 92">
            <a:extLst>
              <a:ext uri="{FF2B5EF4-FFF2-40B4-BE49-F238E27FC236}">
                <a16:creationId xmlns:a16="http://schemas.microsoft.com/office/drawing/2014/main" id="{3CFA7CA3-BB6A-ED44-A18E-38F892C207BF}"/>
              </a:ext>
            </a:extLst>
          </p:cNvPr>
          <p:cNvSpPr>
            <a:spLocks noGrp="1"/>
          </p:cNvSpPr>
          <p:nvPr>
            <p:ph type="body" sz="quarter" idx="10" hasCustomPrompt="1"/>
          </p:nvPr>
        </p:nvSpPr>
        <p:spPr>
          <a:xfrm>
            <a:off x="657505" y="4838881"/>
            <a:ext cx="7706319"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34" name="Text Placeholder 92">
            <a:extLst>
              <a:ext uri="{FF2B5EF4-FFF2-40B4-BE49-F238E27FC236}">
                <a16:creationId xmlns:a16="http://schemas.microsoft.com/office/drawing/2014/main" id="{30F6319E-4FC3-3942-8AB7-545DD182B06C}"/>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321848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6"/>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E2653DA-51D7-9C4C-A4AD-5034D92E4FC5}"/>
              </a:ext>
            </a:extLst>
          </p:cNvPr>
          <p:cNvSpPr/>
          <p:nvPr userDrawn="1"/>
        </p:nvSpPr>
        <p:spPr>
          <a:xfrm>
            <a:off x="7655923" y="2667000"/>
            <a:ext cx="8382000" cy="838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5F4143CF-8F52-DC46-82AB-115E0AA0E093}"/>
              </a:ext>
            </a:extLst>
          </p:cNvPr>
          <p:cNvSpPr/>
          <p:nvPr userDrawn="1"/>
        </p:nvSpPr>
        <p:spPr>
          <a:xfrm>
            <a:off x="7776187" y="-1979326"/>
            <a:ext cx="3974726" cy="40161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9" name="Straight Connector 8">
            <a:extLst>
              <a:ext uri="{FF2B5EF4-FFF2-40B4-BE49-F238E27FC236}">
                <a16:creationId xmlns:a16="http://schemas.microsoft.com/office/drawing/2014/main" id="{B1DBED92-EB31-964F-A5F4-B991539FD6E3}"/>
              </a:ext>
            </a:extLst>
          </p:cNvPr>
          <p:cNvCxnSpPr/>
          <p:nvPr userDrawn="1"/>
        </p:nvCxnSpPr>
        <p:spPr>
          <a:xfrm>
            <a:off x="679893" y="6223000"/>
            <a:ext cx="1085170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87B2B88-C9E8-4847-A7D1-E594EB10BE7F}"/>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11" name="Picture 10">
            <a:extLst>
              <a:ext uri="{FF2B5EF4-FFF2-40B4-BE49-F238E27FC236}">
                <a16:creationId xmlns:a16="http://schemas.microsoft.com/office/drawing/2014/main" id="{6B6B4DB9-56C1-D64E-85B5-82E6E7C30E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3"/>
          </a:xfrm>
          <a:prstGeom prst="rect">
            <a:avLst/>
          </a:prstGeom>
        </p:spPr>
      </p:pic>
      <p:sp>
        <p:nvSpPr>
          <p:cNvPr id="12" name="Title 90">
            <a:extLst>
              <a:ext uri="{FF2B5EF4-FFF2-40B4-BE49-F238E27FC236}">
                <a16:creationId xmlns:a16="http://schemas.microsoft.com/office/drawing/2014/main" id="{9E4808A5-7640-1D47-B6B1-B017F37D0229}"/>
              </a:ext>
            </a:extLst>
          </p:cNvPr>
          <p:cNvSpPr>
            <a:spLocks noGrp="1"/>
          </p:cNvSpPr>
          <p:nvPr>
            <p:ph type="title"/>
          </p:nvPr>
        </p:nvSpPr>
        <p:spPr>
          <a:xfrm>
            <a:off x="679893" y="2245048"/>
            <a:ext cx="7706319" cy="2398702"/>
          </a:xfrm>
          <a:prstGeom prst="rect">
            <a:avLst/>
          </a:prstGeom>
        </p:spPr>
        <p:txBody>
          <a:bodyPr anchor="b"/>
          <a:lstStyle>
            <a:lvl1pPr>
              <a:defRPr sz="5000">
                <a:solidFill>
                  <a:schemeClr val="tx1"/>
                </a:solidFill>
              </a:defRPr>
            </a:lvl1pPr>
          </a:lstStyle>
          <a:p>
            <a:r>
              <a:rPr lang="en-US"/>
              <a:t>Click to edit Master title style</a:t>
            </a:r>
          </a:p>
        </p:txBody>
      </p:sp>
      <p:sp>
        <p:nvSpPr>
          <p:cNvPr id="13" name="Text Placeholder 92">
            <a:extLst>
              <a:ext uri="{FF2B5EF4-FFF2-40B4-BE49-F238E27FC236}">
                <a16:creationId xmlns:a16="http://schemas.microsoft.com/office/drawing/2014/main" id="{9A770C54-6FBF-D84D-B7E7-C90F231B5D0A}"/>
              </a:ext>
            </a:extLst>
          </p:cNvPr>
          <p:cNvSpPr>
            <a:spLocks noGrp="1"/>
          </p:cNvSpPr>
          <p:nvPr>
            <p:ph type="body" sz="quarter" idx="10" hasCustomPrompt="1"/>
          </p:nvPr>
        </p:nvSpPr>
        <p:spPr>
          <a:xfrm>
            <a:off x="679893" y="4842510"/>
            <a:ext cx="6838507" cy="972321"/>
          </a:xfrm>
          <a:prstGeom prst="rect">
            <a:avLst/>
          </a:prstGeom>
        </p:spPr>
        <p:txBody>
          <a:bodyPr anchor="t"/>
          <a:lstStyle>
            <a:lvl1pPr marL="0" indent="0">
              <a:buNone/>
              <a:defRPr sz="2333">
                <a:solidFill>
                  <a:schemeClr val="tx1"/>
                </a:solidFill>
              </a:defRPr>
            </a:lvl1pPr>
          </a:lstStyle>
          <a:p>
            <a:pPr lvl="0"/>
            <a:r>
              <a:rPr lang="en-US"/>
              <a:t>Insert content here</a:t>
            </a:r>
          </a:p>
        </p:txBody>
      </p:sp>
      <p:sp>
        <p:nvSpPr>
          <p:cNvPr id="16" name="Text Placeholder 92">
            <a:extLst>
              <a:ext uri="{FF2B5EF4-FFF2-40B4-BE49-F238E27FC236}">
                <a16:creationId xmlns:a16="http://schemas.microsoft.com/office/drawing/2014/main" id="{55781240-4577-A24D-990B-874ED62E29E6}"/>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620845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2"/>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FFE449CE-B73E-764F-B853-B68474139188}"/>
              </a:ext>
            </a:extLst>
          </p:cNvPr>
          <p:cNvSpPr/>
          <p:nvPr userDrawn="1"/>
        </p:nvSpPr>
        <p:spPr>
          <a:xfrm>
            <a:off x="9795193" y="-1273359"/>
            <a:ext cx="4121463" cy="412146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FA82B29D-6FCF-A94C-8908-AEE9FF8BE7E7}"/>
              </a:ext>
            </a:extLst>
          </p:cNvPr>
          <p:cNvSpPr/>
          <p:nvPr userDrawn="1"/>
        </p:nvSpPr>
        <p:spPr>
          <a:xfrm>
            <a:off x="7868124" y="3262765"/>
            <a:ext cx="5667532" cy="56675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0" name="Straight Connector 9">
            <a:extLst>
              <a:ext uri="{FF2B5EF4-FFF2-40B4-BE49-F238E27FC236}">
                <a16:creationId xmlns:a16="http://schemas.microsoft.com/office/drawing/2014/main" id="{24741D01-5F92-9540-A74E-118CFDDBA3CF}"/>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BD423366-1DF8-FB4D-AAE7-B71880A56A0F}"/>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12" name="Picture 11">
            <a:extLst>
              <a:ext uri="{FF2B5EF4-FFF2-40B4-BE49-F238E27FC236}">
                <a16:creationId xmlns:a16="http://schemas.microsoft.com/office/drawing/2014/main" id="{D89A1365-B7C1-F543-80C2-5F44D689FA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15" name="Title 90">
            <a:extLst>
              <a:ext uri="{FF2B5EF4-FFF2-40B4-BE49-F238E27FC236}">
                <a16:creationId xmlns:a16="http://schemas.microsoft.com/office/drawing/2014/main" id="{4036A9DD-5CAB-5F49-BAF2-F0F02EDAC2C0}"/>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sp>
        <p:nvSpPr>
          <p:cNvPr id="16" name="Text Placeholder 92">
            <a:extLst>
              <a:ext uri="{FF2B5EF4-FFF2-40B4-BE49-F238E27FC236}">
                <a16:creationId xmlns:a16="http://schemas.microsoft.com/office/drawing/2014/main" id="{7923F351-731D-7A40-BBB3-6DC0CA7ABD99}"/>
              </a:ext>
            </a:extLst>
          </p:cNvPr>
          <p:cNvSpPr>
            <a:spLocks noGrp="1"/>
          </p:cNvSpPr>
          <p:nvPr>
            <p:ph type="body" sz="quarter" idx="10" hasCustomPrompt="1"/>
          </p:nvPr>
        </p:nvSpPr>
        <p:spPr>
          <a:xfrm>
            <a:off x="657505" y="4838881"/>
            <a:ext cx="6898995"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17" name="Text Placeholder 92">
            <a:extLst>
              <a:ext uri="{FF2B5EF4-FFF2-40B4-BE49-F238E27FC236}">
                <a16:creationId xmlns:a16="http://schemas.microsoft.com/office/drawing/2014/main" id="{BA4576E7-0C93-674E-BFE7-8599EFE2E35F}"/>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218043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36B0EF64-FC7B-DB40-A831-D29D648FC7DD}"/>
              </a:ext>
            </a:extLst>
          </p:cNvPr>
          <p:cNvSpPr>
            <a:spLocks noGrp="1"/>
          </p:cNvSpPr>
          <p:nvPr>
            <p:ph type="body" sz="quarter" idx="10"/>
          </p:nvPr>
        </p:nvSpPr>
        <p:spPr>
          <a:xfrm>
            <a:off x="659404" y="1105204"/>
            <a:ext cx="10872196" cy="1121818"/>
          </a:xfrm>
          <a:prstGeom prst="rect">
            <a:avLst/>
          </a:prstGeom>
        </p:spPr>
        <p:txBody>
          <a:bodyPr anchor="b"/>
          <a:lstStyle>
            <a:lvl1pPr marL="0" indent="0">
              <a:buNone/>
              <a:defRPr sz="4000">
                <a:solidFill>
                  <a:schemeClr val="tx2"/>
                </a:solidFill>
              </a:defRPr>
            </a:lvl1pPr>
          </a:lstStyle>
          <a:p>
            <a:pPr lvl="0"/>
            <a:r>
              <a:rPr lang="en-US"/>
              <a:t>Edit Master text styles</a:t>
            </a:r>
          </a:p>
        </p:txBody>
      </p:sp>
      <p:sp>
        <p:nvSpPr>
          <p:cNvPr id="11" name="Text Placeholder 4">
            <a:extLst>
              <a:ext uri="{FF2B5EF4-FFF2-40B4-BE49-F238E27FC236}">
                <a16:creationId xmlns:a16="http://schemas.microsoft.com/office/drawing/2014/main" id="{DF623FFB-50EC-FD46-B7BD-9E6DCA6DDDFE}"/>
              </a:ext>
            </a:extLst>
          </p:cNvPr>
          <p:cNvSpPr>
            <a:spLocks noGrp="1"/>
          </p:cNvSpPr>
          <p:nvPr>
            <p:ph type="body" sz="quarter" idx="11"/>
          </p:nvPr>
        </p:nvSpPr>
        <p:spPr>
          <a:xfrm>
            <a:off x="659404" y="2494027"/>
            <a:ext cx="10872196" cy="3394710"/>
          </a:xfrm>
          <a:prstGeom prst="rect">
            <a:avLst/>
          </a:prstGeom>
        </p:spPr>
        <p:txBody>
          <a:bodyPr anchor="t"/>
          <a:lstStyle>
            <a:lvl1pPr marL="0" indent="0">
              <a:buNone/>
              <a:defRPr sz="2200" b="1">
                <a:solidFill>
                  <a:schemeClr val="accent1"/>
                </a:solidFill>
              </a:defRPr>
            </a:lvl1pPr>
            <a:lvl2pPr>
              <a:defRPr sz="2000"/>
            </a:lvl2pPr>
            <a:lvl3pPr>
              <a:defRPr sz="20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0"/>
            <a:endParaRPr lang="en-US"/>
          </a:p>
        </p:txBody>
      </p:sp>
      <p:pic>
        <p:nvPicPr>
          <p:cNvPr id="20" name="Picture 19">
            <a:extLst>
              <a:ext uri="{FF2B5EF4-FFF2-40B4-BE49-F238E27FC236}">
                <a16:creationId xmlns:a16="http://schemas.microsoft.com/office/drawing/2014/main" id="{CDA2A616-E7C3-4C4E-BF88-8AA15B4867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893" y="539268"/>
            <a:ext cx="599999" cy="298932"/>
          </a:xfrm>
          <a:prstGeom prst="rect">
            <a:avLst/>
          </a:prstGeom>
        </p:spPr>
      </p:pic>
      <p:cxnSp>
        <p:nvCxnSpPr>
          <p:cNvPr id="21" name="Straight Connector 20">
            <a:extLst>
              <a:ext uri="{FF2B5EF4-FFF2-40B4-BE49-F238E27FC236}">
                <a16:creationId xmlns:a16="http://schemas.microsoft.com/office/drawing/2014/main" id="{CC0D7B60-F208-FD44-83DF-D86292291C61}"/>
              </a:ext>
            </a:extLst>
          </p:cNvPr>
          <p:cNvCxnSpPr/>
          <p:nvPr userDrawn="1"/>
        </p:nvCxnSpPr>
        <p:spPr>
          <a:xfrm>
            <a:off x="679893" y="6223000"/>
            <a:ext cx="108517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E8BA2324-BBF3-334A-B49F-8580C1165375}"/>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tx1"/>
                </a:solidFill>
              </a:rPr>
              <a:t>kareneckstein.co.uk</a:t>
            </a:r>
            <a:endParaRPr lang="en-US" sz="1067">
              <a:solidFill>
                <a:schemeClr val="tx1"/>
              </a:solidFill>
            </a:endParaRPr>
          </a:p>
        </p:txBody>
      </p:sp>
    </p:spTree>
    <p:extLst>
      <p:ext uri="{BB962C8B-B14F-4D97-AF65-F5344CB8AC3E}">
        <p14:creationId xmlns:p14="http://schemas.microsoft.com/office/powerpoint/2010/main" val="1551645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F0AF333-9876-D743-90F9-0ECD8C86CD48}"/>
              </a:ext>
            </a:extLst>
          </p:cNvPr>
          <p:cNvCxnSpPr/>
          <p:nvPr userDrawn="1"/>
        </p:nvCxnSpPr>
        <p:spPr>
          <a:xfrm>
            <a:off x="679893" y="6223000"/>
            <a:ext cx="108517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DCCD218-AAD0-574D-BD88-9E49FD5CEBA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sp>
        <p:nvSpPr>
          <p:cNvPr id="13" name="Title 90">
            <a:extLst>
              <a:ext uri="{FF2B5EF4-FFF2-40B4-BE49-F238E27FC236}">
                <a16:creationId xmlns:a16="http://schemas.microsoft.com/office/drawing/2014/main" id="{E418705E-0CC0-084C-8C3C-86C1046A9F48}"/>
              </a:ext>
            </a:extLst>
          </p:cNvPr>
          <p:cNvSpPr>
            <a:spLocks noGrp="1"/>
          </p:cNvSpPr>
          <p:nvPr>
            <p:ph type="title" hasCustomPrompt="1"/>
          </p:nvPr>
        </p:nvSpPr>
        <p:spPr>
          <a:xfrm>
            <a:off x="3390900" y="2198969"/>
            <a:ext cx="8140699" cy="1997552"/>
          </a:xfrm>
          <a:prstGeom prst="rect">
            <a:avLst/>
          </a:prstGeom>
        </p:spPr>
        <p:txBody>
          <a:bodyPr anchor="b"/>
          <a:lstStyle>
            <a:lvl1pPr>
              <a:defRPr sz="4000">
                <a:solidFill>
                  <a:schemeClr val="accent2"/>
                </a:solidFill>
              </a:defRPr>
            </a:lvl1pPr>
          </a:lstStyle>
          <a:p>
            <a:r>
              <a:rPr lang="en-US"/>
              <a:t>Sign off copy</a:t>
            </a:r>
          </a:p>
        </p:txBody>
      </p:sp>
      <p:pic>
        <p:nvPicPr>
          <p:cNvPr id="15" name="Picture 14">
            <a:extLst>
              <a:ext uri="{FF2B5EF4-FFF2-40B4-BE49-F238E27FC236}">
                <a16:creationId xmlns:a16="http://schemas.microsoft.com/office/drawing/2014/main" id="{1DB0F619-5241-0546-B948-633B90C4B3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2" name="TextBox 1">
            <a:extLst>
              <a:ext uri="{FF2B5EF4-FFF2-40B4-BE49-F238E27FC236}">
                <a16:creationId xmlns:a16="http://schemas.microsoft.com/office/drawing/2014/main" id="{EF3F2F31-D875-4647-ABED-245FDFB85DFF}"/>
              </a:ext>
            </a:extLst>
          </p:cNvPr>
          <p:cNvSpPr txBox="1"/>
          <p:nvPr userDrawn="1"/>
        </p:nvSpPr>
        <p:spPr>
          <a:xfrm>
            <a:off x="3390900" y="4528930"/>
            <a:ext cx="3925957" cy="1200329"/>
          </a:xfrm>
          <a:prstGeom prst="rect">
            <a:avLst/>
          </a:prstGeom>
          <a:noFill/>
        </p:spPr>
        <p:txBody>
          <a:bodyPr wrap="square" rtlCol="0">
            <a:spAutoFit/>
          </a:bodyPr>
          <a:lstStyle/>
          <a:p>
            <a:r>
              <a:rPr lang="en-GB" b="1">
                <a:solidFill>
                  <a:schemeClr val="accent2"/>
                </a:solidFill>
                <a:latin typeface="+mj-lt"/>
                <a:cs typeface="Arial" panose="020B0604020202020204" pitchFamily="34" charset="0"/>
              </a:rPr>
              <a:t>Karen Eckstein</a:t>
            </a:r>
          </a:p>
          <a:p>
            <a:r>
              <a:rPr lang="en-GB">
                <a:solidFill>
                  <a:schemeClr val="bg1"/>
                </a:solidFill>
                <a:latin typeface="+mj-lt"/>
                <a:cs typeface="Arial" panose="020B0604020202020204" pitchFamily="34" charset="0"/>
              </a:rPr>
              <a:t>07973 627039</a:t>
            </a:r>
          </a:p>
          <a:p>
            <a:r>
              <a:rPr lang="en-GB" err="1">
                <a:solidFill>
                  <a:schemeClr val="bg1"/>
                </a:solidFill>
                <a:latin typeface="+mj-lt"/>
                <a:cs typeface="Arial" panose="020B0604020202020204" pitchFamily="34" charset="0"/>
              </a:rPr>
              <a:t>kareneckstein.co.uk</a:t>
            </a:r>
            <a:endParaRPr lang="en-GB">
              <a:solidFill>
                <a:schemeClr val="bg1"/>
              </a:solidFill>
              <a:latin typeface="+mj-lt"/>
              <a:cs typeface="Arial" panose="020B0604020202020204" pitchFamily="34" charset="0"/>
            </a:endParaRPr>
          </a:p>
          <a:p>
            <a:r>
              <a:rPr lang="en-GB" err="1">
                <a:solidFill>
                  <a:schemeClr val="bg1"/>
                </a:solidFill>
                <a:latin typeface="+mj-lt"/>
                <a:cs typeface="Arial" panose="020B0604020202020204" pitchFamily="34" charset="0"/>
              </a:rPr>
              <a:t>karen@kareneckstein.co.uk</a:t>
            </a:r>
            <a:endParaRPr lang="en-GB">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141772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683778"/>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1200038"/>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www.kareneckstein.co.uk/risk-insight-report/"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DF44E2-2A3F-5D45-9CF4-527F217631CD}"/>
              </a:ext>
            </a:extLst>
          </p:cNvPr>
          <p:cNvSpPr>
            <a:spLocks noGrp="1"/>
          </p:cNvSpPr>
          <p:nvPr>
            <p:ph type="title"/>
          </p:nvPr>
        </p:nvSpPr>
        <p:spPr/>
        <p:txBody>
          <a:bodyPr/>
          <a:lstStyle/>
          <a:p>
            <a:r>
              <a:rPr lang="en-US" dirty="0"/>
              <a:t>Disclosure to Third Parties-</a:t>
            </a:r>
            <a:br>
              <a:rPr lang="en-US" dirty="0"/>
            </a:br>
            <a:r>
              <a:rPr lang="en-US" dirty="0"/>
              <a:t>Traps for the unwary </a:t>
            </a:r>
          </a:p>
        </p:txBody>
      </p:sp>
      <p:sp>
        <p:nvSpPr>
          <p:cNvPr id="5" name="Text Placeholder 4">
            <a:extLst>
              <a:ext uri="{FF2B5EF4-FFF2-40B4-BE49-F238E27FC236}">
                <a16:creationId xmlns:a16="http://schemas.microsoft.com/office/drawing/2014/main" id="{5E4EE5FA-AE19-2649-BECC-D8A5F1B1F3CF}"/>
              </a:ext>
            </a:extLst>
          </p:cNvPr>
          <p:cNvSpPr>
            <a:spLocks noGrp="1"/>
          </p:cNvSpPr>
          <p:nvPr>
            <p:ph type="body" sz="quarter" idx="10"/>
          </p:nvPr>
        </p:nvSpPr>
        <p:spPr/>
        <p:txBody>
          <a:bodyPr/>
          <a:lstStyle/>
          <a:p>
            <a:r>
              <a:rPr lang="en-US" dirty="0"/>
              <a:t> A discussion for the </a:t>
            </a:r>
            <a:r>
              <a:rPr lang="en-US" dirty="0" err="1"/>
              <a:t>RiskBites</a:t>
            </a:r>
            <a:r>
              <a:rPr lang="en-US" dirty="0"/>
              <a:t>™ Club</a:t>
            </a:r>
          </a:p>
          <a:p>
            <a:r>
              <a:rPr lang="en-US" dirty="0"/>
              <a:t>Karen Eckstein</a:t>
            </a:r>
          </a:p>
          <a:p>
            <a:r>
              <a:rPr lang="en-US" dirty="0"/>
              <a:t>9</a:t>
            </a:r>
            <a:r>
              <a:rPr lang="en-US" baseline="30000" dirty="0"/>
              <a:t>th</a:t>
            </a:r>
            <a:r>
              <a:rPr lang="en-US" dirty="0"/>
              <a:t> July 2024 </a:t>
            </a:r>
          </a:p>
          <a:p>
            <a:endParaRPr lang="en-US" dirty="0"/>
          </a:p>
        </p:txBody>
      </p:sp>
      <p:sp>
        <p:nvSpPr>
          <p:cNvPr id="6" name="Text Placeholder 5">
            <a:extLst>
              <a:ext uri="{FF2B5EF4-FFF2-40B4-BE49-F238E27FC236}">
                <a16:creationId xmlns:a16="http://schemas.microsoft.com/office/drawing/2014/main" id="{0CEFCD14-9A12-5C4C-AE69-11A45B832122}"/>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723103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Disclosure to Third Parties</a:t>
            </a:r>
          </a:p>
          <a:p>
            <a:pPr algn="ctr"/>
            <a:r>
              <a:rPr lang="en-US" dirty="0"/>
              <a:t>-Traps for the unwary</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731645"/>
            <a:ext cx="10872196" cy="4240530"/>
          </a:xfrm>
        </p:spPr>
        <p:txBody>
          <a:bodyPr/>
          <a:lstStyle/>
          <a:p>
            <a:r>
              <a:rPr lang="en-US" dirty="0"/>
              <a:t>Disclosure to third parties can arise from requests for information from</a:t>
            </a:r>
          </a:p>
          <a:p>
            <a:pPr marL="342900" indent="-342900">
              <a:buFont typeface="Arial" panose="020B0604020202020204" pitchFamily="34" charset="0"/>
              <a:buChar char="•"/>
            </a:pPr>
            <a:r>
              <a:rPr lang="en-US" dirty="0"/>
              <a:t>HMRC</a:t>
            </a:r>
          </a:p>
          <a:p>
            <a:pPr marL="342900" indent="-342900">
              <a:buFont typeface="Arial" panose="020B0604020202020204" pitchFamily="34" charset="0"/>
              <a:buChar char="•"/>
            </a:pPr>
            <a:r>
              <a:rPr lang="en-US" dirty="0"/>
              <a:t>Professional clearance letters</a:t>
            </a:r>
          </a:p>
          <a:p>
            <a:pPr marL="342900" indent="-342900">
              <a:buFont typeface="Arial" panose="020B0604020202020204" pitchFamily="34" charset="0"/>
              <a:buChar char="•"/>
            </a:pPr>
            <a:r>
              <a:rPr lang="en-US" dirty="0"/>
              <a:t>Requests for information from banks/lenders</a:t>
            </a:r>
          </a:p>
          <a:p>
            <a:pPr marL="342900" indent="-342900">
              <a:buFont typeface="Arial" panose="020B0604020202020204" pitchFamily="34" charset="0"/>
              <a:buChar char="•"/>
            </a:pPr>
            <a:r>
              <a:rPr lang="en-US" dirty="0"/>
              <a:t>New advisers for unintended purposes</a:t>
            </a:r>
          </a:p>
          <a:p>
            <a:r>
              <a:rPr lang="en-GB" dirty="0"/>
              <a:t>The provision of that information without care can cause unintended consequences.</a:t>
            </a:r>
          </a:p>
          <a:p>
            <a:r>
              <a:rPr lang="en-GB" dirty="0"/>
              <a:t>You want to help your clients, but don’t put yourself at risk of unexpected claims (and/or regulatory issues) in the process!</a:t>
            </a:r>
            <a:endParaRPr lang="en-US" dirty="0"/>
          </a:p>
        </p:txBody>
      </p:sp>
    </p:spTree>
    <p:extLst>
      <p:ext uri="{BB962C8B-B14F-4D97-AF65-F5344CB8AC3E}">
        <p14:creationId xmlns:p14="http://schemas.microsoft.com/office/powerpoint/2010/main" val="3222235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DC74F37-54D2-FD1C-67C6-DAFE95CE8000}"/>
              </a:ext>
            </a:extLst>
          </p:cNvPr>
          <p:cNvSpPr>
            <a:spLocks noGrp="1"/>
          </p:cNvSpPr>
          <p:nvPr>
            <p:ph type="body" sz="quarter" idx="10"/>
          </p:nvPr>
        </p:nvSpPr>
        <p:spPr>
          <a:xfrm>
            <a:off x="659404" y="346841"/>
            <a:ext cx="10872196" cy="515007"/>
          </a:xfrm>
        </p:spPr>
        <p:txBody>
          <a:bodyPr/>
          <a:lstStyle/>
          <a:p>
            <a:pPr algn="ctr"/>
            <a:r>
              <a:rPr lang="en-US" dirty="0"/>
              <a:t>Requests from HMRC</a:t>
            </a:r>
            <a:endParaRPr lang="en-GB" dirty="0"/>
          </a:p>
        </p:txBody>
      </p:sp>
      <p:sp>
        <p:nvSpPr>
          <p:cNvPr id="3" name="Text Placeholder 2">
            <a:extLst>
              <a:ext uri="{FF2B5EF4-FFF2-40B4-BE49-F238E27FC236}">
                <a16:creationId xmlns:a16="http://schemas.microsoft.com/office/drawing/2014/main" id="{8AA495C9-BB75-2827-5383-1486E43F42F8}"/>
              </a:ext>
            </a:extLst>
          </p:cNvPr>
          <p:cNvSpPr>
            <a:spLocks noGrp="1"/>
          </p:cNvSpPr>
          <p:nvPr>
            <p:ph type="body" sz="quarter" idx="11"/>
          </p:nvPr>
        </p:nvSpPr>
        <p:spPr>
          <a:xfrm>
            <a:off x="659404" y="959516"/>
            <a:ext cx="10872694" cy="5210055"/>
          </a:xfrm>
        </p:spPr>
        <p:txBody>
          <a:bodyPr/>
          <a:lstStyle/>
          <a:p>
            <a:pPr marL="342900" indent="-342900">
              <a:buFont typeface="Arial" panose="020B0604020202020204" pitchFamily="34" charset="0"/>
              <a:buChar char="•"/>
            </a:pPr>
            <a:r>
              <a:rPr lang="en-US" dirty="0"/>
              <a:t>Does HMRC have a right to the information?</a:t>
            </a:r>
          </a:p>
          <a:p>
            <a:pPr marL="342900" indent="-342900">
              <a:buFont typeface="Arial" panose="020B0604020202020204" pitchFamily="34" charset="0"/>
              <a:buChar char="•"/>
            </a:pPr>
            <a:r>
              <a:rPr lang="en-US" dirty="0"/>
              <a:t>Is it in the client’s interest to provide the information?</a:t>
            </a:r>
          </a:p>
          <a:p>
            <a:pPr marL="342900" indent="-342900">
              <a:buFont typeface="Arial" panose="020B0604020202020204" pitchFamily="34" charset="0"/>
              <a:buChar char="•"/>
            </a:pPr>
            <a:r>
              <a:rPr lang="en-US" dirty="0"/>
              <a:t>Is it down to you to decide?</a:t>
            </a:r>
          </a:p>
          <a:p>
            <a:pPr marL="342900" indent="-342900">
              <a:buFont typeface="Arial" panose="020B0604020202020204" pitchFamily="34" charset="0"/>
              <a:buChar char="•"/>
            </a:pPr>
            <a:r>
              <a:rPr lang="en-US" dirty="0"/>
              <a:t>If an informal request, should you advise HMRC that you need a statutory notice?</a:t>
            </a:r>
          </a:p>
          <a:p>
            <a:pPr marL="342900" indent="-342900">
              <a:buFont typeface="Arial" panose="020B0604020202020204" pitchFamily="34" charset="0"/>
              <a:buChar char="•"/>
            </a:pPr>
            <a:r>
              <a:rPr lang="en-US" dirty="0"/>
              <a:t>If a statutory notice, check if it is valid procedurally and in terms of extent.</a:t>
            </a:r>
          </a:p>
          <a:p>
            <a:pPr marL="342900" indent="-342900">
              <a:buFont typeface="Arial" panose="020B0604020202020204" pitchFamily="34" charset="0"/>
              <a:buChar char="•"/>
            </a:pPr>
            <a:r>
              <a:rPr lang="en-US" dirty="0"/>
              <a:t>Advise the client if they should provide information outside any valid notice.</a:t>
            </a:r>
          </a:p>
          <a:p>
            <a:pPr marL="342900" indent="-342900">
              <a:buFont typeface="Arial" panose="020B0604020202020204" pitchFamily="34" charset="0"/>
              <a:buChar char="•"/>
            </a:pPr>
            <a:r>
              <a:rPr lang="en-US" dirty="0"/>
              <a:t>Provision of information when not legally required to do so- is it a breach of client confidentiality? Are you in breach of your professional and regulatory duties as well as negligent?</a:t>
            </a:r>
          </a:p>
          <a:p>
            <a:pPr marL="342900" indent="-342900">
              <a:buFont typeface="Arial" panose="020B0604020202020204" pitchFamily="34" charset="0"/>
              <a:buChar char="•"/>
            </a:pPr>
            <a:r>
              <a:rPr lang="en-US" dirty="0"/>
              <a:t>Are you failing to act in client’s interests? </a:t>
            </a:r>
          </a:p>
          <a:p>
            <a:pPr marL="342900" indent="-342900">
              <a:buFont typeface="Arial" panose="020B0604020202020204" pitchFamily="34" charset="0"/>
              <a:buChar char="•"/>
            </a:pPr>
            <a:r>
              <a:rPr lang="en-US" dirty="0"/>
              <a:t>Take specialist advice if you are not sure.</a:t>
            </a:r>
            <a:endParaRPr lang="en-GB" dirty="0"/>
          </a:p>
        </p:txBody>
      </p:sp>
    </p:spTree>
    <p:extLst>
      <p:ext uri="{BB962C8B-B14F-4D97-AF65-F5344CB8AC3E}">
        <p14:creationId xmlns:p14="http://schemas.microsoft.com/office/powerpoint/2010/main" val="3602106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9F5677C-0951-9182-C41C-8CA675402058}"/>
              </a:ext>
            </a:extLst>
          </p:cNvPr>
          <p:cNvSpPr>
            <a:spLocks noGrp="1"/>
          </p:cNvSpPr>
          <p:nvPr>
            <p:ph type="body" sz="quarter" idx="10"/>
          </p:nvPr>
        </p:nvSpPr>
        <p:spPr>
          <a:xfrm>
            <a:off x="659404" y="315310"/>
            <a:ext cx="10872196" cy="653953"/>
          </a:xfrm>
        </p:spPr>
        <p:txBody>
          <a:bodyPr/>
          <a:lstStyle/>
          <a:p>
            <a:pPr algn="ctr"/>
            <a:r>
              <a:rPr lang="en-US" dirty="0"/>
              <a:t>Professional clearance letters </a:t>
            </a:r>
            <a:endParaRPr lang="en-GB" dirty="0"/>
          </a:p>
        </p:txBody>
      </p:sp>
      <p:sp>
        <p:nvSpPr>
          <p:cNvPr id="3" name="Text Placeholder 2">
            <a:extLst>
              <a:ext uri="{FF2B5EF4-FFF2-40B4-BE49-F238E27FC236}">
                <a16:creationId xmlns:a16="http://schemas.microsoft.com/office/drawing/2014/main" id="{81D88A9C-694C-8A32-A143-EED6556DCC8D}"/>
              </a:ext>
            </a:extLst>
          </p:cNvPr>
          <p:cNvSpPr>
            <a:spLocks noGrp="1"/>
          </p:cNvSpPr>
          <p:nvPr>
            <p:ph type="body" sz="quarter" idx="11"/>
          </p:nvPr>
        </p:nvSpPr>
        <p:spPr>
          <a:xfrm>
            <a:off x="659404" y="969263"/>
            <a:ext cx="10872196" cy="5221330"/>
          </a:xfrm>
        </p:spPr>
        <p:txBody>
          <a:bodyPr/>
          <a:lstStyle/>
          <a:p>
            <a:pPr marL="342900" indent="-342900">
              <a:buFont typeface="Arial" panose="020B0604020202020204" pitchFamily="34" charset="0"/>
              <a:buChar char="•"/>
            </a:pPr>
            <a:r>
              <a:rPr lang="en-US" dirty="0"/>
              <a:t>Duty of confidentiality survives the client relationship.</a:t>
            </a:r>
          </a:p>
          <a:p>
            <a:pPr marL="342900" indent="-342900">
              <a:buFont typeface="Arial" panose="020B0604020202020204" pitchFamily="34" charset="0"/>
              <a:buChar char="•"/>
            </a:pPr>
            <a:r>
              <a:rPr lang="en-US" dirty="0"/>
              <a:t>Clearance letter is not consent to provide the information; you need the client’s consent.</a:t>
            </a:r>
          </a:p>
          <a:p>
            <a:pPr marL="342900" indent="-342900">
              <a:buFont typeface="Arial" panose="020B0604020202020204" pitchFamily="34" charset="0"/>
              <a:buChar char="•"/>
            </a:pPr>
            <a:r>
              <a:rPr lang="en-US" dirty="0"/>
              <a:t>If the client hasn’t paid your fees, you still need to respond to the clearance letter, but can tell the new adviser that your fees are unpaid.</a:t>
            </a:r>
          </a:p>
          <a:p>
            <a:pPr marL="342900" indent="-342900">
              <a:buFont typeface="Arial" panose="020B0604020202020204" pitchFamily="34" charset="0"/>
              <a:buChar char="•"/>
            </a:pPr>
            <a:r>
              <a:rPr lang="en-US" dirty="0"/>
              <a:t>Don’t become hostile in the response! Stay factual!</a:t>
            </a:r>
          </a:p>
          <a:p>
            <a:pPr marL="342900" indent="-342900">
              <a:buFont typeface="Arial" panose="020B0604020202020204" pitchFamily="34" charset="0"/>
              <a:buChar char="•"/>
            </a:pPr>
            <a:r>
              <a:rPr lang="en-US" dirty="0"/>
              <a:t>Failure to correct errors in reported tax position can cause issues. You can’t ‘tip off’ but have to give correct information to new adviser- take legal advice?</a:t>
            </a:r>
          </a:p>
          <a:p>
            <a:pPr marL="342900" indent="-342900">
              <a:buFont typeface="Arial" panose="020B0604020202020204" pitchFamily="34" charset="0"/>
              <a:buChar char="•"/>
            </a:pPr>
            <a:r>
              <a:rPr lang="en-US" dirty="0"/>
              <a:t>Exercise of lien can be troublesome- you can’t retain client’s original papers. Do you know what you can retain and what you have to provide?</a:t>
            </a:r>
            <a:endParaRPr lang="en-GB" dirty="0"/>
          </a:p>
        </p:txBody>
      </p:sp>
    </p:spTree>
    <p:extLst>
      <p:ext uri="{BB962C8B-B14F-4D97-AF65-F5344CB8AC3E}">
        <p14:creationId xmlns:p14="http://schemas.microsoft.com/office/powerpoint/2010/main" val="4246623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D7B125-230C-AA0E-E1B1-CB6CC956B8DE}"/>
              </a:ext>
            </a:extLst>
          </p:cNvPr>
          <p:cNvSpPr>
            <a:spLocks noGrp="1"/>
          </p:cNvSpPr>
          <p:nvPr>
            <p:ph type="body" sz="quarter" idx="10"/>
          </p:nvPr>
        </p:nvSpPr>
        <p:spPr>
          <a:xfrm>
            <a:off x="659404" y="94594"/>
            <a:ext cx="10872196" cy="777766"/>
          </a:xfrm>
        </p:spPr>
        <p:txBody>
          <a:bodyPr/>
          <a:lstStyle/>
          <a:p>
            <a:pPr algn="ctr"/>
            <a:r>
              <a:rPr lang="en-US" dirty="0"/>
              <a:t>Requests from banks/lenders</a:t>
            </a:r>
            <a:endParaRPr lang="en-GB" dirty="0"/>
          </a:p>
        </p:txBody>
      </p:sp>
      <p:sp>
        <p:nvSpPr>
          <p:cNvPr id="3" name="Text Placeholder 2">
            <a:extLst>
              <a:ext uri="{FF2B5EF4-FFF2-40B4-BE49-F238E27FC236}">
                <a16:creationId xmlns:a16="http://schemas.microsoft.com/office/drawing/2014/main" id="{0AE9DFCF-6B9A-9499-B429-A4393473A2E9}"/>
              </a:ext>
            </a:extLst>
          </p:cNvPr>
          <p:cNvSpPr>
            <a:spLocks noGrp="1"/>
          </p:cNvSpPr>
          <p:nvPr>
            <p:ph type="body" sz="quarter" idx="11"/>
          </p:nvPr>
        </p:nvSpPr>
        <p:spPr>
          <a:xfrm>
            <a:off x="525517" y="987972"/>
            <a:ext cx="11006083" cy="4900765"/>
          </a:xfrm>
        </p:spPr>
        <p:txBody>
          <a:bodyPr/>
          <a:lstStyle/>
          <a:p>
            <a:pPr marL="342900" indent="-342900">
              <a:buFont typeface="Arial" panose="020B0604020202020204" pitchFamily="34" charset="0"/>
              <a:buChar char="•"/>
            </a:pPr>
            <a:r>
              <a:rPr lang="en-US" dirty="0"/>
              <a:t>Banks often ask for an ‘accountant’s certificate’ and can get ‘grumpy’ if this is not completed.</a:t>
            </a:r>
          </a:p>
          <a:p>
            <a:pPr marL="342900" indent="-342900">
              <a:buFont typeface="Arial" panose="020B0604020202020204" pitchFamily="34" charset="0"/>
              <a:buChar char="•"/>
            </a:pPr>
            <a:r>
              <a:rPr lang="en-US" dirty="0"/>
              <a:t>The form asks for information you may not </a:t>
            </a:r>
            <a:r>
              <a:rPr lang="en-US" u="sng" dirty="0"/>
              <a:t>know</a:t>
            </a:r>
            <a:r>
              <a:rPr lang="en-US" dirty="0"/>
              <a:t>.</a:t>
            </a:r>
          </a:p>
          <a:p>
            <a:pPr marL="342900" indent="-342900">
              <a:buFont typeface="Arial" panose="020B0604020202020204" pitchFamily="34" charset="0"/>
              <a:buChar char="•"/>
            </a:pPr>
            <a:r>
              <a:rPr lang="en-US" dirty="0"/>
              <a:t>Don’t confuse what you </a:t>
            </a:r>
            <a:r>
              <a:rPr lang="en-US" u="sng" dirty="0"/>
              <a:t>know</a:t>
            </a:r>
            <a:r>
              <a:rPr lang="en-US" dirty="0"/>
              <a:t> with what you have been </a:t>
            </a:r>
            <a:r>
              <a:rPr lang="en-US" u="sng" dirty="0"/>
              <a:t>told</a:t>
            </a:r>
            <a:r>
              <a:rPr lang="en-US" dirty="0"/>
              <a:t>.</a:t>
            </a:r>
          </a:p>
          <a:p>
            <a:pPr marL="342900" indent="-342900">
              <a:buFont typeface="Arial" panose="020B0604020202020204" pitchFamily="34" charset="0"/>
              <a:buChar char="•"/>
            </a:pPr>
            <a:r>
              <a:rPr lang="en-US" dirty="0"/>
              <a:t>Don’t confuse who your client is when you get a request for a form for a director when your client is the company.</a:t>
            </a:r>
          </a:p>
          <a:p>
            <a:pPr marL="342900" indent="-342900">
              <a:buFont typeface="Arial" panose="020B0604020202020204" pitchFamily="34" charset="0"/>
              <a:buChar char="•"/>
            </a:pPr>
            <a:r>
              <a:rPr lang="en-US" dirty="0"/>
              <a:t>Don’t forget that information you have seen (</a:t>
            </a:r>
            <a:r>
              <a:rPr lang="en-US" dirty="0" err="1"/>
              <a:t>eg</a:t>
            </a:r>
            <a:r>
              <a:rPr lang="en-US" dirty="0"/>
              <a:t> bank statements) only shows what is in that account on that day- funds might have been withdrawn the following day. Be careful how you describe that in the response. </a:t>
            </a:r>
          </a:p>
          <a:p>
            <a:pPr marL="342900" indent="-342900">
              <a:buFont typeface="Arial" panose="020B0604020202020204" pitchFamily="34" charset="0"/>
              <a:buChar char="•"/>
            </a:pPr>
            <a:r>
              <a:rPr lang="en-US" dirty="0"/>
              <a:t>Don’t give in to pressure to sign the form, a letter confirming what your role is, what you did, (</a:t>
            </a:r>
            <a:r>
              <a:rPr lang="en-US" dirty="0" err="1"/>
              <a:t>eg</a:t>
            </a:r>
            <a:r>
              <a:rPr lang="en-US" dirty="0"/>
              <a:t> prepare accounts based on unaudited information) and attaching a copy of filed tax returns, is all you probably can do. </a:t>
            </a:r>
          </a:p>
          <a:p>
            <a:pPr marL="342900" indent="-342900">
              <a:buFont typeface="Arial" panose="020B0604020202020204" pitchFamily="34" charset="0"/>
              <a:buChar char="•"/>
            </a:pPr>
            <a:r>
              <a:rPr lang="en-US" dirty="0"/>
              <a:t>Do you charge for the response? Do you have an engagement letter for this work?</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4251862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EE71B9C-EF49-657D-0252-07DF25E6A551}"/>
              </a:ext>
            </a:extLst>
          </p:cNvPr>
          <p:cNvSpPr>
            <a:spLocks noGrp="1"/>
          </p:cNvSpPr>
          <p:nvPr>
            <p:ph type="body" sz="quarter" idx="10"/>
          </p:nvPr>
        </p:nvSpPr>
        <p:spPr>
          <a:xfrm>
            <a:off x="659404" y="252248"/>
            <a:ext cx="10872196" cy="515007"/>
          </a:xfrm>
        </p:spPr>
        <p:txBody>
          <a:bodyPr/>
          <a:lstStyle/>
          <a:p>
            <a:pPr algn="ctr"/>
            <a:r>
              <a:rPr lang="en-US" dirty="0"/>
              <a:t>Requests from new advisers</a:t>
            </a:r>
            <a:endParaRPr lang="en-GB" dirty="0"/>
          </a:p>
        </p:txBody>
      </p:sp>
      <p:sp>
        <p:nvSpPr>
          <p:cNvPr id="3" name="Text Placeholder 2">
            <a:extLst>
              <a:ext uri="{FF2B5EF4-FFF2-40B4-BE49-F238E27FC236}">
                <a16:creationId xmlns:a16="http://schemas.microsoft.com/office/drawing/2014/main" id="{78103D03-9FA9-3EED-C0E1-24BCAA1789D8}"/>
              </a:ext>
            </a:extLst>
          </p:cNvPr>
          <p:cNvSpPr>
            <a:spLocks noGrp="1"/>
          </p:cNvSpPr>
          <p:nvPr>
            <p:ph type="body" sz="quarter" idx="11"/>
          </p:nvPr>
        </p:nvSpPr>
        <p:spPr>
          <a:xfrm>
            <a:off x="659404" y="998484"/>
            <a:ext cx="10872196" cy="4890254"/>
          </a:xfrm>
        </p:spPr>
        <p:txBody>
          <a:bodyPr/>
          <a:lstStyle/>
          <a:p>
            <a:pPr marL="342900" indent="-342900">
              <a:buFont typeface="Arial" panose="020B0604020202020204" pitchFamily="34" charset="0"/>
              <a:buChar char="•"/>
            </a:pPr>
            <a:r>
              <a:rPr lang="en-US" dirty="0"/>
              <a:t>Arises where you did work for one purpose and then a new adviser wants to see your work and use it for another</a:t>
            </a:r>
          </a:p>
          <a:p>
            <a:pPr marL="342900" indent="-342900">
              <a:buFont typeface="Arial" panose="020B0604020202020204" pitchFamily="34" charset="0"/>
              <a:buChar char="•"/>
            </a:pPr>
            <a:r>
              <a:rPr lang="en-US" dirty="0"/>
              <a:t>E.g. you acted for a client when they bought a business 3 years ago, client is now selling the business and buyer’s advisers doing the DD want to see the work you did.</a:t>
            </a:r>
          </a:p>
          <a:p>
            <a:pPr marL="342900" indent="-342900">
              <a:buFont typeface="Arial" panose="020B0604020202020204" pitchFamily="34" charset="0"/>
              <a:buChar char="•"/>
            </a:pPr>
            <a:r>
              <a:rPr lang="en-US" dirty="0"/>
              <a:t>You can allow them to see your work if they sign a ‘hold harmless’ letter, which protects you.</a:t>
            </a:r>
          </a:p>
          <a:p>
            <a:pPr marL="342900" indent="-342900">
              <a:buFont typeface="Arial" panose="020B0604020202020204" pitchFamily="34" charset="0"/>
              <a:buChar char="•"/>
            </a:pPr>
            <a:r>
              <a:rPr lang="en-US" dirty="0"/>
              <a:t>Don’t use the buyer’s draft HH- get legal advice first and have your own, to make sure it protects you and your interests!</a:t>
            </a:r>
          </a:p>
          <a:p>
            <a:pPr marL="342900" indent="-342900">
              <a:buFont typeface="Arial" panose="020B0604020202020204" pitchFamily="34" charset="0"/>
              <a:buChar char="•"/>
            </a:pPr>
            <a:r>
              <a:rPr lang="en-US" dirty="0"/>
              <a:t>If the buyer wants to rely on your work, then you will need other protections- perhaps a ‘reliance letter’ or engagement terms to protect- again seek legal advice or you may end up with unintended claims!</a:t>
            </a:r>
          </a:p>
          <a:p>
            <a:pPr marL="342900" indent="-342900">
              <a:buFont typeface="Arial" panose="020B0604020202020204" pitchFamily="34" charset="0"/>
              <a:buChar char="•"/>
            </a:pPr>
            <a:r>
              <a:rPr lang="en-US" dirty="0"/>
              <a:t>If you are going to allow the new advisor to rely on your work, and increase your exposure to risk, then charge for that?</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873740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04BDF8-1678-BD61-B065-AF16410866C5}"/>
              </a:ext>
            </a:extLst>
          </p:cNvPr>
          <p:cNvSpPr>
            <a:spLocks noGrp="1"/>
          </p:cNvSpPr>
          <p:nvPr>
            <p:ph type="body" sz="quarter" idx="10"/>
          </p:nvPr>
        </p:nvSpPr>
        <p:spPr>
          <a:xfrm>
            <a:off x="659404" y="294290"/>
            <a:ext cx="10872196" cy="674973"/>
          </a:xfrm>
        </p:spPr>
        <p:txBody>
          <a:bodyPr/>
          <a:lstStyle/>
          <a:p>
            <a:pPr algn="ctr"/>
            <a:r>
              <a:rPr lang="en-US" dirty="0"/>
              <a:t>And if you want to know more!</a:t>
            </a:r>
            <a:endParaRPr lang="en-GB" dirty="0"/>
          </a:p>
        </p:txBody>
      </p:sp>
      <p:sp>
        <p:nvSpPr>
          <p:cNvPr id="3" name="Text Placeholder 2">
            <a:extLst>
              <a:ext uri="{FF2B5EF4-FFF2-40B4-BE49-F238E27FC236}">
                <a16:creationId xmlns:a16="http://schemas.microsoft.com/office/drawing/2014/main" id="{BAEEFBCC-D825-C1BE-F300-49FADA21D22F}"/>
              </a:ext>
            </a:extLst>
          </p:cNvPr>
          <p:cNvSpPr>
            <a:spLocks noGrp="1"/>
          </p:cNvSpPr>
          <p:nvPr>
            <p:ph type="body" sz="quarter" idx="11"/>
          </p:nvPr>
        </p:nvSpPr>
        <p:spPr>
          <a:xfrm>
            <a:off x="659404" y="1103586"/>
            <a:ext cx="10872196" cy="4785151"/>
          </a:xfrm>
        </p:spPr>
        <p:txBody>
          <a:bodyPr/>
          <a:lstStyle/>
          <a:p>
            <a:pPr marL="342900" indent="-342900">
              <a:buFont typeface="Arial" panose="020B0604020202020204" pitchFamily="34" charset="0"/>
              <a:buChar char="•"/>
            </a:pPr>
            <a:r>
              <a:rPr lang="en-US" dirty="0"/>
              <a:t>These risks and many more are considered in our Risk Insight™ report.</a:t>
            </a:r>
          </a:p>
          <a:p>
            <a:pPr marL="342900" indent="-342900">
              <a:buFont typeface="Arial" panose="020B0604020202020204" pitchFamily="34" charset="0"/>
              <a:buChar char="•"/>
            </a:pPr>
            <a:r>
              <a:rPr lang="en-US" dirty="0"/>
              <a:t>The Risk Insight Report ™ is a quick and easy</a:t>
            </a:r>
          </a:p>
          <a:p>
            <a:r>
              <a:rPr lang="en-US" dirty="0"/>
              <a:t>    way to identify your exposure in ten key areas.</a:t>
            </a:r>
          </a:p>
          <a:p>
            <a:pPr marL="342900" indent="-342900">
              <a:buFont typeface="Arial" panose="020B0604020202020204" pitchFamily="34" charset="0"/>
              <a:buChar char="•"/>
            </a:pPr>
            <a:r>
              <a:rPr lang="en-US" dirty="0"/>
              <a:t>You get a one-page report with a dashboard </a:t>
            </a:r>
          </a:p>
          <a:p>
            <a:r>
              <a:rPr lang="en-US" dirty="0"/>
              <a:t>    showing your risks </a:t>
            </a:r>
            <a:r>
              <a:rPr lang="en-US" dirty="0" err="1"/>
              <a:t>prioritised</a:t>
            </a:r>
            <a:r>
              <a:rPr lang="en-US" dirty="0"/>
              <a:t> and providing</a:t>
            </a:r>
          </a:p>
          <a:p>
            <a:r>
              <a:rPr lang="en-US" dirty="0"/>
              <a:t>    relevant recommendations.</a:t>
            </a:r>
          </a:p>
          <a:p>
            <a:pPr marL="342900" indent="-342900">
              <a:buFont typeface="Arial" panose="020B0604020202020204" pitchFamily="34" charset="0"/>
              <a:buChar char="•"/>
            </a:pPr>
            <a:r>
              <a:rPr lang="en-US" dirty="0"/>
              <a:t>All for a short investment of time (1 hour to </a:t>
            </a:r>
          </a:p>
          <a:p>
            <a:r>
              <a:rPr lang="en-US" dirty="0"/>
              <a:t>    1.5 hours) and £1,850 plus vat!</a:t>
            </a:r>
          </a:p>
          <a:p>
            <a:pPr marL="342900" indent="-342900">
              <a:buFont typeface="Arial" panose="020B0604020202020204" pitchFamily="34" charset="0"/>
              <a:buChar char="•"/>
            </a:pPr>
            <a:r>
              <a:rPr lang="en-US" dirty="0"/>
              <a:t>To find out more see </a:t>
            </a:r>
            <a:r>
              <a:rPr lang="en-US" dirty="0">
                <a:hlinkClick r:id="rId2"/>
              </a:rPr>
              <a:t>Karen Eckstein Ltd - Specialist providers of advice and training on risk to professionals</a:t>
            </a:r>
            <a:endParaRPr lang="en-US" dirty="0"/>
          </a:p>
          <a:p>
            <a:pPr marL="342900" indent="-342900">
              <a:buFont typeface="Arial" panose="020B0604020202020204" pitchFamily="34" charset="0"/>
              <a:buChar char="•"/>
            </a:pPr>
            <a:r>
              <a:rPr lang="en-US" dirty="0"/>
              <a:t>Or contact us on risk@kareneckstein.co.uk</a:t>
            </a:r>
            <a:endParaRPr lang="en-GB" dirty="0"/>
          </a:p>
          <a:p>
            <a:endParaRPr lang="en-GB" dirty="0"/>
          </a:p>
        </p:txBody>
      </p:sp>
      <p:grpSp>
        <p:nvGrpSpPr>
          <p:cNvPr id="4" name="Group 3">
            <a:extLst>
              <a:ext uri="{FF2B5EF4-FFF2-40B4-BE49-F238E27FC236}">
                <a16:creationId xmlns:a16="http://schemas.microsoft.com/office/drawing/2014/main" id="{38715DBB-995F-9BAF-6CAC-C66443A047B8}"/>
              </a:ext>
            </a:extLst>
          </p:cNvPr>
          <p:cNvGrpSpPr/>
          <p:nvPr/>
        </p:nvGrpSpPr>
        <p:grpSpPr>
          <a:xfrm>
            <a:off x="7958952" y="1663503"/>
            <a:ext cx="2796866" cy="2869711"/>
            <a:chOff x="2752947" y="2036010"/>
            <a:chExt cx="4073303" cy="4179393"/>
          </a:xfrm>
        </p:grpSpPr>
        <p:sp>
          <p:nvSpPr>
            <p:cNvPr id="5" name="Rectangle 4">
              <a:extLst>
                <a:ext uri="{FF2B5EF4-FFF2-40B4-BE49-F238E27FC236}">
                  <a16:creationId xmlns:a16="http://schemas.microsoft.com/office/drawing/2014/main" id="{0B90D9A1-BBB6-BB79-2964-0CC73E4EB711}"/>
                </a:ext>
              </a:extLst>
            </p:cNvPr>
            <p:cNvSpPr/>
            <p:nvPr/>
          </p:nvSpPr>
          <p:spPr>
            <a:xfrm>
              <a:off x="2752947" y="2036010"/>
              <a:ext cx="4073303" cy="4179393"/>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9FC7469B-D739-5058-95AB-5FD4ABEE938D}"/>
                </a:ext>
              </a:extLst>
            </p:cNvPr>
            <p:cNvGrpSpPr/>
            <p:nvPr/>
          </p:nvGrpSpPr>
          <p:grpSpPr>
            <a:xfrm>
              <a:off x="3091537" y="2427645"/>
              <a:ext cx="3396122" cy="3396122"/>
              <a:chOff x="2937058" y="2316917"/>
              <a:chExt cx="3663583" cy="3663583"/>
            </a:xfrm>
          </p:grpSpPr>
          <p:sp>
            <p:nvSpPr>
              <p:cNvPr id="7" name="Oval 6">
                <a:extLst>
                  <a:ext uri="{FF2B5EF4-FFF2-40B4-BE49-F238E27FC236}">
                    <a16:creationId xmlns:a16="http://schemas.microsoft.com/office/drawing/2014/main" id="{1AA6979F-6745-47CA-53E6-E680C75B2955}"/>
                  </a:ext>
                </a:extLst>
              </p:cNvPr>
              <p:cNvSpPr/>
              <p:nvPr/>
            </p:nvSpPr>
            <p:spPr>
              <a:xfrm>
                <a:off x="2937058" y="2316917"/>
                <a:ext cx="3663583" cy="3663583"/>
              </a:xfrm>
              <a:prstGeom prst="ellipse">
                <a:avLst/>
              </a:prstGeom>
              <a:solidFill>
                <a:srgbClr val="3EA5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F9DCBCB7-B0AB-D330-310D-F1984E39CE10}"/>
                  </a:ext>
                </a:extLst>
              </p:cNvPr>
              <p:cNvSpPr/>
              <p:nvPr/>
            </p:nvSpPr>
            <p:spPr>
              <a:xfrm>
                <a:off x="3559655" y="2939514"/>
                <a:ext cx="2418388" cy="2418388"/>
              </a:xfrm>
              <a:prstGeom prst="ellipse">
                <a:avLst/>
              </a:prstGeom>
              <a:solidFill>
                <a:srgbClr val="F492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E7116C0E-4D1C-E5A7-BD63-EE1D9D469E6A}"/>
                  </a:ext>
                </a:extLst>
              </p:cNvPr>
              <p:cNvSpPr/>
              <p:nvPr/>
            </p:nvSpPr>
            <p:spPr>
              <a:xfrm>
                <a:off x="4184710" y="3564569"/>
                <a:ext cx="1168278" cy="1168278"/>
              </a:xfrm>
              <a:prstGeom prst="ellipse">
                <a:avLst/>
              </a:prstGeom>
              <a:solidFill>
                <a:srgbClr val="CD161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Tree>
    <p:extLst>
      <p:ext uri="{BB962C8B-B14F-4D97-AF65-F5344CB8AC3E}">
        <p14:creationId xmlns:p14="http://schemas.microsoft.com/office/powerpoint/2010/main" val="1883494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840AF-E780-B07C-BF2E-1639603FEE1D}"/>
              </a:ext>
            </a:extLst>
          </p:cNvPr>
          <p:cNvSpPr>
            <a:spLocks noGrp="1"/>
          </p:cNvSpPr>
          <p:nvPr>
            <p:ph type="title"/>
          </p:nvPr>
        </p:nvSpPr>
        <p:spPr>
          <a:xfrm>
            <a:off x="3556000" y="853440"/>
            <a:ext cx="7680960" cy="4353042"/>
          </a:xfrm>
        </p:spPr>
        <p:txBody>
          <a:bodyPr lIns="91440" tIns="45720" rIns="91440" bIns="45720" anchor="b"/>
          <a:lstStyle/>
          <a:p>
            <a:pPr>
              <a:spcBef>
                <a:spcPts val="1000"/>
              </a:spcBef>
            </a:pPr>
            <a:r>
              <a:rPr lang="en-US" sz="5400" dirty="0"/>
              <a:t>Disclosure to Third Parties-</a:t>
            </a:r>
            <a:br>
              <a:rPr lang="en-US" sz="5400" dirty="0"/>
            </a:br>
            <a:r>
              <a:rPr lang="en-US" sz="5400" dirty="0"/>
              <a:t>Traps for the unwary </a:t>
            </a:r>
            <a:br>
              <a:rPr lang="en-US" sz="5400" dirty="0"/>
            </a:br>
            <a:r>
              <a:rPr lang="en-US" sz="5400" dirty="0"/>
              <a:t>Any Questions?</a:t>
            </a:r>
            <a:endParaRPr lang="en-US" sz="5400" dirty="0">
              <a:solidFill>
                <a:schemeClr val="bg1"/>
              </a:solidFill>
            </a:endParaRPr>
          </a:p>
        </p:txBody>
      </p:sp>
      <p:sp>
        <p:nvSpPr>
          <p:cNvPr id="3" name="Text Placeholder 2">
            <a:extLst>
              <a:ext uri="{FF2B5EF4-FFF2-40B4-BE49-F238E27FC236}">
                <a16:creationId xmlns:a16="http://schemas.microsoft.com/office/drawing/2014/main" id="{111D866F-AC36-B616-9606-8E4273A98877}"/>
              </a:ext>
            </a:extLst>
          </p:cNvPr>
          <p:cNvSpPr>
            <a:spLocks noGrp="1"/>
          </p:cNvSpPr>
          <p:nvPr>
            <p:ph type="body" sz="quarter" idx="10"/>
          </p:nvPr>
        </p:nvSpPr>
        <p:spPr>
          <a:xfrm>
            <a:off x="294640" y="1534160"/>
            <a:ext cx="2827018" cy="3139440"/>
          </a:xfrm>
        </p:spPr>
        <p:txBody>
          <a:bodyPr/>
          <a:lstStyle/>
          <a:p>
            <a:pPr algn="just"/>
            <a:r>
              <a:rPr lang="en-US" sz="1400" b="1" dirty="0">
                <a:latin typeface="Calibri" panose="020F0502020204030204" pitchFamily="34" charset="0"/>
                <a:ea typeface="+mj-lt"/>
                <a:cs typeface="Calibri" panose="020F0502020204030204" pitchFamily="34" charset="0"/>
              </a:rPr>
              <a:t>Disclaimer</a:t>
            </a:r>
            <a:br>
              <a:rPr lang="en-US" sz="1400" dirty="0">
                <a:latin typeface="Calibri" panose="020F0502020204030204" pitchFamily="34" charset="0"/>
                <a:ea typeface="+mj-lt"/>
                <a:cs typeface="Calibri" panose="020F0502020204030204" pitchFamily="34" charset="0"/>
              </a:rPr>
            </a:br>
            <a:r>
              <a:rPr lang="en-US" sz="1400" b="1" dirty="0">
                <a:solidFill>
                  <a:schemeClr val="tx1"/>
                </a:solidFill>
                <a:latin typeface="Calibri" panose="020F0502020204030204" pitchFamily="34" charset="0"/>
                <a:ea typeface="+mj-lt"/>
                <a:cs typeface="Calibri" panose="020F0502020204030204" pitchFamily="34" charset="0"/>
              </a:rPr>
              <a:t>.</a:t>
            </a:r>
            <a:br>
              <a:rPr lang="en-US" sz="1400" dirty="0">
                <a:latin typeface="Calibri" panose="020F0502020204030204" pitchFamily="34" charset="0"/>
                <a:ea typeface="+mj-lt"/>
                <a:cs typeface="Calibri" panose="020F0502020204030204" pitchFamily="34" charset="0"/>
              </a:rPr>
            </a:br>
            <a:r>
              <a:rPr lang="en-US" sz="1400" b="1" dirty="0">
                <a:latin typeface="Calibri" panose="020F0502020204030204" pitchFamily="34" charset="0"/>
                <a:cs typeface="Calibri" panose="020F0502020204030204" pitchFamily="34" charset="0"/>
              </a:rPr>
              <a:t>Please note that the information contained in this presentation is provided for general informational purposes only. It does not constitute any form of legal or other professional advice, and you should not use it as a substitute for advice tailored to your specific circumstances. </a:t>
            </a:r>
            <a:endParaRPr lang="en-US" sz="1400" dirty="0">
              <a:latin typeface="Calibri" panose="020F0502020204030204" pitchFamily="34" charset="0"/>
              <a:ea typeface="+mj-lt"/>
              <a:cs typeface="Calibri" panose="020F0502020204030204" pitchFamily="34" charset="0"/>
            </a:endParaRPr>
          </a:p>
          <a:p>
            <a:pPr algn="just"/>
            <a:r>
              <a:rPr lang="en-US" sz="1400" b="1" dirty="0">
                <a:latin typeface="Calibri" panose="020F0502020204030204" pitchFamily="34" charset="0"/>
                <a:cs typeface="Calibri" panose="020F0502020204030204" pitchFamily="34" charset="0"/>
              </a:rPr>
              <a:t>We disclaim all and any liability for any actions you take (or omit to take) in reliance upon the contents of this presentation. </a:t>
            </a:r>
            <a:endParaRPr lang="en-US" sz="1400" dirty="0">
              <a:latin typeface="Calibri" panose="020F0502020204030204" pitchFamily="34" charset="0"/>
              <a:ea typeface="+mj-lt"/>
              <a:cs typeface="Calibri" panose="020F0502020204030204" pitchFamily="34" charset="0"/>
            </a:endParaRPr>
          </a:p>
          <a:p>
            <a:pPr algn="just"/>
            <a:r>
              <a:rPr lang="en-US" sz="1400" b="1" dirty="0">
                <a:latin typeface="Calibri" panose="020F0502020204030204" pitchFamily="34" charset="0"/>
                <a:ea typeface="+mj-lt"/>
                <a:cs typeface="Calibri" panose="020F0502020204030204" pitchFamily="34" charset="0"/>
              </a:rPr>
              <a:t>Our contact details are below should you wish us to contact us for professional advice.</a:t>
            </a:r>
          </a:p>
          <a:p>
            <a:pPr algn="just"/>
            <a:r>
              <a:rPr lang="en-US" sz="1600" b="1" dirty="0">
                <a:latin typeface="Calibri" panose="020F0502020204030204" pitchFamily="34" charset="0"/>
                <a:ea typeface="+mj-lt"/>
                <a:cs typeface="Calibri" panose="020F0502020204030204" pitchFamily="34" charset="0"/>
              </a:rPr>
              <a:t>Risk@kareneckstein.co.uk-07973627039</a:t>
            </a:r>
            <a:endParaRPr lang="en-GB" sz="1600"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35E83E26-972B-28AF-B079-EA26C8DEFE1E}"/>
              </a:ext>
            </a:extLst>
          </p:cNvPr>
          <p:cNvSpPr>
            <a:spLocks noGrp="1"/>
          </p:cNvSpPr>
          <p:nvPr>
            <p:ph type="body" sz="quarter" idx="11"/>
          </p:nvPr>
        </p:nvSpPr>
        <p:spPr/>
        <p:txBody>
          <a:bodyPr/>
          <a:lstStyle/>
          <a:p>
            <a:r>
              <a:rPr lang="en-US" dirty="0"/>
              <a:t>Karen Eckstein</a:t>
            </a:r>
          </a:p>
          <a:p>
            <a:r>
              <a:rPr lang="en-US" dirty="0"/>
              <a:t>LLB, CTA, Cert IRM</a:t>
            </a:r>
            <a:endParaRPr lang="en-GB" dirty="0"/>
          </a:p>
        </p:txBody>
      </p:sp>
    </p:spTree>
    <p:extLst>
      <p:ext uri="{BB962C8B-B14F-4D97-AF65-F5344CB8AC3E}">
        <p14:creationId xmlns:p14="http://schemas.microsoft.com/office/powerpoint/2010/main" val="1238653342"/>
      </p:ext>
    </p:extLst>
  </p:cSld>
  <p:clrMapOvr>
    <a:masterClrMapping/>
  </p:clrMapOvr>
</p:sld>
</file>

<file path=ppt/theme/theme1.xml><?xml version="1.0" encoding="utf-8"?>
<a:theme xmlns:a="http://schemas.openxmlformats.org/drawingml/2006/main" name="Titl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End slide">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4C423CC74FF05478CBED6F1CF167302" ma:contentTypeVersion="2" ma:contentTypeDescription="Create a new document." ma:contentTypeScope="" ma:versionID="68481a3425641ea57df57f34d904498d">
  <xsd:schema xmlns:xsd="http://www.w3.org/2001/XMLSchema" xmlns:xs="http://www.w3.org/2001/XMLSchema" xmlns:p="http://schemas.microsoft.com/office/2006/metadata/properties" xmlns:ns2="3f0d60c3-ee2e-4b52-9658-95fded064de0" targetNamespace="http://schemas.microsoft.com/office/2006/metadata/properties" ma:root="true" ma:fieldsID="4c25d2fc3f6fff10f390554593f43629" ns2:_="">
    <xsd:import namespace="3f0d60c3-ee2e-4b52-9658-95fded064de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0d60c3-ee2e-4b52-9658-95fded064d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527E2A-4D90-42E4-9C1A-D78A56305BC1}">
  <ds:schemaRefs>
    <ds:schemaRef ds:uri="http://purl.org/dc/terms/"/>
    <ds:schemaRef ds:uri="3f0d60c3-ee2e-4b52-9658-95fded064de0"/>
    <ds:schemaRef ds:uri="http://www.w3.org/XML/1998/namespace"/>
    <ds:schemaRef ds:uri="http://purl.org/dc/elements/1.1/"/>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BA2F6D5D-FF96-4FC0-AA06-B4D9FD598660}">
  <ds:schemaRefs>
    <ds:schemaRef ds:uri="http://schemas.microsoft.com/sharepoint/v3/contenttype/forms"/>
  </ds:schemaRefs>
</ds:datastoreItem>
</file>

<file path=customXml/itemProps3.xml><?xml version="1.0" encoding="utf-8"?>
<ds:datastoreItem xmlns:ds="http://schemas.openxmlformats.org/officeDocument/2006/customXml" ds:itemID="{D06ECC82-28F4-4885-B0EB-DB439D48259E}">
  <ds:schemaRefs>
    <ds:schemaRef ds:uri="3f0d60c3-ee2e-4b52-9658-95fded064de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70</TotalTime>
  <Words>940</Words>
  <Application>Microsoft Office PowerPoint</Application>
  <PresentationFormat>Widescreen</PresentationFormat>
  <Paragraphs>63</Paragraphs>
  <Slides>8</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Titles</vt:lpstr>
      <vt:lpstr>Content slides</vt:lpstr>
      <vt:lpstr>End slide</vt:lpstr>
      <vt:lpstr>Disclosure to Third Parties- Traps for the unwary </vt:lpstr>
      <vt:lpstr>PowerPoint Presentation</vt:lpstr>
      <vt:lpstr>PowerPoint Presentation</vt:lpstr>
      <vt:lpstr>PowerPoint Presentation</vt:lpstr>
      <vt:lpstr>PowerPoint Presentation</vt:lpstr>
      <vt:lpstr>PowerPoint Presentation</vt:lpstr>
      <vt:lpstr>PowerPoint Presentation</vt:lpstr>
      <vt:lpstr>Disclosure to Third Parties- Traps for the unwary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Karen Eckstein</cp:lastModifiedBy>
  <cp:revision>29</cp:revision>
  <cp:lastPrinted>2023-04-27T17:52:02Z</cp:lastPrinted>
  <dcterms:created xsi:type="dcterms:W3CDTF">2021-06-22T19:25:58Z</dcterms:created>
  <dcterms:modified xsi:type="dcterms:W3CDTF">2024-06-24T18:19:49Z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0x01010004C423CC74FF05478CBED6F1CF167302</vt:lpwstr>
  </property>
</Properties>
</file>