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2" r:id="rId5"/>
    <p:sldMasterId id="2147483654" r:id="rId6"/>
  </p:sldMasterIdLst>
  <p:sldIdLst>
    <p:sldId id="256" r:id="rId7"/>
    <p:sldId id="262" r:id="rId8"/>
    <p:sldId id="275" r:id="rId9"/>
    <p:sldId id="464" r:id="rId10"/>
    <p:sldId id="465" r:id="rId11"/>
    <p:sldId id="466" r:id="rId12"/>
    <p:sldId id="467" r:id="rId13"/>
    <p:sldId id="468" r:id="rId14"/>
    <p:sldId id="469" r:id="rId15"/>
    <p:sldId id="470" r:id="rId16"/>
    <p:sldId id="471" r:id="rId17"/>
    <p:sldId id="472" r:id="rId18"/>
    <p:sldId id="473" r:id="rId19"/>
    <p:sldId id="474" r:id="rId20"/>
    <p:sldId id="478" r:id="rId21"/>
    <p:sldId id="483" r:id="rId22"/>
    <p:sldId id="484" r:id="rId23"/>
    <p:sldId id="481" r:id="rId24"/>
    <p:sldId id="482" r:id="rId25"/>
    <p:sldId id="27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770"/>
    <a:srgbClr val="D68C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97"/>
    <p:restoredTop sz="94609"/>
  </p:normalViewPr>
  <p:slideViewPr>
    <p:cSldViewPr snapToGrid="0">
      <p:cViewPr varScale="1">
        <p:scale>
          <a:sx n="151" d="100"/>
          <a:sy n="151" d="100"/>
        </p:scale>
        <p:origin x="100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41A1FB0F-1C5C-844C-8C46-D2BBE08905E5}"/>
              </a:ext>
            </a:extLst>
          </p:cNvPr>
          <p:cNvSpPr/>
          <p:nvPr userDrawn="1"/>
        </p:nvSpPr>
        <p:spPr>
          <a:xfrm>
            <a:off x="-1608483" y="-2220292"/>
            <a:ext cx="11298584" cy="1129858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sp>
        <p:nvSpPr>
          <p:cNvPr id="28" name="Title 90">
            <a:extLst>
              <a:ext uri="{FF2B5EF4-FFF2-40B4-BE49-F238E27FC236}">
                <a16:creationId xmlns:a16="http://schemas.microsoft.com/office/drawing/2014/main" id="{2FB4C903-3243-CE41-ABFE-3F1D160EB1D8}"/>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cxnSp>
        <p:nvCxnSpPr>
          <p:cNvPr id="29" name="Straight Connector 28">
            <a:extLst>
              <a:ext uri="{FF2B5EF4-FFF2-40B4-BE49-F238E27FC236}">
                <a16:creationId xmlns:a16="http://schemas.microsoft.com/office/drawing/2014/main" id="{BDFEBF5A-F0CE-3244-8110-D6EC672148A4}"/>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ACBDBAD-1B6A-A34F-9AC3-4B34C4508423}"/>
              </a:ext>
            </a:extLst>
          </p:cNvPr>
          <p:cNvSpPr/>
          <p:nvPr userDrawn="1"/>
        </p:nvSpPr>
        <p:spPr>
          <a:xfrm>
            <a:off x="10072050" y="6273800"/>
            <a:ext cx="1510350" cy="256545"/>
          </a:xfrm>
          <a:prstGeom prst="rect">
            <a:avLst/>
          </a:prstGeom>
        </p:spPr>
        <p:txBody>
          <a:bodyPr wrap="none">
            <a:spAutoFit/>
          </a:bodyPr>
          <a:lstStyle/>
          <a:p>
            <a:pPr lvl="0" algn="r"/>
            <a:r>
              <a:rPr lang="en-US" sz="1067" dirty="0">
                <a:solidFill>
                  <a:schemeClr val="bg1"/>
                </a:solidFill>
              </a:rPr>
              <a:t>kareneckstein.co.uk</a:t>
            </a:r>
          </a:p>
        </p:txBody>
      </p:sp>
      <p:pic>
        <p:nvPicPr>
          <p:cNvPr id="31" name="Picture 30">
            <a:extLst>
              <a:ext uri="{FF2B5EF4-FFF2-40B4-BE49-F238E27FC236}">
                <a16:creationId xmlns:a16="http://schemas.microsoft.com/office/drawing/2014/main" id="{27195FE6-0812-E847-A286-C8ED0FE692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32" name="Text Placeholder 92">
            <a:extLst>
              <a:ext uri="{FF2B5EF4-FFF2-40B4-BE49-F238E27FC236}">
                <a16:creationId xmlns:a16="http://schemas.microsoft.com/office/drawing/2014/main" id="{3CFA7CA3-BB6A-ED44-A18E-38F892C207BF}"/>
              </a:ext>
            </a:extLst>
          </p:cNvPr>
          <p:cNvSpPr>
            <a:spLocks noGrp="1"/>
          </p:cNvSpPr>
          <p:nvPr>
            <p:ph type="body" sz="quarter" idx="10" hasCustomPrompt="1"/>
          </p:nvPr>
        </p:nvSpPr>
        <p:spPr>
          <a:xfrm>
            <a:off x="657505" y="4838881"/>
            <a:ext cx="7706319"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34" name="Text Placeholder 92">
            <a:extLst>
              <a:ext uri="{FF2B5EF4-FFF2-40B4-BE49-F238E27FC236}">
                <a16:creationId xmlns:a16="http://schemas.microsoft.com/office/drawing/2014/main" id="{30F6319E-4FC3-3942-8AB7-545DD182B06C}"/>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321848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6"/>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E2653DA-51D7-9C4C-A4AD-5034D92E4FC5}"/>
              </a:ext>
            </a:extLst>
          </p:cNvPr>
          <p:cNvSpPr/>
          <p:nvPr userDrawn="1"/>
        </p:nvSpPr>
        <p:spPr>
          <a:xfrm>
            <a:off x="7655923" y="2667000"/>
            <a:ext cx="8382000" cy="838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sp>
        <p:nvSpPr>
          <p:cNvPr id="8" name="Oval 7">
            <a:extLst>
              <a:ext uri="{FF2B5EF4-FFF2-40B4-BE49-F238E27FC236}">
                <a16:creationId xmlns:a16="http://schemas.microsoft.com/office/drawing/2014/main" id="{5F4143CF-8F52-DC46-82AB-115E0AA0E093}"/>
              </a:ext>
            </a:extLst>
          </p:cNvPr>
          <p:cNvSpPr/>
          <p:nvPr userDrawn="1"/>
        </p:nvSpPr>
        <p:spPr>
          <a:xfrm>
            <a:off x="7776187" y="-1979326"/>
            <a:ext cx="3974726" cy="40161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cxnSp>
        <p:nvCxnSpPr>
          <p:cNvPr id="9" name="Straight Connector 8">
            <a:extLst>
              <a:ext uri="{FF2B5EF4-FFF2-40B4-BE49-F238E27FC236}">
                <a16:creationId xmlns:a16="http://schemas.microsoft.com/office/drawing/2014/main" id="{B1DBED92-EB31-964F-A5F4-B991539FD6E3}"/>
              </a:ext>
            </a:extLst>
          </p:cNvPr>
          <p:cNvCxnSpPr/>
          <p:nvPr userDrawn="1"/>
        </p:nvCxnSpPr>
        <p:spPr>
          <a:xfrm>
            <a:off x="679893" y="6223000"/>
            <a:ext cx="1085170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87B2B88-C9E8-4847-A7D1-E594EB10BE7F}"/>
              </a:ext>
            </a:extLst>
          </p:cNvPr>
          <p:cNvSpPr/>
          <p:nvPr userDrawn="1"/>
        </p:nvSpPr>
        <p:spPr>
          <a:xfrm>
            <a:off x="10072050" y="6273800"/>
            <a:ext cx="1510350" cy="256545"/>
          </a:xfrm>
          <a:prstGeom prst="rect">
            <a:avLst/>
          </a:prstGeom>
        </p:spPr>
        <p:txBody>
          <a:bodyPr wrap="none">
            <a:spAutoFit/>
          </a:bodyPr>
          <a:lstStyle/>
          <a:p>
            <a:pPr lvl="0" algn="r"/>
            <a:r>
              <a:rPr lang="en-US" sz="1067" dirty="0">
                <a:solidFill>
                  <a:schemeClr val="bg1"/>
                </a:solidFill>
              </a:rPr>
              <a:t>kareneckstein.co.uk</a:t>
            </a:r>
          </a:p>
        </p:txBody>
      </p:sp>
      <p:pic>
        <p:nvPicPr>
          <p:cNvPr id="11" name="Picture 10">
            <a:extLst>
              <a:ext uri="{FF2B5EF4-FFF2-40B4-BE49-F238E27FC236}">
                <a16:creationId xmlns:a16="http://schemas.microsoft.com/office/drawing/2014/main" id="{6B6B4DB9-56C1-D64E-85B5-82E6E7C30E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3"/>
          </a:xfrm>
          <a:prstGeom prst="rect">
            <a:avLst/>
          </a:prstGeom>
        </p:spPr>
      </p:pic>
      <p:sp>
        <p:nvSpPr>
          <p:cNvPr id="12" name="Title 90">
            <a:extLst>
              <a:ext uri="{FF2B5EF4-FFF2-40B4-BE49-F238E27FC236}">
                <a16:creationId xmlns:a16="http://schemas.microsoft.com/office/drawing/2014/main" id="{9E4808A5-7640-1D47-B6B1-B017F37D0229}"/>
              </a:ext>
            </a:extLst>
          </p:cNvPr>
          <p:cNvSpPr>
            <a:spLocks noGrp="1"/>
          </p:cNvSpPr>
          <p:nvPr>
            <p:ph type="title"/>
          </p:nvPr>
        </p:nvSpPr>
        <p:spPr>
          <a:xfrm>
            <a:off x="679893" y="2245048"/>
            <a:ext cx="7706319" cy="2398702"/>
          </a:xfrm>
          <a:prstGeom prst="rect">
            <a:avLst/>
          </a:prstGeom>
        </p:spPr>
        <p:txBody>
          <a:bodyPr anchor="b"/>
          <a:lstStyle>
            <a:lvl1pPr>
              <a:defRPr sz="5000">
                <a:solidFill>
                  <a:schemeClr val="tx1"/>
                </a:solidFill>
              </a:defRPr>
            </a:lvl1pPr>
          </a:lstStyle>
          <a:p>
            <a:r>
              <a:rPr lang="en-US"/>
              <a:t>Click to edit Master title style</a:t>
            </a:r>
          </a:p>
        </p:txBody>
      </p:sp>
      <p:sp>
        <p:nvSpPr>
          <p:cNvPr id="13" name="Text Placeholder 92">
            <a:extLst>
              <a:ext uri="{FF2B5EF4-FFF2-40B4-BE49-F238E27FC236}">
                <a16:creationId xmlns:a16="http://schemas.microsoft.com/office/drawing/2014/main" id="{9A770C54-6FBF-D84D-B7E7-C90F231B5D0A}"/>
              </a:ext>
            </a:extLst>
          </p:cNvPr>
          <p:cNvSpPr>
            <a:spLocks noGrp="1"/>
          </p:cNvSpPr>
          <p:nvPr>
            <p:ph type="body" sz="quarter" idx="10" hasCustomPrompt="1"/>
          </p:nvPr>
        </p:nvSpPr>
        <p:spPr>
          <a:xfrm>
            <a:off x="679893" y="4842510"/>
            <a:ext cx="6838507" cy="972321"/>
          </a:xfrm>
          <a:prstGeom prst="rect">
            <a:avLst/>
          </a:prstGeom>
        </p:spPr>
        <p:txBody>
          <a:bodyPr anchor="t"/>
          <a:lstStyle>
            <a:lvl1pPr marL="0" indent="0">
              <a:buNone/>
              <a:defRPr sz="2333">
                <a:solidFill>
                  <a:schemeClr val="tx1"/>
                </a:solidFill>
              </a:defRPr>
            </a:lvl1pPr>
          </a:lstStyle>
          <a:p>
            <a:pPr lvl="0"/>
            <a:r>
              <a:rPr lang="en-US"/>
              <a:t>Insert content here</a:t>
            </a:r>
          </a:p>
        </p:txBody>
      </p:sp>
      <p:sp>
        <p:nvSpPr>
          <p:cNvPr id="16" name="Text Placeholder 92">
            <a:extLst>
              <a:ext uri="{FF2B5EF4-FFF2-40B4-BE49-F238E27FC236}">
                <a16:creationId xmlns:a16="http://schemas.microsoft.com/office/drawing/2014/main" id="{55781240-4577-A24D-990B-874ED62E29E6}"/>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620845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2"/>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FFE449CE-B73E-764F-B853-B68474139188}"/>
              </a:ext>
            </a:extLst>
          </p:cNvPr>
          <p:cNvSpPr/>
          <p:nvPr userDrawn="1"/>
        </p:nvSpPr>
        <p:spPr>
          <a:xfrm>
            <a:off x="9795193" y="-1273359"/>
            <a:ext cx="4121463" cy="412146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sp>
        <p:nvSpPr>
          <p:cNvPr id="8" name="Oval 7">
            <a:extLst>
              <a:ext uri="{FF2B5EF4-FFF2-40B4-BE49-F238E27FC236}">
                <a16:creationId xmlns:a16="http://schemas.microsoft.com/office/drawing/2014/main" id="{FA82B29D-6FCF-A94C-8908-AEE9FF8BE7E7}"/>
              </a:ext>
            </a:extLst>
          </p:cNvPr>
          <p:cNvSpPr/>
          <p:nvPr userDrawn="1"/>
        </p:nvSpPr>
        <p:spPr>
          <a:xfrm>
            <a:off x="7868124" y="3262765"/>
            <a:ext cx="5667532" cy="56675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cxnSp>
        <p:nvCxnSpPr>
          <p:cNvPr id="10" name="Straight Connector 9">
            <a:extLst>
              <a:ext uri="{FF2B5EF4-FFF2-40B4-BE49-F238E27FC236}">
                <a16:creationId xmlns:a16="http://schemas.microsoft.com/office/drawing/2014/main" id="{24741D01-5F92-9540-A74E-118CFDDBA3CF}"/>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BD423366-1DF8-FB4D-AAE7-B71880A56A0F}"/>
              </a:ext>
            </a:extLst>
          </p:cNvPr>
          <p:cNvSpPr/>
          <p:nvPr userDrawn="1"/>
        </p:nvSpPr>
        <p:spPr>
          <a:xfrm>
            <a:off x="10072050" y="6273800"/>
            <a:ext cx="1510350" cy="256545"/>
          </a:xfrm>
          <a:prstGeom prst="rect">
            <a:avLst/>
          </a:prstGeom>
        </p:spPr>
        <p:txBody>
          <a:bodyPr wrap="none">
            <a:spAutoFit/>
          </a:bodyPr>
          <a:lstStyle/>
          <a:p>
            <a:pPr lvl="0" algn="r"/>
            <a:r>
              <a:rPr lang="en-US" sz="1067" dirty="0">
                <a:solidFill>
                  <a:schemeClr val="bg1"/>
                </a:solidFill>
              </a:rPr>
              <a:t>kareneckstein.co.uk</a:t>
            </a:r>
          </a:p>
        </p:txBody>
      </p:sp>
      <p:pic>
        <p:nvPicPr>
          <p:cNvPr id="12" name="Picture 11">
            <a:extLst>
              <a:ext uri="{FF2B5EF4-FFF2-40B4-BE49-F238E27FC236}">
                <a16:creationId xmlns:a16="http://schemas.microsoft.com/office/drawing/2014/main" id="{D89A1365-B7C1-F543-80C2-5F44D689FA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15" name="Title 90">
            <a:extLst>
              <a:ext uri="{FF2B5EF4-FFF2-40B4-BE49-F238E27FC236}">
                <a16:creationId xmlns:a16="http://schemas.microsoft.com/office/drawing/2014/main" id="{4036A9DD-5CAB-5F49-BAF2-F0F02EDAC2C0}"/>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sp>
        <p:nvSpPr>
          <p:cNvPr id="16" name="Text Placeholder 92">
            <a:extLst>
              <a:ext uri="{FF2B5EF4-FFF2-40B4-BE49-F238E27FC236}">
                <a16:creationId xmlns:a16="http://schemas.microsoft.com/office/drawing/2014/main" id="{7923F351-731D-7A40-BBB3-6DC0CA7ABD99}"/>
              </a:ext>
            </a:extLst>
          </p:cNvPr>
          <p:cNvSpPr>
            <a:spLocks noGrp="1"/>
          </p:cNvSpPr>
          <p:nvPr>
            <p:ph type="body" sz="quarter" idx="10" hasCustomPrompt="1"/>
          </p:nvPr>
        </p:nvSpPr>
        <p:spPr>
          <a:xfrm>
            <a:off x="657505" y="4838881"/>
            <a:ext cx="6898995"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17" name="Text Placeholder 92">
            <a:extLst>
              <a:ext uri="{FF2B5EF4-FFF2-40B4-BE49-F238E27FC236}">
                <a16:creationId xmlns:a16="http://schemas.microsoft.com/office/drawing/2014/main" id="{BA4576E7-0C93-674E-BFE7-8599EFE2E35F}"/>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218043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36B0EF64-FC7B-DB40-A831-D29D648FC7DD}"/>
              </a:ext>
            </a:extLst>
          </p:cNvPr>
          <p:cNvSpPr>
            <a:spLocks noGrp="1"/>
          </p:cNvSpPr>
          <p:nvPr>
            <p:ph type="body" sz="quarter" idx="10"/>
          </p:nvPr>
        </p:nvSpPr>
        <p:spPr>
          <a:xfrm>
            <a:off x="659404" y="1105204"/>
            <a:ext cx="10872196" cy="1121818"/>
          </a:xfrm>
          <a:prstGeom prst="rect">
            <a:avLst/>
          </a:prstGeom>
        </p:spPr>
        <p:txBody>
          <a:bodyPr anchor="b"/>
          <a:lstStyle>
            <a:lvl1pPr marL="0" indent="0">
              <a:buNone/>
              <a:defRPr sz="4000">
                <a:solidFill>
                  <a:schemeClr val="tx2"/>
                </a:solidFill>
              </a:defRPr>
            </a:lvl1pPr>
          </a:lstStyle>
          <a:p>
            <a:pPr lvl="0"/>
            <a:r>
              <a:rPr lang="en-US"/>
              <a:t>Edit Master text styles</a:t>
            </a:r>
          </a:p>
        </p:txBody>
      </p:sp>
      <p:sp>
        <p:nvSpPr>
          <p:cNvPr id="11" name="Text Placeholder 4">
            <a:extLst>
              <a:ext uri="{FF2B5EF4-FFF2-40B4-BE49-F238E27FC236}">
                <a16:creationId xmlns:a16="http://schemas.microsoft.com/office/drawing/2014/main" id="{DF623FFB-50EC-FD46-B7BD-9E6DCA6DDDFE}"/>
              </a:ext>
            </a:extLst>
          </p:cNvPr>
          <p:cNvSpPr>
            <a:spLocks noGrp="1"/>
          </p:cNvSpPr>
          <p:nvPr>
            <p:ph type="body" sz="quarter" idx="11"/>
          </p:nvPr>
        </p:nvSpPr>
        <p:spPr>
          <a:xfrm>
            <a:off x="659404" y="2494027"/>
            <a:ext cx="10872196" cy="3394710"/>
          </a:xfrm>
          <a:prstGeom prst="rect">
            <a:avLst/>
          </a:prstGeom>
        </p:spPr>
        <p:txBody>
          <a:bodyPr anchor="t"/>
          <a:lstStyle>
            <a:lvl1pPr marL="0" indent="0">
              <a:buNone/>
              <a:defRPr sz="2200" b="1">
                <a:solidFill>
                  <a:schemeClr val="accent1"/>
                </a:solidFill>
              </a:defRPr>
            </a:lvl1pPr>
            <a:lvl2pPr>
              <a:defRPr sz="2000"/>
            </a:lvl2pPr>
            <a:lvl3pPr>
              <a:defRPr sz="20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0"/>
            <a:endParaRPr lang="en-US"/>
          </a:p>
        </p:txBody>
      </p:sp>
      <p:pic>
        <p:nvPicPr>
          <p:cNvPr id="20" name="Picture 19">
            <a:extLst>
              <a:ext uri="{FF2B5EF4-FFF2-40B4-BE49-F238E27FC236}">
                <a16:creationId xmlns:a16="http://schemas.microsoft.com/office/drawing/2014/main" id="{CDA2A616-E7C3-4C4E-BF88-8AA15B4867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893" y="539268"/>
            <a:ext cx="599999" cy="298932"/>
          </a:xfrm>
          <a:prstGeom prst="rect">
            <a:avLst/>
          </a:prstGeom>
        </p:spPr>
      </p:pic>
      <p:cxnSp>
        <p:nvCxnSpPr>
          <p:cNvPr id="21" name="Straight Connector 20">
            <a:extLst>
              <a:ext uri="{FF2B5EF4-FFF2-40B4-BE49-F238E27FC236}">
                <a16:creationId xmlns:a16="http://schemas.microsoft.com/office/drawing/2014/main" id="{CC0D7B60-F208-FD44-83DF-D86292291C61}"/>
              </a:ext>
            </a:extLst>
          </p:cNvPr>
          <p:cNvCxnSpPr/>
          <p:nvPr userDrawn="1"/>
        </p:nvCxnSpPr>
        <p:spPr>
          <a:xfrm>
            <a:off x="679893" y="6223000"/>
            <a:ext cx="108517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E8BA2324-BBF3-334A-B49F-8580C1165375}"/>
              </a:ext>
            </a:extLst>
          </p:cNvPr>
          <p:cNvSpPr/>
          <p:nvPr userDrawn="1"/>
        </p:nvSpPr>
        <p:spPr>
          <a:xfrm>
            <a:off x="10072050" y="6273800"/>
            <a:ext cx="1510350" cy="256545"/>
          </a:xfrm>
          <a:prstGeom prst="rect">
            <a:avLst/>
          </a:prstGeom>
        </p:spPr>
        <p:txBody>
          <a:bodyPr wrap="none">
            <a:spAutoFit/>
          </a:bodyPr>
          <a:lstStyle/>
          <a:p>
            <a:pPr lvl="0" algn="r"/>
            <a:r>
              <a:rPr lang="en-US" sz="1067" dirty="0">
                <a:solidFill>
                  <a:schemeClr val="tx1"/>
                </a:solidFill>
              </a:rPr>
              <a:t>kareneckstein.co.uk</a:t>
            </a:r>
          </a:p>
        </p:txBody>
      </p:sp>
    </p:spTree>
    <p:extLst>
      <p:ext uri="{BB962C8B-B14F-4D97-AF65-F5344CB8AC3E}">
        <p14:creationId xmlns:p14="http://schemas.microsoft.com/office/powerpoint/2010/main" val="1551645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F0AF333-9876-D743-90F9-0ECD8C86CD48}"/>
              </a:ext>
            </a:extLst>
          </p:cNvPr>
          <p:cNvCxnSpPr/>
          <p:nvPr userDrawn="1"/>
        </p:nvCxnSpPr>
        <p:spPr>
          <a:xfrm>
            <a:off x="679893" y="6223000"/>
            <a:ext cx="108517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DCCD218-AAD0-574D-BD88-9E49FD5CEBA3}"/>
              </a:ext>
            </a:extLst>
          </p:cNvPr>
          <p:cNvSpPr/>
          <p:nvPr userDrawn="1"/>
        </p:nvSpPr>
        <p:spPr>
          <a:xfrm>
            <a:off x="10072050" y="6273800"/>
            <a:ext cx="1510350" cy="256545"/>
          </a:xfrm>
          <a:prstGeom prst="rect">
            <a:avLst/>
          </a:prstGeom>
        </p:spPr>
        <p:txBody>
          <a:bodyPr wrap="none">
            <a:spAutoFit/>
          </a:bodyPr>
          <a:lstStyle/>
          <a:p>
            <a:pPr lvl="0" algn="r"/>
            <a:r>
              <a:rPr lang="en-US" sz="1067" dirty="0">
                <a:solidFill>
                  <a:schemeClr val="bg1"/>
                </a:solidFill>
              </a:rPr>
              <a:t>kareneckstein.co.uk</a:t>
            </a:r>
          </a:p>
        </p:txBody>
      </p:sp>
      <p:sp>
        <p:nvSpPr>
          <p:cNvPr id="13" name="Title 90">
            <a:extLst>
              <a:ext uri="{FF2B5EF4-FFF2-40B4-BE49-F238E27FC236}">
                <a16:creationId xmlns:a16="http://schemas.microsoft.com/office/drawing/2014/main" id="{E418705E-0CC0-084C-8C3C-86C1046A9F48}"/>
              </a:ext>
            </a:extLst>
          </p:cNvPr>
          <p:cNvSpPr>
            <a:spLocks noGrp="1"/>
          </p:cNvSpPr>
          <p:nvPr>
            <p:ph type="title" hasCustomPrompt="1"/>
          </p:nvPr>
        </p:nvSpPr>
        <p:spPr>
          <a:xfrm>
            <a:off x="3390900" y="2198969"/>
            <a:ext cx="8140699" cy="1997552"/>
          </a:xfrm>
          <a:prstGeom prst="rect">
            <a:avLst/>
          </a:prstGeom>
        </p:spPr>
        <p:txBody>
          <a:bodyPr anchor="b"/>
          <a:lstStyle>
            <a:lvl1pPr>
              <a:defRPr sz="4000">
                <a:solidFill>
                  <a:schemeClr val="accent2"/>
                </a:solidFill>
              </a:defRPr>
            </a:lvl1pPr>
          </a:lstStyle>
          <a:p>
            <a:r>
              <a:rPr lang="en-US"/>
              <a:t>Sign off copy</a:t>
            </a:r>
          </a:p>
        </p:txBody>
      </p:sp>
      <p:pic>
        <p:nvPicPr>
          <p:cNvPr id="15" name="Picture 14">
            <a:extLst>
              <a:ext uri="{FF2B5EF4-FFF2-40B4-BE49-F238E27FC236}">
                <a16:creationId xmlns:a16="http://schemas.microsoft.com/office/drawing/2014/main" id="{1DB0F619-5241-0546-B948-633B90C4B3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2" name="TextBox 1">
            <a:extLst>
              <a:ext uri="{FF2B5EF4-FFF2-40B4-BE49-F238E27FC236}">
                <a16:creationId xmlns:a16="http://schemas.microsoft.com/office/drawing/2014/main" id="{EF3F2F31-D875-4647-ABED-245FDFB85DFF}"/>
              </a:ext>
            </a:extLst>
          </p:cNvPr>
          <p:cNvSpPr txBox="1"/>
          <p:nvPr userDrawn="1"/>
        </p:nvSpPr>
        <p:spPr>
          <a:xfrm>
            <a:off x="3390900" y="4528930"/>
            <a:ext cx="3925957" cy="1200329"/>
          </a:xfrm>
          <a:prstGeom prst="rect">
            <a:avLst/>
          </a:prstGeom>
          <a:noFill/>
        </p:spPr>
        <p:txBody>
          <a:bodyPr wrap="square" rtlCol="0">
            <a:spAutoFit/>
          </a:bodyPr>
          <a:lstStyle/>
          <a:p>
            <a:r>
              <a:rPr lang="en-GB" b="1" dirty="0">
                <a:solidFill>
                  <a:schemeClr val="accent2"/>
                </a:solidFill>
                <a:latin typeface="+mj-lt"/>
                <a:cs typeface="Arial" panose="020B0604020202020204" pitchFamily="34" charset="0"/>
              </a:rPr>
              <a:t>Karen Eckstein</a:t>
            </a:r>
          </a:p>
          <a:p>
            <a:r>
              <a:rPr lang="en-GB" dirty="0">
                <a:solidFill>
                  <a:schemeClr val="bg1"/>
                </a:solidFill>
                <a:latin typeface="+mj-lt"/>
                <a:cs typeface="Arial" panose="020B0604020202020204" pitchFamily="34" charset="0"/>
              </a:rPr>
              <a:t>07973 627039</a:t>
            </a:r>
          </a:p>
          <a:p>
            <a:r>
              <a:rPr lang="en-GB" dirty="0">
                <a:solidFill>
                  <a:schemeClr val="bg1"/>
                </a:solidFill>
                <a:latin typeface="+mj-lt"/>
                <a:cs typeface="Arial" panose="020B0604020202020204" pitchFamily="34" charset="0"/>
              </a:rPr>
              <a:t>kareneckstein.co.uk</a:t>
            </a:r>
          </a:p>
          <a:p>
            <a:r>
              <a:rPr lang="en-GB" dirty="0">
                <a:solidFill>
                  <a:schemeClr val="bg1"/>
                </a:solidFill>
                <a:latin typeface="+mj-lt"/>
                <a:cs typeface="Arial" panose="020B0604020202020204" pitchFamily="34" charset="0"/>
              </a:rPr>
              <a:t>karen@kareneckstein.co.uk</a:t>
            </a:r>
          </a:p>
        </p:txBody>
      </p:sp>
    </p:spTree>
    <p:extLst>
      <p:ext uri="{BB962C8B-B14F-4D97-AF65-F5344CB8AC3E}">
        <p14:creationId xmlns:p14="http://schemas.microsoft.com/office/powerpoint/2010/main" val="141772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accent1"/>
        </a:solidFill>
        <a:effectLst/>
      </p:bgPr>
    </p:bg>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41A1FB0F-1C5C-844C-8C46-D2BBE08905E5}"/>
              </a:ext>
            </a:extLst>
          </p:cNvPr>
          <p:cNvSpPr/>
          <p:nvPr userDrawn="1"/>
        </p:nvSpPr>
        <p:spPr>
          <a:xfrm>
            <a:off x="-1608483" y="-2220292"/>
            <a:ext cx="11298584" cy="1129858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sp>
        <p:nvSpPr>
          <p:cNvPr id="28" name="Title 90">
            <a:extLst>
              <a:ext uri="{FF2B5EF4-FFF2-40B4-BE49-F238E27FC236}">
                <a16:creationId xmlns:a16="http://schemas.microsoft.com/office/drawing/2014/main" id="{2FB4C903-3243-CE41-ABFE-3F1D160EB1D8}"/>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cxnSp>
        <p:nvCxnSpPr>
          <p:cNvPr id="29" name="Straight Connector 28">
            <a:extLst>
              <a:ext uri="{FF2B5EF4-FFF2-40B4-BE49-F238E27FC236}">
                <a16:creationId xmlns:a16="http://schemas.microsoft.com/office/drawing/2014/main" id="{BDFEBF5A-F0CE-3244-8110-D6EC672148A4}"/>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ACBDBAD-1B6A-A34F-9AC3-4B34C4508423}"/>
              </a:ext>
            </a:extLst>
          </p:cNvPr>
          <p:cNvSpPr/>
          <p:nvPr userDrawn="1"/>
        </p:nvSpPr>
        <p:spPr>
          <a:xfrm>
            <a:off x="10072050" y="6273800"/>
            <a:ext cx="1510350" cy="256545"/>
          </a:xfrm>
          <a:prstGeom prst="rect">
            <a:avLst/>
          </a:prstGeom>
        </p:spPr>
        <p:txBody>
          <a:bodyPr wrap="none">
            <a:spAutoFit/>
          </a:bodyPr>
          <a:lstStyle/>
          <a:p>
            <a:pPr lvl="0" algn="r"/>
            <a:r>
              <a:rPr lang="en-US" sz="1067" dirty="0">
                <a:solidFill>
                  <a:schemeClr val="bg1"/>
                </a:solidFill>
              </a:rPr>
              <a:t>kareneckstein.co.uk</a:t>
            </a:r>
          </a:p>
        </p:txBody>
      </p:sp>
      <p:pic>
        <p:nvPicPr>
          <p:cNvPr id="31" name="Picture 30">
            <a:extLst>
              <a:ext uri="{FF2B5EF4-FFF2-40B4-BE49-F238E27FC236}">
                <a16:creationId xmlns:a16="http://schemas.microsoft.com/office/drawing/2014/main" id="{27195FE6-0812-E847-A286-C8ED0FE692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32" name="Text Placeholder 92">
            <a:extLst>
              <a:ext uri="{FF2B5EF4-FFF2-40B4-BE49-F238E27FC236}">
                <a16:creationId xmlns:a16="http://schemas.microsoft.com/office/drawing/2014/main" id="{3CFA7CA3-BB6A-ED44-A18E-38F892C207BF}"/>
              </a:ext>
            </a:extLst>
          </p:cNvPr>
          <p:cNvSpPr>
            <a:spLocks noGrp="1"/>
          </p:cNvSpPr>
          <p:nvPr>
            <p:ph type="body" sz="quarter" idx="10" hasCustomPrompt="1"/>
          </p:nvPr>
        </p:nvSpPr>
        <p:spPr>
          <a:xfrm>
            <a:off x="657505" y="4838881"/>
            <a:ext cx="7706319"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34" name="Text Placeholder 92">
            <a:extLst>
              <a:ext uri="{FF2B5EF4-FFF2-40B4-BE49-F238E27FC236}">
                <a16:creationId xmlns:a16="http://schemas.microsoft.com/office/drawing/2014/main" id="{30F6319E-4FC3-3942-8AB7-545DD182B06C}"/>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37140511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683778"/>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1200038"/>
      </p:ext>
    </p:extLst>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hiverisk.com/" TargetMode="External"/><Relationship Id="rId2" Type="http://schemas.openxmlformats.org/officeDocument/2006/relationships/hyperlink" Target="mailto:info@colinsolomon.com"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DF44E2-2A3F-5D45-9CF4-527F217631CD}"/>
              </a:ext>
            </a:extLst>
          </p:cNvPr>
          <p:cNvSpPr>
            <a:spLocks noGrp="1"/>
          </p:cNvSpPr>
          <p:nvPr>
            <p:ph type="title"/>
          </p:nvPr>
        </p:nvSpPr>
        <p:spPr/>
        <p:txBody>
          <a:bodyPr anchor="ctr"/>
          <a:lstStyle/>
          <a:p>
            <a:r>
              <a:rPr lang="en-GB" dirty="0"/>
              <a:t>Fraud, Crime and You - a RiskBites® Case Study Special</a:t>
            </a:r>
            <a:endParaRPr lang="en-US" sz="3500" dirty="0"/>
          </a:p>
        </p:txBody>
      </p:sp>
      <p:sp>
        <p:nvSpPr>
          <p:cNvPr id="5" name="Text Placeholder 4">
            <a:extLst>
              <a:ext uri="{FF2B5EF4-FFF2-40B4-BE49-F238E27FC236}">
                <a16:creationId xmlns:a16="http://schemas.microsoft.com/office/drawing/2014/main" id="{5E4EE5FA-AE19-2649-BECC-D8A5F1B1F3CF}"/>
              </a:ext>
            </a:extLst>
          </p:cNvPr>
          <p:cNvSpPr>
            <a:spLocks noGrp="1"/>
          </p:cNvSpPr>
          <p:nvPr>
            <p:ph type="body" sz="quarter" idx="10"/>
          </p:nvPr>
        </p:nvSpPr>
        <p:spPr/>
        <p:txBody>
          <a:bodyPr/>
          <a:lstStyle/>
          <a:p>
            <a:r>
              <a:rPr lang="en-US" dirty="0"/>
              <a:t>Presented by Colin Solomon of EIRL Colin Solomon for The RiskBites ® Club​</a:t>
            </a:r>
          </a:p>
          <a:p>
            <a:r>
              <a:rPr lang="en-US" dirty="0"/>
              <a:t>14 May 2024</a:t>
            </a:r>
          </a:p>
        </p:txBody>
      </p:sp>
      <p:sp>
        <p:nvSpPr>
          <p:cNvPr id="6" name="Text Placeholder 5">
            <a:extLst>
              <a:ext uri="{FF2B5EF4-FFF2-40B4-BE49-F238E27FC236}">
                <a16:creationId xmlns:a16="http://schemas.microsoft.com/office/drawing/2014/main" id="{0CEFCD14-9A12-5C4C-AE69-11A45B832122}"/>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723103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06AB8BB-C686-F57B-9974-863FC9A859A2}"/>
              </a:ext>
            </a:extLst>
          </p:cNvPr>
          <p:cNvSpPr>
            <a:spLocks noGrp="1"/>
          </p:cNvSpPr>
          <p:nvPr>
            <p:ph type="body" sz="quarter" idx="10"/>
          </p:nvPr>
        </p:nvSpPr>
        <p:spPr>
          <a:xfrm>
            <a:off x="659404" y="969263"/>
            <a:ext cx="10872196" cy="1121818"/>
          </a:xfrm>
        </p:spPr>
        <p:txBody>
          <a:bodyPr anchor="t"/>
          <a:lstStyle/>
          <a:p>
            <a:pPr algn="ctr"/>
            <a:r>
              <a:rPr lang="en-GB" dirty="0"/>
              <a:t>Case Study 1: the 2</a:t>
            </a:r>
            <a:r>
              <a:rPr lang="en-GB" baseline="30000" dirty="0"/>
              <a:t>nd</a:t>
            </a:r>
            <a:r>
              <a:rPr lang="en-GB" dirty="0"/>
              <a:t> issue  </a:t>
            </a:r>
          </a:p>
          <a:p>
            <a:pPr algn="ctr"/>
            <a:r>
              <a:rPr lang="en-GB" dirty="0"/>
              <a:t>Two sets of accounts…</a:t>
            </a:r>
          </a:p>
          <a:p>
            <a:endParaRPr lang="en-GB" dirty="0"/>
          </a:p>
        </p:txBody>
      </p:sp>
      <p:sp>
        <p:nvSpPr>
          <p:cNvPr id="3" name="Text Placeholder 2">
            <a:extLst>
              <a:ext uri="{FF2B5EF4-FFF2-40B4-BE49-F238E27FC236}">
                <a16:creationId xmlns:a16="http://schemas.microsoft.com/office/drawing/2014/main" id="{20D13362-0516-AF80-9AE6-76A8D012784D}"/>
              </a:ext>
            </a:extLst>
          </p:cNvPr>
          <p:cNvSpPr>
            <a:spLocks noGrp="1"/>
          </p:cNvSpPr>
          <p:nvPr>
            <p:ph type="body" sz="quarter" idx="11"/>
          </p:nvPr>
        </p:nvSpPr>
        <p:spPr/>
        <p:txBody>
          <a:bodyPr/>
          <a:lstStyle/>
          <a:p>
            <a:pPr marL="342900" indent="-342900">
              <a:buFont typeface="Arial" panose="020B0604020202020204" pitchFamily="34" charset="0"/>
              <a:buChar char="•"/>
            </a:pPr>
            <a:r>
              <a:rPr lang="en-GB" dirty="0"/>
              <a:t>You discover that for this client you hold two sets of accounts for an English company.</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Do these nonmatching sets of accounts suggest tax evasion? </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Do any vague feelings of unease now start to feel like a suspicion.</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Then there’s a bombshell reveal too…</a:t>
            </a:r>
          </a:p>
          <a:p>
            <a:endParaRPr lang="en-GB" dirty="0"/>
          </a:p>
        </p:txBody>
      </p:sp>
    </p:spTree>
    <p:extLst>
      <p:ext uri="{BB962C8B-B14F-4D97-AF65-F5344CB8AC3E}">
        <p14:creationId xmlns:p14="http://schemas.microsoft.com/office/powerpoint/2010/main" val="3503292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1266F29-EB47-F1F7-C2E3-15F64A33E1EC}"/>
              </a:ext>
            </a:extLst>
          </p:cNvPr>
          <p:cNvSpPr>
            <a:spLocks noGrp="1"/>
          </p:cNvSpPr>
          <p:nvPr>
            <p:ph type="body" sz="quarter" idx="10"/>
          </p:nvPr>
        </p:nvSpPr>
        <p:spPr/>
        <p:txBody>
          <a:bodyPr anchor="t"/>
          <a:lstStyle/>
          <a:p>
            <a:pPr algn="ctr"/>
            <a:r>
              <a:rPr lang="en-GB" dirty="0"/>
              <a:t>Case Study 2: Solicitor jailed (1)</a:t>
            </a:r>
          </a:p>
        </p:txBody>
      </p:sp>
      <p:sp>
        <p:nvSpPr>
          <p:cNvPr id="3" name="Text Placeholder 2">
            <a:extLst>
              <a:ext uri="{FF2B5EF4-FFF2-40B4-BE49-F238E27FC236}">
                <a16:creationId xmlns:a16="http://schemas.microsoft.com/office/drawing/2014/main" id="{C4C0C99D-5A22-0108-9E2C-21E0E424B6BD}"/>
              </a:ext>
            </a:extLst>
          </p:cNvPr>
          <p:cNvSpPr>
            <a:spLocks noGrp="1"/>
          </p:cNvSpPr>
          <p:nvPr>
            <p:ph type="body" sz="quarter" idx="11"/>
          </p:nvPr>
        </p:nvSpPr>
        <p:spPr/>
        <p:txBody>
          <a:bodyPr/>
          <a:lstStyle/>
          <a:p>
            <a:pPr marL="342900" indent="-342900">
              <a:spcBef>
                <a:spcPts val="600"/>
              </a:spcBef>
              <a:spcAft>
                <a:spcPts val="600"/>
              </a:spcAft>
              <a:buFont typeface="Arial" panose="020B0604020202020204" pitchFamily="34" charset="0"/>
              <a:buChar char="•"/>
            </a:pPr>
            <a:r>
              <a:rPr lang="en-GB" dirty="0"/>
              <a:t>You discover that your client’s solicitor has been jailed!</a:t>
            </a:r>
          </a:p>
          <a:p>
            <a:pPr marL="342900" indent="-342900">
              <a:spcBef>
                <a:spcPts val="600"/>
              </a:spcBef>
              <a:spcAft>
                <a:spcPts val="600"/>
              </a:spcAft>
              <a:buFont typeface="Arial" panose="020B0604020202020204" pitchFamily="34" charset="0"/>
              <a:buChar char="•"/>
            </a:pPr>
            <a:r>
              <a:rPr lang="en-GB" dirty="0"/>
              <a:t>So </a:t>
            </a:r>
          </a:p>
          <a:p>
            <a:pPr marL="1028700" lvl="1" indent="-342900">
              <a:spcBef>
                <a:spcPts val="600"/>
              </a:spcBef>
              <a:spcAft>
                <a:spcPts val="600"/>
              </a:spcAft>
            </a:pPr>
            <a:r>
              <a:rPr lang="en-GB" dirty="0"/>
              <a:t>Where, </a:t>
            </a:r>
          </a:p>
          <a:p>
            <a:pPr marL="1028700" lvl="1" indent="-342900">
              <a:spcBef>
                <a:spcPts val="600"/>
              </a:spcBef>
              <a:spcAft>
                <a:spcPts val="600"/>
              </a:spcAft>
            </a:pPr>
            <a:r>
              <a:rPr lang="en-GB" dirty="0"/>
              <a:t>When, </a:t>
            </a:r>
          </a:p>
          <a:p>
            <a:pPr marL="1028700" lvl="1" indent="-342900"/>
            <a:r>
              <a:rPr lang="en-GB" dirty="0"/>
              <a:t>Should the client have become more than uneasy? </a:t>
            </a:r>
          </a:p>
          <a:p>
            <a:pPr marL="1028700" lvl="1" indent="-342900"/>
            <a:endParaRPr lang="en-GB" dirty="0"/>
          </a:p>
          <a:p>
            <a:pPr marL="342900" indent="-342900">
              <a:buFont typeface="Arial" panose="020B0604020202020204" pitchFamily="34" charset="0"/>
              <a:buChar char="•"/>
            </a:pPr>
            <a:r>
              <a:rPr lang="en-GB" dirty="0"/>
              <a:t>What Chair are you sitting on during the revelations that follow? </a:t>
            </a:r>
          </a:p>
        </p:txBody>
      </p:sp>
    </p:spTree>
    <p:extLst>
      <p:ext uri="{BB962C8B-B14F-4D97-AF65-F5344CB8AC3E}">
        <p14:creationId xmlns:p14="http://schemas.microsoft.com/office/powerpoint/2010/main" val="657195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E049651-BDB9-6881-A147-CB37A0099E65}"/>
              </a:ext>
            </a:extLst>
          </p:cNvPr>
          <p:cNvSpPr>
            <a:spLocks noGrp="1"/>
          </p:cNvSpPr>
          <p:nvPr>
            <p:ph type="body" sz="quarter" idx="10"/>
          </p:nvPr>
        </p:nvSpPr>
        <p:spPr/>
        <p:txBody>
          <a:bodyPr anchor="t"/>
          <a:lstStyle/>
          <a:p>
            <a:pPr algn="ctr"/>
            <a:r>
              <a:rPr lang="en-GB" dirty="0"/>
              <a:t>Case Study 2: Solicitor jailed (2)</a:t>
            </a:r>
          </a:p>
        </p:txBody>
      </p:sp>
      <p:sp>
        <p:nvSpPr>
          <p:cNvPr id="3" name="Text Placeholder 2">
            <a:extLst>
              <a:ext uri="{FF2B5EF4-FFF2-40B4-BE49-F238E27FC236}">
                <a16:creationId xmlns:a16="http://schemas.microsoft.com/office/drawing/2014/main" id="{5A1F3F70-AA35-424C-2A09-F074E81D2158}"/>
              </a:ext>
            </a:extLst>
          </p:cNvPr>
          <p:cNvSpPr>
            <a:spLocks noGrp="1"/>
          </p:cNvSpPr>
          <p:nvPr>
            <p:ph type="body" sz="quarter" idx="11"/>
          </p:nvPr>
        </p:nvSpPr>
        <p:spPr>
          <a:xfrm>
            <a:off x="659404" y="2227022"/>
            <a:ext cx="10872196" cy="3661715"/>
          </a:xfrm>
        </p:spPr>
        <p:txBody>
          <a:bodyPr/>
          <a:lstStyle/>
          <a:p>
            <a:pPr marL="342900" indent="-342900">
              <a:spcBef>
                <a:spcPts val="600"/>
              </a:spcBef>
              <a:spcAft>
                <a:spcPts val="600"/>
              </a:spcAft>
              <a:buFont typeface="Arial" panose="020B0604020202020204" pitchFamily="34" charset="0"/>
              <a:buChar char="•"/>
            </a:pPr>
            <a:r>
              <a:rPr lang="en-GB" dirty="0"/>
              <a:t>A solicitor has been jailed for 12 years for fraud by abuse of a position of trust following a private prosecution brought by his former client.</a:t>
            </a:r>
          </a:p>
          <a:p>
            <a:pPr marL="342900" indent="-342900">
              <a:spcBef>
                <a:spcPts val="600"/>
              </a:spcBef>
              <a:spcAft>
                <a:spcPts val="600"/>
              </a:spcAft>
              <a:buFont typeface="Arial" panose="020B0604020202020204" pitchFamily="34" charset="0"/>
              <a:buChar char="•"/>
            </a:pPr>
            <a:r>
              <a:rPr lang="en-GB" dirty="0"/>
              <a:t>The solicitor who qualified in 1986 and provided legal and tax services through London law firm ‘Jirehouse’, pleaded guilty to two counts relating to the transfers of US$14m and US$2m by Discovery Land Company (DLC) to its client account six months apart in 2018.</a:t>
            </a:r>
          </a:p>
          <a:p>
            <a:pPr marL="342900" indent="-342900">
              <a:spcBef>
                <a:spcPts val="600"/>
              </a:spcBef>
              <a:spcAft>
                <a:spcPts val="600"/>
              </a:spcAft>
              <a:buFont typeface="Arial" panose="020B0604020202020204" pitchFamily="34" charset="0"/>
              <a:buChar char="•"/>
            </a:pPr>
            <a:r>
              <a:rPr lang="en-GB" dirty="0"/>
              <a:t>There are also separate civil proceedings involving Jirehouse’s insurer, which is trying to defeat a £6m claim from DLC and two other claimants. </a:t>
            </a:r>
          </a:p>
          <a:p>
            <a:pPr marL="342900" indent="-342900">
              <a:spcBef>
                <a:spcPts val="600"/>
              </a:spcBef>
              <a:spcAft>
                <a:spcPts val="600"/>
              </a:spcAft>
              <a:buFont typeface="Arial" panose="020B0604020202020204" pitchFamily="34" charset="0"/>
              <a:buChar char="•"/>
            </a:pPr>
            <a:r>
              <a:rPr lang="en-GB" dirty="0"/>
              <a:t>It is common ground that the claims arise out of his dishonesty.</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1717054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E9D9B14-A4A9-ADFF-D173-72AEC6F5A98A}"/>
              </a:ext>
            </a:extLst>
          </p:cNvPr>
          <p:cNvSpPr>
            <a:spLocks noGrp="1"/>
          </p:cNvSpPr>
          <p:nvPr>
            <p:ph type="body" sz="quarter" idx="10"/>
          </p:nvPr>
        </p:nvSpPr>
        <p:spPr/>
        <p:txBody>
          <a:bodyPr anchor="t"/>
          <a:lstStyle/>
          <a:p>
            <a:pPr algn="ctr"/>
            <a:r>
              <a:rPr lang="en-GB" dirty="0"/>
              <a:t>Case Study 2: Solicitor jailed (3)</a:t>
            </a:r>
          </a:p>
        </p:txBody>
      </p:sp>
      <p:sp>
        <p:nvSpPr>
          <p:cNvPr id="3" name="Text Placeholder 2">
            <a:extLst>
              <a:ext uri="{FF2B5EF4-FFF2-40B4-BE49-F238E27FC236}">
                <a16:creationId xmlns:a16="http://schemas.microsoft.com/office/drawing/2014/main" id="{A795BD16-949F-AAFA-4707-F96CA5B4798B}"/>
              </a:ext>
            </a:extLst>
          </p:cNvPr>
          <p:cNvSpPr>
            <a:spLocks noGrp="1"/>
          </p:cNvSpPr>
          <p:nvPr>
            <p:ph type="body" sz="quarter" idx="11"/>
          </p:nvPr>
        </p:nvSpPr>
        <p:spPr>
          <a:xfrm>
            <a:off x="659404" y="2073897"/>
            <a:ext cx="10872196" cy="3814840"/>
          </a:xfrm>
        </p:spPr>
        <p:txBody>
          <a:bodyPr/>
          <a:lstStyle/>
          <a:p>
            <a:pPr marL="342900" indent="-342900">
              <a:buFont typeface="Arial" panose="020B0604020202020204" pitchFamily="34" charset="0"/>
              <a:buChar char="•"/>
            </a:pPr>
            <a:r>
              <a:rPr lang="en-GB" dirty="0"/>
              <a:t>Jirehouse acted for DLC, an American property developer, on its planned US$14m acquisition of historic Taymouth Castle, where Queen Victoria and Prince Albert stayed on their honeymoon.</a:t>
            </a:r>
          </a:p>
          <a:p>
            <a:pPr marL="342900" indent="-342900">
              <a:buFont typeface="Arial" panose="020B0604020202020204" pitchFamily="34" charset="0"/>
              <a:buChar char="•"/>
            </a:pPr>
            <a:r>
              <a:rPr lang="en-GB" dirty="0"/>
              <a:t>The buyers sent funds to Jirehouse’s client account where the money was meant to stay until the deal completed but it was lent to 2 borrowers, whose identities were not revealed to the court, and who have not repaid it.</a:t>
            </a:r>
          </a:p>
          <a:p>
            <a:pPr marL="342900" indent="-342900">
              <a:buFont typeface="Arial" panose="020B0604020202020204" pitchFamily="34" charset="0"/>
              <a:buChar char="•"/>
            </a:pPr>
            <a:r>
              <a:rPr lang="en-GB" dirty="0"/>
              <a:t>When the purchase of the castle was due to complete he used stalling tactics to falsely claim that the original funds had ‘compliance &amp; ML issues’  &amp; could not be used.</a:t>
            </a:r>
          </a:p>
          <a:p>
            <a:pPr marL="342900" indent="-342900">
              <a:buFont typeface="Arial" panose="020B0604020202020204" pitchFamily="34" charset="0"/>
              <a:buChar char="•"/>
            </a:pPr>
            <a:r>
              <a:rPr lang="en-GB" dirty="0"/>
              <a:t>Hmm so a criminal suggests ML issues as reason for a delay!</a:t>
            </a:r>
          </a:p>
          <a:p>
            <a:pPr marL="342900"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775375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39B2F0-3E63-68F4-A3E7-4BBB8FEB6FC1}"/>
              </a:ext>
            </a:extLst>
          </p:cNvPr>
          <p:cNvSpPr>
            <a:spLocks noGrp="1"/>
          </p:cNvSpPr>
          <p:nvPr>
            <p:ph type="body" sz="quarter" idx="10"/>
          </p:nvPr>
        </p:nvSpPr>
        <p:spPr/>
        <p:txBody>
          <a:bodyPr anchor="t"/>
          <a:lstStyle/>
          <a:p>
            <a:pPr algn="ctr"/>
            <a:r>
              <a:rPr lang="en-GB" dirty="0"/>
              <a:t>Case Study 3: Solicitor jailed(3)</a:t>
            </a:r>
          </a:p>
        </p:txBody>
      </p:sp>
      <p:sp>
        <p:nvSpPr>
          <p:cNvPr id="3" name="Text Placeholder 2">
            <a:extLst>
              <a:ext uri="{FF2B5EF4-FFF2-40B4-BE49-F238E27FC236}">
                <a16:creationId xmlns:a16="http://schemas.microsoft.com/office/drawing/2014/main" id="{8222FEE7-0D5C-40A4-163E-40CB3AED8387}"/>
              </a:ext>
            </a:extLst>
          </p:cNvPr>
          <p:cNvSpPr>
            <a:spLocks noGrp="1"/>
          </p:cNvSpPr>
          <p:nvPr>
            <p:ph type="body" sz="quarter" idx="11"/>
          </p:nvPr>
        </p:nvSpPr>
        <p:spPr>
          <a:xfrm>
            <a:off x="659404" y="2227022"/>
            <a:ext cx="10872196" cy="3661715"/>
          </a:xfrm>
        </p:spPr>
        <p:txBody>
          <a:bodyPr/>
          <a:lstStyle/>
          <a:p>
            <a:pPr marL="342900" indent="-342900">
              <a:spcBef>
                <a:spcPts val="600"/>
              </a:spcBef>
              <a:spcAft>
                <a:spcPts val="600"/>
              </a:spcAft>
              <a:buFont typeface="Arial" panose="020B0604020202020204" pitchFamily="34" charset="0"/>
              <a:buChar char="•"/>
            </a:pPr>
            <a:r>
              <a:rPr lang="en-GB" dirty="0"/>
              <a:t>He then advised DLC that, if it transferred another US$9.3m, he could complete the purchase with the fresh funds, resolve the compliance issues within 7 days and pay back their excess funds 2 days later. </a:t>
            </a:r>
          </a:p>
          <a:p>
            <a:pPr marL="342900" indent="-342900">
              <a:spcBef>
                <a:spcPts val="600"/>
              </a:spcBef>
              <a:spcAft>
                <a:spcPts val="600"/>
              </a:spcAft>
              <a:buFont typeface="Arial" panose="020B0604020202020204" pitchFamily="34" charset="0"/>
              <a:buChar char="•"/>
            </a:pPr>
            <a:r>
              <a:rPr lang="en-GB" dirty="0"/>
              <a:t>This money has also not been recovered.</a:t>
            </a:r>
          </a:p>
          <a:p>
            <a:pPr marL="342900" indent="-342900">
              <a:spcBef>
                <a:spcPts val="600"/>
              </a:spcBef>
              <a:spcAft>
                <a:spcPts val="600"/>
              </a:spcAft>
              <a:buFont typeface="Arial" panose="020B0604020202020204" pitchFamily="34" charset="0"/>
              <a:buChar char="•"/>
            </a:pPr>
            <a:r>
              <a:rPr lang="en-GB" dirty="0"/>
              <a:t>He continued to stall, including reporting DLC to the NCA in a SAR; it cleared the transaction.</a:t>
            </a:r>
          </a:p>
          <a:p>
            <a:pPr marL="1028700" lvl="1" indent="-342900">
              <a:spcBef>
                <a:spcPts val="600"/>
              </a:spcBef>
              <a:spcAft>
                <a:spcPts val="600"/>
              </a:spcAft>
            </a:pPr>
            <a:r>
              <a:rPr lang="en-GB" b="1" dirty="0"/>
              <a:t>When should the client have become suspicious?</a:t>
            </a:r>
          </a:p>
          <a:p>
            <a:pPr marL="1028700" lvl="1" indent="-342900">
              <a:spcBef>
                <a:spcPts val="600"/>
              </a:spcBef>
              <a:spcAft>
                <a:spcPts val="600"/>
              </a:spcAft>
            </a:pPr>
            <a:r>
              <a:rPr lang="en-GB" b="1" dirty="0"/>
              <a:t>When should Jirehouse’s bankers become suspicious? </a:t>
            </a:r>
          </a:p>
        </p:txBody>
      </p:sp>
    </p:spTree>
    <p:extLst>
      <p:ext uri="{BB962C8B-B14F-4D97-AF65-F5344CB8AC3E}">
        <p14:creationId xmlns:p14="http://schemas.microsoft.com/office/powerpoint/2010/main" val="3278660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053832-C53D-6E84-79D5-B6D7AE1F2B2A}"/>
              </a:ext>
            </a:extLst>
          </p:cNvPr>
          <p:cNvSpPr>
            <a:spLocks noGrp="1"/>
          </p:cNvSpPr>
          <p:nvPr>
            <p:ph type="body" sz="quarter" idx="10"/>
          </p:nvPr>
        </p:nvSpPr>
        <p:spPr/>
        <p:txBody>
          <a:bodyPr/>
          <a:lstStyle/>
          <a:p>
            <a:pPr algn="ctr"/>
            <a:r>
              <a:rPr lang="en-GB" dirty="0"/>
              <a:t>Other ‘Real World’ Examples </a:t>
            </a:r>
          </a:p>
          <a:p>
            <a:pPr algn="ctr"/>
            <a:r>
              <a:rPr lang="en-GB" dirty="0"/>
              <a:t>What about these, unease or worse? (1)</a:t>
            </a:r>
          </a:p>
        </p:txBody>
      </p:sp>
      <p:sp>
        <p:nvSpPr>
          <p:cNvPr id="3" name="Text Placeholder 2">
            <a:extLst>
              <a:ext uri="{FF2B5EF4-FFF2-40B4-BE49-F238E27FC236}">
                <a16:creationId xmlns:a16="http://schemas.microsoft.com/office/drawing/2014/main" id="{A47E732C-87DD-6372-1C55-50950B5ECC8D}"/>
              </a:ext>
            </a:extLst>
          </p:cNvPr>
          <p:cNvSpPr>
            <a:spLocks noGrp="1"/>
          </p:cNvSpPr>
          <p:nvPr>
            <p:ph type="body" sz="quarter" idx="11"/>
          </p:nvPr>
        </p:nvSpPr>
        <p:spPr>
          <a:xfrm>
            <a:off x="659404" y="2328421"/>
            <a:ext cx="10872196" cy="3560316"/>
          </a:xfrm>
        </p:spPr>
        <p:txBody>
          <a:bodyPr/>
          <a:lstStyle/>
          <a:p>
            <a:pPr marL="342900" indent="-342900">
              <a:buFont typeface="Arial" panose="020B0604020202020204" pitchFamily="34" charset="0"/>
              <a:buChar char="•"/>
            </a:pPr>
            <a:r>
              <a:rPr lang="en-GB" dirty="0"/>
              <a:t>‘Actor’, star of Mr Smith’s Girls.</a:t>
            </a:r>
          </a:p>
          <a:p>
            <a:pPr marL="342900" indent="-342900">
              <a:buFont typeface="Arial" panose="020B0604020202020204" pitchFamily="34" charset="0"/>
              <a:buChar char="•"/>
            </a:pPr>
            <a:r>
              <a:rPr lang="en-GB" dirty="0"/>
              <a:t>It’s a BBC show produced by a production company owned by the Actor.</a:t>
            </a:r>
          </a:p>
          <a:p>
            <a:pPr marL="342900" indent="-342900">
              <a:buFont typeface="Arial" panose="020B0604020202020204" pitchFamily="34" charset="0"/>
              <a:buChar char="•"/>
            </a:pPr>
            <a:r>
              <a:rPr lang="en-GB" dirty="0"/>
              <a:t>This offshore produces just this show no other activity.</a:t>
            </a:r>
          </a:p>
          <a:p>
            <a:pPr marL="1028700" lvl="1" indent="-342900"/>
            <a:r>
              <a:rPr lang="en-GB" dirty="0"/>
              <a:t>Should actor be employed in UK by BBC – Tax and NIC applied in usual way</a:t>
            </a:r>
          </a:p>
          <a:p>
            <a:pPr marL="1028700" lvl="1" indent="-342900"/>
            <a:r>
              <a:rPr lang="en-GB" dirty="0"/>
              <a:t>Does the offshore ownership reduce Actor’s liability to Inc Tax &amp; NIC?</a:t>
            </a:r>
          </a:p>
          <a:p>
            <a:pPr marL="342900" indent="-342900">
              <a:buFont typeface="Arial" panose="020B0604020202020204" pitchFamily="34" charset="0"/>
              <a:buChar char="•"/>
            </a:pPr>
            <a:r>
              <a:rPr lang="en-GB" dirty="0"/>
              <a:t>Do you have a vague feeling or suspect evasion?</a:t>
            </a:r>
          </a:p>
          <a:p>
            <a:pPr marL="342900" indent="-342900">
              <a:buFont typeface="Arial" panose="020B0604020202020204" pitchFamily="34" charset="0"/>
              <a:buChar char="•"/>
            </a:pPr>
            <a:r>
              <a:rPr lang="en-GB" dirty="0"/>
              <a:t>What if you only suspect avoidance?</a:t>
            </a:r>
          </a:p>
          <a:p>
            <a:endParaRPr lang="en-GB" dirty="0"/>
          </a:p>
          <a:p>
            <a:pPr marL="1028700" lvl="1" indent="-342900"/>
            <a:endParaRPr lang="en-GB" dirty="0"/>
          </a:p>
          <a:p>
            <a:endParaRPr lang="en-GB" dirty="0"/>
          </a:p>
        </p:txBody>
      </p:sp>
    </p:spTree>
    <p:extLst>
      <p:ext uri="{BB962C8B-B14F-4D97-AF65-F5344CB8AC3E}">
        <p14:creationId xmlns:p14="http://schemas.microsoft.com/office/powerpoint/2010/main" val="1806446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0493E2-3E17-C2B8-F8E0-82F5D997DF0F}"/>
              </a:ext>
            </a:extLst>
          </p:cNvPr>
          <p:cNvSpPr>
            <a:spLocks noGrp="1"/>
          </p:cNvSpPr>
          <p:nvPr>
            <p:ph type="body" sz="quarter" idx="10"/>
          </p:nvPr>
        </p:nvSpPr>
        <p:spPr/>
        <p:txBody>
          <a:bodyPr/>
          <a:lstStyle/>
          <a:p>
            <a:pPr algn="ctr"/>
            <a:r>
              <a:rPr lang="en-GB" dirty="0"/>
              <a:t>Other ‘Real World’ Examples </a:t>
            </a:r>
          </a:p>
          <a:p>
            <a:pPr algn="ctr"/>
            <a:r>
              <a:rPr lang="en-GB" dirty="0"/>
              <a:t> What about these, unease or worse? (2)</a:t>
            </a:r>
          </a:p>
        </p:txBody>
      </p:sp>
      <p:sp>
        <p:nvSpPr>
          <p:cNvPr id="3" name="Text Placeholder 2">
            <a:extLst>
              <a:ext uri="{FF2B5EF4-FFF2-40B4-BE49-F238E27FC236}">
                <a16:creationId xmlns:a16="http://schemas.microsoft.com/office/drawing/2014/main" id="{99C64889-B49B-37CB-D17D-B4944CD6D390}"/>
              </a:ext>
            </a:extLst>
          </p:cNvPr>
          <p:cNvSpPr>
            <a:spLocks noGrp="1"/>
          </p:cNvSpPr>
          <p:nvPr>
            <p:ph type="body" sz="quarter" idx="11"/>
          </p:nvPr>
        </p:nvSpPr>
        <p:spPr/>
        <p:txBody>
          <a:bodyPr/>
          <a:lstStyle/>
          <a:p>
            <a:pPr marL="342900" indent="-342900">
              <a:spcBef>
                <a:spcPts val="600"/>
              </a:spcBef>
              <a:spcAft>
                <a:spcPts val="600"/>
              </a:spcAft>
              <a:buFont typeface="Arial" panose="020B0604020202020204" pitchFamily="34" charset="0"/>
              <a:buChar char="•"/>
            </a:pPr>
            <a:r>
              <a:rPr lang="en-GB" dirty="0"/>
              <a:t>A man is paid performance bonuses in cash by the owner of a Limited company that employed him.</a:t>
            </a:r>
          </a:p>
          <a:p>
            <a:pPr marL="342900" indent="-342900">
              <a:spcBef>
                <a:spcPts val="600"/>
              </a:spcBef>
              <a:spcAft>
                <a:spcPts val="600"/>
              </a:spcAft>
              <a:buFont typeface="Arial" panose="020B0604020202020204" pitchFamily="34" charset="0"/>
              <a:buChar char="•"/>
            </a:pPr>
            <a:r>
              <a:rPr lang="en-GB" dirty="0"/>
              <a:t>A non-resident owns a holding company which owns the company that employs our star performing man.</a:t>
            </a:r>
          </a:p>
          <a:p>
            <a:pPr marL="342900" indent="-342900">
              <a:spcBef>
                <a:spcPts val="600"/>
              </a:spcBef>
              <a:spcAft>
                <a:spcPts val="600"/>
              </a:spcAft>
              <a:buFont typeface="Arial" panose="020B0604020202020204" pitchFamily="34" charset="0"/>
              <a:buChar char="•"/>
            </a:pPr>
            <a:r>
              <a:rPr lang="en-GB" dirty="0"/>
              <a:t>The cash bonuses £30,000.00 are banked in Monaco, in a named (not numbered) account; named after the employee’s family dogs.</a:t>
            </a:r>
          </a:p>
          <a:p>
            <a:pPr marL="342900" indent="-342900">
              <a:spcBef>
                <a:spcPts val="600"/>
              </a:spcBef>
              <a:spcAft>
                <a:spcPts val="600"/>
              </a:spcAft>
              <a:buFont typeface="Arial" panose="020B0604020202020204" pitchFamily="34" charset="0"/>
              <a:buChar char="•"/>
            </a:pPr>
            <a:endParaRPr lang="en-GB" dirty="0"/>
          </a:p>
          <a:p>
            <a:pPr marL="342900" indent="-342900">
              <a:spcBef>
                <a:spcPts val="600"/>
              </a:spcBef>
              <a:spcAft>
                <a:spcPts val="600"/>
              </a:spcAft>
              <a:buFont typeface="Arial" panose="020B0604020202020204" pitchFamily="34" charset="0"/>
              <a:buChar char="•"/>
            </a:pPr>
            <a:r>
              <a:rPr lang="en-GB" dirty="0"/>
              <a:t>Do you have a vague feeling or are you suspicious?</a:t>
            </a:r>
          </a:p>
          <a:p>
            <a:endParaRPr lang="en-GB" dirty="0"/>
          </a:p>
        </p:txBody>
      </p:sp>
    </p:spTree>
    <p:extLst>
      <p:ext uri="{BB962C8B-B14F-4D97-AF65-F5344CB8AC3E}">
        <p14:creationId xmlns:p14="http://schemas.microsoft.com/office/powerpoint/2010/main" val="1930269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8C1637B-D154-3A3A-722D-4A8CEF0EE882}"/>
              </a:ext>
            </a:extLst>
          </p:cNvPr>
          <p:cNvSpPr>
            <a:spLocks noGrp="1"/>
          </p:cNvSpPr>
          <p:nvPr>
            <p:ph type="body" sz="quarter" idx="10"/>
          </p:nvPr>
        </p:nvSpPr>
        <p:spPr/>
        <p:txBody>
          <a:bodyPr/>
          <a:lstStyle/>
          <a:p>
            <a:pPr algn="ctr"/>
            <a:r>
              <a:rPr lang="en-GB" dirty="0"/>
              <a:t>Other ‘Real World’ Examples</a:t>
            </a:r>
          </a:p>
          <a:p>
            <a:pPr algn="ctr"/>
            <a:r>
              <a:rPr lang="en-GB" dirty="0"/>
              <a:t>What about these, unease or worse? (3)</a:t>
            </a:r>
          </a:p>
        </p:txBody>
      </p:sp>
      <p:sp>
        <p:nvSpPr>
          <p:cNvPr id="3" name="Text Placeholder 2">
            <a:extLst>
              <a:ext uri="{FF2B5EF4-FFF2-40B4-BE49-F238E27FC236}">
                <a16:creationId xmlns:a16="http://schemas.microsoft.com/office/drawing/2014/main" id="{18CF6F38-F898-8A15-BDDE-BF1CBF55504A}"/>
              </a:ext>
            </a:extLst>
          </p:cNvPr>
          <p:cNvSpPr>
            <a:spLocks noGrp="1"/>
          </p:cNvSpPr>
          <p:nvPr>
            <p:ph type="body" sz="quarter" idx="11"/>
          </p:nvPr>
        </p:nvSpPr>
        <p:spPr>
          <a:xfrm>
            <a:off x="659404" y="2314222"/>
            <a:ext cx="10872196" cy="3646311"/>
          </a:xfrm>
        </p:spPr>
        <p:txBody>
          <a:bodyPr/>
          <a:lstStyle/>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A prosecution is brought by HMRC for alleged tax evasion takes place at Southwark Crown Court with daily TV coverage for 2 weeks, the employee is shown entering and leaving court.</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‘He’ was acquitted.</a:t>
            </a:r>
          </a:p>
        </p:txBody>
      </p:sp>
    </p:spTree>
    <p:extLst>
      <p:ext uri="{BB962C8B-B14F-4D97-AF65-F5344CB8AC3E}">
        <p14:creationId xmlns:p14="http://schemas.microsoft.com/office/powerpoint/2010/main" val="2932798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35BAB0C-69F6-04E9-49D8-DF88014F050F}"/>
              </a:ext>
            </a:extLst>
          </p:cNvPr>
          <p:cNvSpPr>
            <a:spLocks noGrp="1"/>
          </p:cNvSpPr>
          <p:nvPr>
            <p:ph type="body" sz="quarter" idx="10"/>
          </p:nvPr>
        </p:nvSpPr>
        <p:spPr/>
        <p:txBody>
          <a:bodyPr anchor="ctr"/>
          <a:lstStyle/>
          <a:p>
            <a:pPr algn="ctr"/>
            <a:r>
              <a:rPr lang="en-GB" dirty="0"/>
              <a:t>A thought to muse on</a:t>
            </a:r>
          </a:p>
        </p:txBody>
      </p:sp>
      <p:sp>
        <p:nvSpPr>
          <p:cNvPr id="3" name="Text Placeholder 2">
            <a:extLst>
              <a:ext uri="{FF2B5EF4-FFF2-40B4-BE49-F238E27FC236}">
                <a16:creationId xmlns:a16="http://schemas.microsoft.com/office/drawing/2014/main" id="{E0EDE6EE-D018-F6E1-3BFD-56300ECB8312}"/>
              </a:ext>
            </a:extLst>
          </p:cNvPr>
          <p:cNvSpPr>
            <a:spLocks noGrp="1"/>
          </p:cNvSpPr>
          <p:nvPr>
            <p:ph type="body" sz="quarter" idx="11"/>
          </p:nvPr>
        </p:nvSpPr>
        <p:spPr/>
        <p:txBody>
          <a:bodyPr lIns="91440" tIns="45720" rIns="91440" bIns="45720" anchor="t"/>
          <a:lstStyle/>
          <a:p>
            <a:pPr marL="342900" indent="-342900">
              <a:spcBef>
                <a:spcPts val="600"/>
              </a:spcBef>
              <a:spcAft>
                <a:spcPts val="600"/>
              </a:spcAft>
              <a:buFont typeface="Arial" panose="020B0604020202020204" pitchFamily="34" charset="0"/>
              <a:buChar char="•"/>
            </a:pPr>
            <a:r>
              <a:rPr lang="en-GB" dirty="0"/>
              <a:t>Where it can be shown that ‘reports’ (note the plural) are not being made (internally or onwards externally) when it is explicitly obvious that suspicious circumstances exist &amp; that any "reasonable person would have been suspicious” or have had “reasonable grounds” ... </a:t>
            </a:r>
            <a:r>
              <a:rPr lang="en-GB" dirty="0">
                <a:solidFill>
                  <a:srgbClr val="205770"/>
                </a:solidFill>
              </a:rPr>
              <a:t>then is there a culture of non-reporting or ignorance at that firm? What are the barriers to a reporting culture?</a:t>
            </a:r>
          </a:p>
          <a:p>
            <a:pPr marL="342900" indent="-342900">
              <a:spcBef>
                <a:spcPts val="600"/>
              </a:spcBef>
              <a:spcAft>
                <a:spcPts val="600"/>
              </a:spcAft>
              <a:buFont typeface="Arial" panose="020B0604020202020204" pitchFamily="34" charset="0"/>
              <a:buChar char="•"/>
            </a:pPr>
            <a:endParaRPr lang="en-GB" dirty="0">
              <a:solidFill>
                <a:srgbClr val="205770"/>
              </a:solidFill>
            </a:endParaRPr>
          </a:p>
          <a:p>
            <a:pPr marL="342900" indent="-342900">
              <a:spcBef>
                <a:spcPts val="600"/>
              </a:spcBef>
              <a:spcAft>
                <a:spcPts val="600"/>
              </a:spcAft>
              <a:buFont typeface="Arial" panose="020B0604020202020204" pitchFamily="34" charset="0"/>
              <a:buChar char="•"/>
            </a:pPr>
            <a:r>
              <a:rPr lang="en-GB" dirty="0"/>
              <a:t>Thoughts please.</a:t>
            </a:r>
          </a:p>
          <a:p>
            <a:endParaRPr lang="en-GB" dirty="0"/>
          </a:p>
        </p:txBody>
      </p:sp>
    </p:spTree>
    <p:extLst>
      <p:ext uri="{BB962C8B-B14F-4D97-AF65-F5344CB8AC3E}">
        <p14:creationId xmlns:p14="http://schemas.microsoft.com/office/powerpoint/2010/main" val="1722851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922AB7-C554-E7B9-6DF3-8AA252034966}"/>
              </a:ext>
            </a:extLst>
          </p:cNvPr>
          <p:cNvSpPr>
            <a:spLocks noGrp="1"/>
          </p:cNvSpPr>
          <p:nvPr>
            <p:ph type="body" sz="quarter" idx="10"/>
          </p:nvPr>
        </p:nvSpPr>
        <p:spPr/>
        <p:txBody>
          <a:bodyPr anchor="t"/>
          <a:lstStyle/>
          <a:p>
            <a:pPr algn="ctr"/>
            <a:r>
              <a:rPr lang="en-GB" dirty="0"/>
              <a:t>Just to say</a:t>
            </a:r>
          </a:p>
        </p:txBody>
      </p:sp>
      <p:sp>
        <p:nvSpPr>
          <p:cNvPr id="3" name="Text Placeholder 2">
            <a:extLst>
              <a:ext uri="{FF2B5EF4-FFF2-40B4-BE49-F238E27FC236}">
                <a16:creationId xmlns:a16="http://schemas.microsoft.com/office/drawing/2014/main" id="{13E4A470-3D50-E7D6-DCEF-2E3EFD685A2B}"/>
              </a:ext>
            </a:extLst>
          </p:cNvPr>
          <p:cNvSpPr>
            <a:spLocks noGrp="1"/>
          </p:cNvSpPr>
          <p:nvPr>
            <p:ph type="body" sz="quarter" idx="11"/>
          </p:nvPr>
        </p:nvSpPr>
        <p:spPr>
          <a:xfrm>
            <a:off x="659404" y="2149311"/>
            <a:ext cx="10872196" cy="3739426"/>
          </a:xfrm>
        </p:spPr>
        <p:txBody>
          <a:bodyPr/>
          <a:lstStyle/>
          <a:p>
            <a:r>
              <a:rPr lang="en-GB" dirty="0"/>
              <a:t>The book, ‘getting compliance right’ should not be a fantasy novel.</a:t>
            </a:r>
          </a:p>
          <a:p>
            <a:r>
              <a:rPr lang="en-GB" dirty="0"/>
              <a:t>My contact details:</a:t>
            </a:r>
          </a:p>
          <a:p>
            <a:r>
              <a:rPr lang="en-GB" dirty="0">
                <a:hlinkClick r:id="rId2"/>
              </a:rPr>
              <a:t>info@colinsolomon.com</a:t>
            </a:r>
            <a:r>
              <a:rPr lang="en-GB" dirty="0"/>
              <a:t> </a:t>
            </a:r>
          </a:p>
          <a:p>
            <a:r>
              <a:rPr lang="en-GB" dirty="0"/>
              <a:t>00 33 757 06 55 48</a:t>
            </a:r>
          </a:p>
          <a:p>
            <a:r>
              <a:rPr lang="en-GB" dirty="0"/>
              <a:t>Proud to be a senior consultant with </a:t>
            </a:r>
            <a:r>
              <a:rPr lang="en-GB" dirty="0">
                <a:hlinkClick r:id="rId3"/>
              </a:rPr>
              <a:t>www.HiveRisk.co.uk</a:t>
            </a:r>
            <a:endParaRPr lang="en-GB" dirty="0"/>
          </a:p>
          <a:p>
            <a:r>
              <a:rPr lang="en-GB" sz="1200" dirty="0">
                <a:solidFill>
                  <a:srgbClr val="205770"/>
                </a:solidFill>
              </a:rPr>
              <a:t>All rights reserved. </a:t>
            </a:r>
          </a:p>
          <a:p>
            <a:r>
              <a:rPr lang="en-GB" sz="1200" dirty="0">
                <a:solidFill>
                  <a:srgbClr val="205770"/>
                </a:solidFill>
              </a:rPr>
              <a:t>No part of this slide presentation may be reproduced, stored in or introduced into a retrieval system, or transmitted, in any form, or by any means (electronic, mechanical, photocopying, recording or otherwise) without prior permission. </a:t>
            </a:r>
          </a:p>
          <a:p>
            <a:r>
              <a:rPr lang="en-GB" sz="1200" dirty="0">
                <a:solidFill>
                  <a:srgbClr val="205770"/>
                </a:solidFill>
              </a:rPr>
              <a:t>Any person who does any unauthorised act in relation to this slide presentation may be liable to criminal prosecution and civil claims for damages. </a:t>
            </a:r>
          </a:p>
          <a:p>
            <a:r>
              <a:rPr lang="en-GB" sz="1200" dirty="0">
                <a:solidFill>
                  <a:srgbClr val="205770"/>
                </a:solidFill>
              </a:rPr>
              <a:t>While every effort has been made to ensure its accuracy, neither EIRL Colin Solomon or Colin Solomon can accept  responsibility for loss occasioned to any person, acting or refraining from action as a result of any material in this slide presentation. </a:t>
            </a:r>
          </a:p>
          <a:p>
            <a:endParaRPr lang="en-GB" dirty="0"/>
          </a:p>
        </p:txBody>
      </p:sp>
    </p:spTree>
    <p:extLst>
      <p:ext uri="{BB962C8B-B14F-4D97-AF65-F5344CB8AC3E}">
        <p14:creationId xmlns:p14="http://schemas.microsoft.com/office/powerpoint/2010/main" val="1928778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hard2.1stdibs.us.com/archivesE/upload/9531/14_13/4chairs_front/XXX_4CHAIRS_FRONT_A.jpg">
            <a:extLst>
              <a:ext uri="{FF2B5EF4-FFF2-40B4-BE49-F238E27FC236}">
                <a16:creationId xmlns:a16="http://schemas.microsoft.com/office/drawing/2014/main" id="{F470732E-ACAF-7B62-E8FC-904A87C994E1}"/>
              </a:ext>
            </a:extLst>
          </p:cNvPr>
          <p:cNvPicPr>
            <a:picLocks noGrp="1"/>
          </p:cNvPicPr>
          <p:nvPr>
            <p:ph idx="1"/>
          </p:nvPr>
        </p:nvPicPr>
        <p:blipFill>
          <a:blip r:embed="rId2" cstate="print"/>
          <a:srcRect/>
          <a:stretch>
            <a:fillRect/>
          </a:stretch>
        </p:blipFill>
        <p:spPr bwMode="auto">
          <a:xfrm>
            <a:off x="1991544" y="1600201"/>
            <a:ext cx="8280920" cy="4525963"/>
          </a:xfrm>
          <a:prstGeom prst="rect">
            <a:avLst/>
          </a:prstGeom>
          <a:noFill/>
          <a:ln w="9525">
            <a:noFill/>
            <a:miter lim="800000"/>
            <a:headEnd/>
            <a:tailEnd/>
          </a:ln>
        </p:spPr>
      </p:pic>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869484"/>
          </a:xfrm>
        </p:spPr>
        <p:txBody>
          <a:bodyPr/>
          <a:lstStyle/>
          <a:p>
            <a:pPr algn="ctr"/>
            <a:r>
              <a:rPr lang="en-GB" dirty="0"/>
              <a:t>Here are 4 chairs, you can only sit on 1</a:t>
            </a:r>
          </a:p>
        </p:txBody>
      </p:sp>
    </p:spTree>
    <p:extLst>
      <p:ext uri="{BB962C8B-B14F-4D97-AF65-F5344CB8AC3E}">
        <p14:creationId xmlns:p14="http://schemas.microsoft.com/office/powerpoint/2010/main" val="3222235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840AF-E780-B07C-BF2E-1639603FEE1D}"/>
              </a:ext>
            </a:extLst>
          </p:cNvPr>
          <p:cNvSpPr>
            <a:spLocks noGrp="1"/>
          </p:cNvSpPr>
          <p:nvPr>
            <p:ph type="title"/>
          </p:nvPr>
        </p:nvSpPr>
        <p:spPr>
          <a:xfrm>
            <a:off x="3556000" y="853440"/>
            <a:ext cx="7680960" cy="4353042"/>
          </a:xfrm>
        </p:spPr>
        <p:txBody>
          <a:bodyPr lIns="91440" tIns="45720" rIns="91440" bIns="45720" anchor="b"/>
          <a:lstStyle/>
          <a:p>
            <a:pPr>
              <a:spcBef>
                <a:spcPts val="1000"/>
              </a:spcBef>
            </a:pPr>
            <a:br>
              <a:rPr lang="en-US" sz="5400" dirty="0">
                <a:solidFill>
                  <a:schemeClr val="bg1"/>
                </a:solidFill>
              </a:rPr>
            </a:br>
            <a:br>
              <a:rPr lang="en-US" sz="5400" dirty="0">
                <a:solidFill>
                  <a:schemeClr val="bg1"/>
                </a:solidFill>
              </a:rPr>
            </a:br>
            <a:r>
              <a:rPr lang="en-GB" sz="4800" dirty="0"/>
              <a:t>Fraud, Crime and You - a RiskBites® Case Study Special</a:t>
            </a:r>
            <a:br>
              <a:rPr lang="en-GB" sz="4800" dirty="0"/>
            </a:br>
            <a:r>
              <a:rPr lang="en-GB" sz="2400" dirty="0"/>
              <a:t>Colin Solomon, EIRL Colin Solomon </a:t>
            </a:r>
            <a:br>
              <a:rPr lang="en-GB" sz="4800" dirty="0"/>
            </a:br>
            <a:br>
              <a:rPr lang="en-GB" sz="5400" dirty="0"/>
            </a:br>
            <a:r>
              <a:rPr lang="en-US" sz="5400" dirty="0"/>
              <a:t>Any Questions?</a:t>
            </a:r>
            <a:endParaRPr lang="en-US" sz="5400" dirty="0">
              <a:solidFill>
                <a:schemeClr val="bg1"/>
              </a:solidFill>
            </a:endParaRPr>
          </a:p>
        </p:txBody>
      </p:sp>
      <p:sp>
        <p:nvSpPr>
          <p:cNvPr id="3" name="Text Placeholder 2">
            <a:extLst>
              <a:ext uri="{FF2B5EF4-FFF2-40B4-BE49-F238E27FC236}">
                <a16:creationId xmlns:a16="http://schemas.microsoft.com/office/drawing/2014/main" id="{111D866F-AC36-B616-9606-8E4273A98877}"/>
              </a:ext>
            </a:extLst>
          </p:cNvPr>
          <p:cNvSpPr>
            <a:spLocks noGrp="1"/>
          </p:cNvSpPr>
          <p:nvPr>
            <p:ph type="body" sz="quarter" idx="10"/>
          </p:nvPr>
        </p:nvSpPr>
        <p:spPr>
          <a:xfrm>
            <a:off x="294640" y="1534160"/>
            <a:ext cx="2827018" cy="3139440"/>
          </a:xfrm>
        </p:spPr>
        <p:txBody>
          <a:bodyPr/>
          <a:lstStyle/>
          <a:p>
            <a:pPr algn="just"/>
            <a:r>
              <a:rPr lang="en-US" sz="1400" b="1" dirty="0">
                <a:latin typeface="Calibri" panose="020F0502020204030204" pitchFamily="34" charset="0"/>
                <a:ea typeface="+mj-lt"/>
                <a:cs typeface="Calibri" panose="020F0502020204030204" pitchFamily="34" charset="0"/>
              </a:rPr>
              <a:t>Disclaimer</a:t>
            </a:r>
            <a:br>
              <a:rPr lang="en-US" sz="1400" dirty="0">
                <a:latin typeface="Calibri" panose="020F0502020204030204" pitchFamily="34" charset="0"/>
                <a:ea typeface="+mj-lt"/>
                <a:cs typeface="Calibri" panose="020F0502020204030204" pitchFamily="34" charset="0"/>
              </a:rPr>
            </a:br>
            <a:r>
              <a:rPr lang="en-US" sz="1400" b="1" dirty="0">
                <a:solidFill>
                  <a:schemeClr val="tx1"/>
                </a:solidFill>
                <a:latin typeface="Calibri" panose="020F0502020204030204" pitchFamily="34" charset="0"/>
                <a:ea typeface="+mj-lt"/>
                <a:cs typeface="Calibri" panose="020F0502020204030204" pitchFamily="34" charset="0"/>
              </a:rPr>
              <a:t>.</a:t>
            </a:r>
            <a:br>
              <a:rPr lang="en-US" sz="1400" dirty="0">
                <a:latin typeface="Calibri" panose="020F0502020204030204" pitchFamily="34" charset="0"/>
                <a:ea typeface="+mj-lt"/>
                <a:cs typeface="Calibri" panose="020F0502020204030204" pitchFamily="34" charset="0"/>
              </a:rPr>
            </a:br>
            <a:r>
              <a:rPr lang="en-US" sz="1400" b="1" dirty="0">
                <a:latin typeface="Calibri" panose="020F0502020204030204" pitchFamily="34" charset="0"/>
                <a:cs typeface="Calibri" panose="020F0502020204030204" pitchFamily="34" charset="0"/>
              </a:rPr>
              <a:t>Please note that the information contained in this presentation is provided for general informational purposes only. It does not constitute any form of legal or other professional advice, and you should not use it as a substitute for advice tailored to your specific circumstances. </a:t>
            </a:r>
            <a:endParaRPr lang="en-US" sz="1400" dirty="0">
              <a:latin typeface="Calibri" panose="020F0502020204030204" pitchFamily="34" charset="0"/>
              <a:ea typeface="+mj-lt"/>
              <a:cs typeface="Calibri" panose="020F0502020204030204" pitchFamily="34" charset="0"/>
            </a:endParaRPr>
          </a:p>
          <a:p>
            <a:pPr algn="just"/>
            <a:r>
              <a:rPr lang="en-US" sz="1400" b="1" dirty="0">
                <a:latin typeface="Calibri" panose="020F0502020204030204" pitchFamily="34" charset="0"/>
                <a:cs typeface="Calibri" panose="020F0502020204030204" pitchFamily="34" charset="0"/>
              </a:rPr>
              <a:t>We disclaim all and any liability for any actions you take (or omit to take) in reliance upon the contents of this presentation. </a:t>
            </a:r>
            <a:endParaRPr lang="en-US" sz="1400" dirty="0">
              <a:latin typeface="Calibri" panose="020F0502020204030204" pitchFamily="34" charset="0"/>
              <a:ea typeface="+mj-lt"/>
              <a:cs typeface="Calibri" panose="020F0502020204030204" pitchFamily="34" charset="0"/>
            </a:endParaRPr>
          </a:p>
          <a:p>
            <a:pPr algn="just"/>
            <a:r>
              <a:rPr lang="en-US" sz="1400" b="1" dirty="0">
                <a:latin typeface="Calibri" panose="020F0502020204030204" pitchFamily="34" charset="0"/>
                <a:ea typeface="+mj-lt"/>
                <a:cs typeface="Calibri" panose="020F0502020204030204" pitchFamily="34" charset="0"/>
              </a:rPr>
              <a:t>Our contact details are below should you wish us to contact us for professional advice.</a:t>
            </a:r>
          </a:p>
          <a:p>
            <a:pPr algn="just"/>
            <a:r>
              <a:rPr lang="en-US" sz="1600" b="1" dirty="0">
                <a:latin typeface="Calibri" panose="020F0502020204030204" pitchFamily="34" charset="0"/>
                <a:ea typeface="+mj-lt"/>
                <a:cs typeface="Calibri" panose="020F0502020204030204" pitchFamily="34" charset="0"/>
              </a:rPr>
              <a:t>Risk@kareneckstein.co.uk-07973627039</a:t>
            </a:r>
            <a:endParaRPr lang="en-GB" sz="1600"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35E83E26-972B-28AF-B079-EA26C8DEFE1E}"/>
              </a:ext>
            </a:extLst>
          </p:cNvPr>
          <p:cNvSpPr>
            <a:spLocks noGrp="1"/>
          </p:cNvSpPr>
          <p:nvPr>
            <p:ph type="body" sz="quarter" idx="11"/>
          </p:nvPr>
        </p:nvSpPr>
        <p:spPr/>
        <p:txBody>
          <a:bodyPr/>
          <a:lstStyle/>
          <a:p>
            <a:r>
              <a:rPr lang="en-US" dirty="0"/>
              <a:t>Karen Eckstein</a:t>
            </a:r>
          </a:p>
          <a:p>
            <a:r>
              <a:rPr lang="en-US" dirty="0"/>
              <a:t>LLB, CTA, Cert IRM</a:t>
            </a:r>
            <a:endParaRPr lang="en-GB" dirty="0"/>
          </a:p>
        </p:txBody>
      </p:sp>
    </p:spTree>
    <p:extLst>
      <p:ext uri="{BB962C8B-B14F-4D97-AF65-F5344CB8AC3E}">
        <p14:creationId xmlns:p14="http://schemas.microsoft.com/office/powerpoint/2010/main" val="266502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22FD70-C9BC-21EC-19FE-931ED9226B73}"/>
              </a:ext>
            </a:extLst>
          </p:cNvPr>
          <p:cNvSpPr>
            <a:spLocks noGrp="1"/>
          </p:cNvSpPr>
          <p:nvPr>
            <p:ph type="body" sz="quarter" idx="10"/>
          </p:nvPr>
        </p:nvSpPr>
        <p:spPr/>
        <p:txBody>
          <a:bodyPr anchor="t"/>
          <a:lstStyle/>
          <a:p>
            <a:pPr algn="ctr"/>
            <a:r>
              <a:rPr lang="en-GB" dirty="0"/>
              <a:t>What do these Chairs mean?</a:t>
            </a:r>
          </a:p>
        </p:txBody>
      </p:sp>
      <p:sp>
        <p:nvSpPr>
          <p:cNvPr id="3" name="Text Placeholder 2">
            <a:extLst>
              <a:ext uri="{FF2B5EF4-FFF2-40B4-BE49-F238E27FC236}">
                <a16:creationId xmlns:a16="http://schemas.microsoft.com/office/drawing/2014/main" id="{9FAC9850-4883-184A-0E8B-B3DA57CA54FF}"/>
              </a:ext>
            </a:extLst>
          </p:cNvPr>
          <p:cNvSpPr>
            <a:spLocks noGrp="1"/>
          </p:cNvSpPr>
          <p:nvPr>
            <p:ph type="body" sz="quarter" idx="11"/>
          </p:nvPr>
        </p:nvSpPr>
        <p:spPr>
          <a:xfrm>
            <a:off x="659404" y="2055043"/>
            <a:ext cx="10872196" cy="3833694"/>
          </a:xfrm>
        </p:spPr>
        <p:txBody>
          <a:bodyPr/>
          <a:lstStyle/>
          <a:p>
            <a:pPr marL="342900" indent="-342900">
              <a:spcBef>
                <a:spcPts val="600"/>
              </a:spcBef>
              <a:spcAft>
                <a:spcPts val="600"/>
              </a:spcAft>
              <a:buFont typeface="Arial" panose="020B0604020202020204" pitchFamily="34" charset="0"/>
              <a:buChar char="•"/>
            </a:pPr>
            <a:r>
              <a:rPr lang="en-GB" dirty="0"/>
              <a:t>These represent the 4 “places” you or your client can ‘feel’ about a client or a PNC </a:t>
            </a:r>
          </a:p>
          <a:p>
            <a:pPr marL="342900" indent="-342900">
              <a:spcBef>
                <a:spcPts val="600"/>
              </a:spcBef>
              <a:spcAft>
                <a:spcPts val="600"/>
              </a:spcAft>
              <a:buFont typeface="Arial" panose="020B0604020202020204" pitchFamily="34" charset="0"/>
              <a:buChar char="•"/>
            </a:pPr>
            <a:r>
              <a:rPr lang="en-GB" dirty="0"/>
              <a:t>From Left to Right:</a:t>
            </a:r>
          </a:p>
          <a:p>
            <a:pPr marL="1028700" lvl="1" indent="-342900">
              <a:spcBef>
                <a:spcPts val="600"/>
              </a:spcBef>
              <a:spcAft>
                <a:spcPts val="600"/>
              </a:spcAft>
            </a:pPr>
            <a:r>
              <a:rPr lang="en-GB" b="1" dirty="0"/>
              <a:t>Chair 1: </a:t>
            </a:r>
            <a:r>
              <a:rPr lang="en-GB" b="0" dirty="0"/>
              <a:t>Complete faith in respect of an engagement/client or a PNC.</a:t>
            </a:r>
          </a:p>
          <a:p>
            <a:pPr marL="1028700" lvl="1" indent="-342900">
              <a:spcBef>
                <a:spcPts val="600"/>
              </a:spcBef>
              <a:spcAft>
                <a:spcPts val="600"/>
              </a:spcAft>
            </a:pPr>
            <a:r>
              <a:rPr lang="en-GB" b="1" dirty="0"/>
              <a:t>Chair 2</a:t>
            </a:r>
            <a:r>
              <a:rPr lang="en-GB" dirty="0"/>
              <a:t>: </a:t>
            </a:r>
            <a:r>
              <a:rPr lang="en-GB" b="0" dirty="0"/>
              <a:t>A vague feeling of unease about the transaction you are engaged in for a client or PNC.</a:t>
            </a:r>
          </a:p>
          <a:p>
            <a:pPr marL="1028700" lvl="1" indent="-342900">
              <a:spcBef>
                <a:spcPts val="600"/>
              </a:spcBef>
              <a:spcAft>
                <a:spcPts val="600"/>
              </a:spcAft>
            </a:pPr>
            <a:r>
              <a:rPr lang="en-GB" b="1" dirty="0"/>
              <a:t>Chair 3: </a:t>
            </a:r>
            <a:r>
              <a:rPr lang="en-GB" b="0" i="0" u="none" strike="noStrike" dirty="0">
                <a:solidFill>
                  <a:srgbClr val="205770"/>
                </a:solidFill>
                <a:effectLst/>
              </a:rPr>
              <a:t>Suspicion(s) about the transaction proposed or of him, her, it or them.</a:t>
            </a:r>
            <a:endParaRPr lang="en-GB" b="0" dirty="0">
              <a:solidFill>
                <a:srgbClr val="205770"/>
              </a:solidFill>
            </a:endParaRPr>
          </a:p>
          <a:p>
            <a:pPr marL="1028700" lvl="1" indent="-342900">
              <a:spcBef>
                <a:spcPts val="600"/>
              </a:spcBef>
              <a:spcAft>
                <a:spcPts val="600"/>
              </a:spcAft>
            </a:pPr>
            <a:r>
              <a:rPr lang="en-GB" b="1" dirty="0"/>
              <a:t>Chair 4: </a:t>
            </a:r>
            <a:r>
              <a:rPr lang="en-GB" dirty="0"/>
              <a:t>‘</a:t>
            </a:r>
            <a:r>
              <a:rPr lang="en-GB" b="0" dirty="0"/>
              <a:t>Knowledge’ about the transaction proposed or a client or PNC. </a:t>
            </a:r>
          </a:p>
          <a:p>
            <a:pPr marL="342900" indent="-342900">
              <a:spcBef>
                <a:spcPts val="600"/>
              </a:spcBef>
              <a:spcAft>
                <a:spcPts val="600"/>
              </a:spcAft>
              <a:buFont typeface="Arial" panose="020B0604020202020204" pitchFamily="34" charset="0"/>
              <a:buChar char="•"/>
            </a:pPr>
            <a:r>
              <a:rPr lang="en-GB" dirty="0"/>
              <a:t>Arguably</a:t>
            </a:r>
            <a:r>
              <a:rPr lang="en-GB" b="0" dirty="0"/>
              <a:t> </a:t>
            </a:r>
            <a:r>
              <a:rPr lang="en-GB" dirty="0"/>
              <a:t>Chair 2 is the worst place to be…</a:t>
            </a:r>
          </a:p>
          <a:p>
            <a:pPr marL="342900" indent="-342900">
              <a:spcBef>
                <a:spcPts val="600"/>
              </a:spcBef>
              <a:spcAft>
                <a:spcPts val="600"/>
              </a:spcAft>
            </a:pPr>
            <a:endParaRPr lang="en-GB" b="0" dirty="0"/>
          </a:p>
          <a:p>
            <a:pPr marL="1028700" lvl="1" indent="-342900">
              <a:spcBef>
                <a:spcPts val="600"/>
              </a:spcBef>
              <a:spcAft>
                <a:spcPts val="600"/>
              </a:spcAft>
            </a:pPr>
            <a:endParaRPr lang="en-GB" b="0"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b="0"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4187468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EBAD6B8-7DEA-A251-566C-B4D124D84064}"/>
              </a:ext>
            </a:extLst>
          </p:cNvPr>
          <p:cNvSpPr>
            <a:spLocks noGrp="1"/>
          </p:cNvSpPr>
          <p:nvPr>
            <p:ph type="body" sz="quarter" idx="10"/>
          </p:nvPr>
        </p:nvSpPr>
        <p:spPr/>
        <p:txBody>
          <a:bodyPr anchor="t"/>
          <a:lstStyle/>
          <a:p>
            <a:pPr algn="ctr"/>
            <a:r>
              <a:rPr lang="en-GB" dirty="0"/>
              <a:t>Just how complete can your faith be? </a:t>
            </a:r>
          </a:p>
        </p:txBody>
      </p:sp>
      <p:sp>
        <p:nvSpPr>
          <p:cNvPr id="3" name="Text Placeholder 2">
            <a:extLst>
              <a:ext uri="{FF2B5EF4-FFF2-40B4-BE49-F238E27FC236}">
                <a16:creationId xmlns:a16="http://schemas.microsoft.com/office/drawing/2014/main" id="{AE8048BD-2FC6-565B-2B51-2CC9F81231F9}"/>
              </a:ext>
            </a:extLst>
          </p:cNvPr>
          <p:cNvSpPr>
            <a:spLocks noGrp="1"/>
          </p:cNvSpPr>
          <p:nvPr>
            <p:ph type="body" sz="quarter" idx="11"/>
          </p:nvPr>
        </p:nvSpPr>
        <p:spPr>
          <a:xfrm>
            <a:off x="659404" y="2139885"/>
            <a:ext cx="10872196" cy="3748852"/>
          </a:xfrm>
        </p:spPr>
        <p:txBody>
          <a:bodyPr anchor="ctr"/>
          <a:lstStyle/>
          <a:p>
            <a:pPr algn="ctr">
              <a:spcBef>
                <a:spcPts val="600"/>
              </a:spcBef>
              <a:spcAft>
                <a:spcPts val="600"/>
              </a:spcAft>
            </a:pPr>
            <a:r>
              <a:rPr lang="en-GB" sz="3600" b="0" dirty="0"/>
              <a:t>For me it’s about gaining a reasonable level of assurance, based on your current &amp; correct standards of CDD or EDD that you have determined you need, the collection of that CDD or EDD,  and your verification of and reaction to it.</a:t>
            </a:r>
          </a:p>
        </p:txBody>
      </p:sp>
    </p:spTree>
    <p:extLst>
      <p:ext uri="{BB962C8B-B14F-4D97-AF65-F5344CB8AC3E}">
        <p14:creationId xmlns:p14="http://schemas.microsoft.com/office/powerpoint/2010/main" val="4163543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B3E5AE7-52DD-3ABE-B425-00A4E66FC95E}"/>
              </a:ext>
            </a:extLst>
          </p:cNvPr>
          <p:cNvSpPr>
            <a:spLocks noGrp="1"/>
          </p:cNvSpPr>
          <p:nvPr>
            <p:ph type="body" sz="quarter" idx="10"/>
          </p:nvPr>
        </p:nvSpPr>
        <p:spPr/>
        <p:txBody>
          <a:bodyPr anchor="t"/>
          <a:lstStyle/>
          <a:p>
            <a:pPr algn="ctr"/>
            <a:r>
              <a:rPr lang="en-GB" dirty="0"/>
              <a:t>So, what do you need to do?</a:t>
            </a:r>
          </a:p>
        </p:txBody>
      </p:sp>
      <p:sp>
        <p:nvSpPr>
          <p:cNvPr id="3" name="Text Placeholder 2">
            <a:extLst>
              <a:ext uri="{FF2B5EF4-FFF2-40B4-BE49-F238E27FC236}">
                <a16:creationId xmlns:a16="http://schemas.microsoft.com/office/drawing/2014/main" id="{00B2840B-B89A-2AA4-EE8A-45D9E08B1745}"/>
              </a:ext>
            </a:extLst>
          </p:cNvPr>
          <p:cNvSpPr>
            <a:spLocks noGrp="1"/>
          </p:cNvSpPr>
          <p:nvPr>
            <p:ph type="body" sz="quarter" idx="11"/>
          </p:nvPr>
        </p:nvSpPr>
        <p:spPr/>
        <p:txBody>
          <a:bodyPr/>
          <a:lstStyle/>
          <a:p>
            <a:pPr marL="342900" indent="-342900">
              <a:spcBef>
                <a:spcPts val="600"/>
              </a:spcBef>
              <a:spcAft>
                <a:spcPts val="600"/>
              </a:spcAft>
              <a:buFont typeface="Arial" panose="020B0604020202020204" pitchFamily="34" charset="0"/>
              <a:buChar char="•"/>
            </a:pPr>
            <a:r>
              <a:rPr lang="en-GB" dirty="0"/>
              <a:t>Chair 1 is easy as you do not have to take further action.</a:t>
            </a:r>
          </a:p>
          <a:p>
            <a:pPr marL="342900" indent="-342900">
              <a:spcBef>
                <a:spcPts val="600"/>
              </a:spcBef>
              <a:spcAft>
                <a:spcPts val="600"/>
              </a:spcAft>
              <a:buFont typeface="Arial" panose="020B0604020202020204" pitchFamily="34" charset="0"/>
              <a:buChar char="•"/>
            </a:pPr>
            <a:r>
              <a:rPr lang="en-GB" dirty="0"/>
              <a:t>Chair 4 is also comparatively easy – if you have knowledge (of crime), you report. </a:t>
            </a:r>
          </a:p>
          <a:p>
            <a:pPr marL="342900" indent="-342900">
              <a:spcBef>
                <a:spcPts val="600"/>
              </a:spcBef>
              <a:spcAft>
                <a:spcPts val="600"/>
              </a:spcAft>
              <a:buFont typeface="Arial" panose="020B0604020202020204" pitchFamily="34" charset="0"/>
              <a:buChar char="•"/>
            </a:pPr>
            <a:r>
              <a:rPr lang="en-GB" dirty="0"/>
              <a:t>For Chairs 2 &amp; 3, knowing if you have suspicion(s)  and if you need to take action is harder.</a:t>
            </a:r>
          </a:p>
          <a:p>
            <a:pPr marL="342900" indent="-342900">
              <a:spcBef>
                <a:spcPts val="600"/>
              </a:spcBef>
              <a:spcAft>
                <a:spcPts val="600"/>
              </a:spcAft>
              <a:buFont typeface="Arial" panose="020B0604020202020204" pitchFamily="34" charset="0"/>
              <a:buChar char="•"/>
            </a:pPr>
            <a:r>
              <a:rPr lang="en-GB" dirty="0"/>
              <a:t>The key issue you need to consider then is </a:t>
            </a:r>
          </a:p>
          <a:p>
            <a:pPr marL="1028700" lvl="1" indent="-342900">
              <a:spcBef>
                <a:spcPts val="600"/>
              </a:spcBef>
              <a:spcAft>
                <a:spcPts val="600"/>
              </a:spcAft>
            </a:pPr>
            <a:r>
              <a:rPr lang="en-GB" dirty="0"/>
              <a:t>‘am I suspicious?’</a:t>
            </a:r>
          </a:p>
          <a:p>
            <a:pPr marL="342900" indent="-342900">
              <a:spcBef>
                <a:spcPts val="600"/>
              </a:spcBef>
              <a:spcAft>
                <a:spcPts val="600"/>
              </a:spcAft>
              <a:buFont typeface="Arial" panose="020B0604020202020204" pitchFamily="34" charset="0"/>
              <a:buChar char="•"/>
            </a:pPr>
            <a:r>
              <a:rPr lang="en-GB" dirty="0"/>
              <a:t>How can you decide? </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3653204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195F0FF-C6A9-B88F-7580-2EFDB9A3CE54}"/>
              </a:ext>
            </a:extLst>
          </p:cNvPr>
          <p:cNvSpPr>
            <a:spLocks noGrp="1"/>
          </p:cNvSpPr>
          <p:nvPr>
            <p:ph type="body" sz="quarter" idx="10"/>
          </p:nvPr>
        </p:nvSpPr>
        <p:spPr/>
        <p:txBody>
          <a:bodyPr anchor="t"/>
          <a:lstStyle/>
          <a:p>
            <a:pPr algn="ctr"/>
            <a:r>
              <a:rPr lang="en-GB" dirty="0"/>
              <a:t>Questions to ask yourself (1)</a:t>
            </a:r>
          </a:p>
        </p:txBody>
      </p:sp>
      <p:sp>
        <p:nvSpPr>
          <p:cNvPr id="3" name="Text Placeholder 2">
            <a:extLst>
              <a:ext uri="{FF2B5EF4-FFF2-40B4-BE49-F238E27FC236}">
                <a16:creationId xmlns:a16="http://schemas.microsoft.com/office/drawing/2014/main" id="{CB33607D-EA88-36CA-9350-15B07BFF1E5B}"/>
              </a:ext>
            </a:extLst>
          </p:cNvPr>
          <p:cNvSpPr>
            <a:spLocks noGrp="1"/>
          </p:cNvSpPr>
          <p:nvPr>
            <p:ph type="body" sz="quarter" idx="11"/>
          </p:nvPr>
        </p:nvSpPr>
        <p:spPr>
          <a:xfrm>
            <a:off x="659404" y="2007909"/>
            <a:ext cx="10872196" cy="3880828"/>
          </a:xfrm>
        </p:spPr>
        <p:txBody>
          <a:bodyPr/>
          <a:lstStyle/>
          <a:p>
            <a:r>
              <a:rPr lang="en-GB" dirty="0"/>
              <a:t>1. Do I understand what I am being asked to do/told?</a:t>
            </a:r>
          </a:p>
          <a:p>
            <a:r>
              <a:rPr lang="en-GB" dirty="0"/>
              <a:t>2. Can I verify what I am being told?</a:t>
            </a:r>
          </a:p>
          <a:p>
            <a:r>
              <a:rPr lang="en-GB" dirty="0"/>
              <a:t>3. Do I need to, even just as a one-off, a spot check?  </a:t>
            </a:r>
          </a:p>
          <a:p>
            <a:r>
              <a:rPr lang="en-GB" dirty="0"/>
              <a:t>4. Is what we are being asked to do consistent with our expectations &amp; the type of client/business we want?</a:t>
            </a:r>
          </a:p>
          <a:p>
            <a:r>
              <a:rPr lang="en-GB" dirty="0"/>
              <a:t>5. Is ‘this’ unusual on account of the amount, type or frequency?</a:t>
            </a:r>
          </a:p>
          <a:p>
            <a:r>
              <a:rPr lang="en-GB" dirty="0"/>
              <a:t>6. If I look back at what we have done over the last 12 months, or if applicable longer, is there a pattern of transactions that feels ‘not ok’? </a:t>
            </a:r>
          </a:p>
          <a:p>
            <a:r>
              <a:rPr lang="en-GB" dirty="0"/>
              <a:t>7. Does this feel right?</a:t>
            </a:r>
          </a:p>
          <a:p>
            <a:r>
              <a:rPr lang="en-GB" dirty="0"/>
              <a:t>8. With hindsight would someone else think this was High Risk or unusual?</a:t>
            </a:r>
          </a:p>
          <a:p>
            <a:endParaRPr lang="en-GB" dirty="0"/>
          </a:p>
        </p:txBody>
      </p:sp>
    </p:spTree>
    <p:extLst>
      <p:ext uri="{BB962C8B-B14F-4D97-AF65-F5344CB8AC3E}">
        <p14:creationId xmlns:p14="http://schemas.microsoft.com/office/powerpoint/2010/main" val="6400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7322CB-623E-B1E3-20A1-845C97A9C360}"/>
              </a:ext>
            </a:extLst>
          </p:cNvPr>
          <p:cNvSpPr>
            <a:spLocks noGrp="1"/>
          </p:cNvSpPr>
          <p:nvPr>
            <p:ph type="body" sz="quarter" idx="10"/>
          </p:nvPr>
        </p:nvSpPr>
        <p:spPr/>
        <p:txBody>
          <a:bodyPr anchor="t"/>
          <a:lstStyle/>
          <a:p>
            <a:pPr algn="ctr"/>
            <a:r>
              <a:rPr lang="en-GB" dirty="0"/>
              <a:t>Questions to ask yourself (2)</a:t>
            </a:r>
          </a:p>
        </p:txBody>
      </p:sp>
      <p:sp>
        <p:nvSpPr>
          <p:cNvPr id="3" name="Text Placeholder 2">
            <a:extLst>
              <a:ext uri="{FF2B5EF4-FFF2-40B4-BE49-F238E27FC236}">
                <a16:creationId xmlns:a16="http://schemas.microsoft.com/office/drawing/2014/main" id="{C3EB82CE-EE98-2468-1C09-1702EC39E8A6}"/>
              </a:ext>
            </a:extLst>
          </p:cNvPr>
          <p:cNvSpPr>
            <a:spLocks noGrp="1"/>
          </p:cNvSpPr>
          <p:nvPr>
            <p:ph type="body" sz="quarter" idx="11"/>
          </p:nvPr>
        </p:nvSpPr>
        <p:spPr/>
        <p:txBody>
          <a:bodyPr/>
          <a:lstStyle/>
          <a:p>
            <a:pPr marL="342900" indent="-342900">
              <a:buFont typeface="Arial" panose="020B0604020202020204" pitchFamily="34" charset="0"/>
              <a:buChar char="•"/>
            </a:pPr>
            <a:r>
              <a:rPr lang="en-GB" dirty="0"/>
              <a:t>If you have negative answers to any of prior questions, are you therefore </a:t>
            </a:r>
            <a:r>
              <a:rPr lang="en-GB" dirty="0">
                <a:solidFill>
                  <a:srgbClr val="205770"/>
                </a:solidFill>
              </a:rPr>
              <a:t>suspicious</a:t>
            </a:r>
            <a:r>
              <a:rPr lang="en-GB" dirty="0"/>
              <a:t> in any way? </a:t>
            </a:r>
          </a:p>
          <a:p>
            <a:endParaRPr lang="en-GB" dirty="0"/>
          </a:p>
          <a:p>
            <a:pPr marL="342900" indent="-342900">
              <a:buFont typeface="Arial" panose="020B0604020202020204" pitchFamily="34" charset="0"/>
              <a:buChar char="•"/>
            </a:pPr>
            <a:r>
              <a:rPr lang="en-GB" dirty="0"/>
              <a:t>If you are you must report!</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Simples.</a:t>
            </a:r>
          </a:p>
          <a:p>
            <a:endParaRPr lang="en-GB" dirty="0"/>
          </a:p>
        </p:txBody>
      </p:sp>
    </p:spTree>
    <p:extLst>
      <p:ext uri="{BB962C8B-B14F-4D97-AF65-F5344CB8AC3E}">
        <p14:creationId xmlns:p14="http://schemas.microsoft.com/office/powerpoint/2010/main" val="941719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F1CDC7D-2930-14D9-66C8-410598F64FAB}"/>
              </a:ext>
            </a:extLst>
          </p:cNvPr>
          <p:cNvSpPr>
            <a:spLocks noGrp="1"/>
          </p:cNvSpPr>
          <p:nvPr>
            <p:ph type="body" sz="quarter" idx="10"/>
          </p:nvPr>
        </p:nvSpPr>
        <p:spPr/>
        <p:txBody>
          <a:bodyPr anchor="t"/>
          <a:lstStyle/>
          <a:p>
            <a:pPr algn="ctr"/>
            <a:r>
              <a:rPr lang="en-GB" dirty="0"/>
              <a:t>What do you not need to be suspicious?</a:t>
            </a:r>
          </a:p>
        </p:txBody>
      </p:sp>
      <p:sp>
        <p:nvSpPr>
          <p:cNvPr id="3" name="Text Placeholder 2">
            <a:extLst>
              <a:ext uri="{FF2B5EF4-FFF2-40B4-BE49-F238E27FC236}">
                <a16:creationId xmlns:a16="http://schemas.microsoft.com/office/drawing/2014/main" id="{BE001845-FBFF-76C1-B57D-14FF81A0AD07}"/>
              </a:ext>
            </a:extLst>
          </p:cNvPr>
          <p:cNvSpPr>
            <a:spLocks noGrp="1"/>
          </p:cNvSpPr>
          <p:nvPr>
            <p:ph type="body" sz="quarter" idx="11"/>
          </p:nvPr>
        </p:nvSpPr>
        <p:spPr/>
        <p:txBody>
          <a:bodyPr/>
          <a:lstStyle/>
          <a:p>
            <a:pPr algn="ctr"/>
            <a:r>
              <a:rPr lang="en-GB" sz="3600" b="0" dirty="0"/>
              <a:t>You do not need to know the exact nature of the criminal activity connected to possible money laundering, or that the funds themselves arose from a criminal offence(s).</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299418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7D2D83-2D5C-6150-06CC-FBA60D94B26F}"/>
              </a:ext>
            </a:extLst>
          </p:cNvPr>
          <p:cNvSpPr>
            <a:spLocks noGrp="1"/>
          </p:cNvSpPr>
          <p:nvPr>
            <p:ph type="body" sz="quarter" idx="10"/>
          </p:nvPr>
        </p:nvSpPr>
        <p:spPr>
          <a:xfrm>
            <a:off x="659404" y="784692"/>
            <a:ext cx="10872196" cy="1121818"/>
          </a:xfrm>
        </p:spPr>
        <p:txBody>
          <a:bodyPr anchor="t"/>
          <a:lstStyle/>
          <a:p>
            <a:pPr algn="ctr"/>
            <a:r>
              <a:rPr lang="en-GB" dirty="0"/>
              <a:t>Case Study 1: the 1</a:t>
            </a:r>
            <a:r>
              <a:rPr lang="en-GB" baseline="30000" dirty="0"/>
              <a:t>st</a:t>
            </a:r>
            <a:r>
              <a:rPr lang="en-GB" dirty="0"/>
              <a:t> issue </a:t>
            </a:r>
          </a:p>
          <a:p>
            <a:pPr algn="ctr"/>
            <a:r>
              <a:rPr lang="en-GB" dirty="0"/>
              <a:t>Monaco Transfer</a:t>
            </a:r>
          </a:p>
        </p:txBody>
      </p:sp>
      <p:sp>
        <p:nvSpPr>
          <p:cNvPr id="3" name="Text Placeholder 2">
            <a:extLst>
              <a:ext uri="{FF2B5EF4-FFF2-40B4-BE49-F238E27FC236}">
                <a16:creationId xmlns:a16="http://schemas.microsoft.com/office/drawing/2014/main" id="{68AD1D9B-FC99-C3E7-B7ED-AF29EFEE6BA6}"/>
              </a:ext>
            </a:extLst>
          </p:cNvPr>
          <p:cNvSpPr>
            <a:spLocks noGrp="1"/>
          </p:cNvSpPr>
          <p:nvPr>
            <p:ph type="body" sz="quarter" idx="11"/>
          </p:nvPr>
        </p:nvSpPr>
        <p:spPr>
          <a:xfrm>
            <a:off x="659404" y="2092751"/>
            <a:ext cx="10872196" cy="3795986"/>
          </a:xfrm>
        </p:spPr>
        <p:txBody>
          <a:bodyPr/>
          <a:lstStyle/>
          <a:p>
            <a:pPr marL="342900" indent="-342900">
              <a:buFont typeface="Arial" panose="020B0604020202020204" pitchFamily="34" charset="0"/>
              <a:buChar char="•"/>
            </a:pPr>
            <a:r>
              <a:rPr lang="en-GB" dirty="0"/>
              <a:t>You receive a request to transfer activity to Monaco, then a non FATF member.</a:t>
            </a:r>
          </a:p>
          <a:p>
            <a:pPr marL="342900" indent="-342900">
              <a:buFont typeface="Arial" panose="020B0604020202020204" pitchFamily="34" charset="0"/>
              <a:buChar char="•"/>
            </a:pPr>
            <a:r>
              <a:rPr lang="en-GB" dirty="0"/>
              <a:t>You conduct a little research and discover a drug dealing conviction 30 years ago, not an insurmountable issue, but someone heard the words:</a:t>
            </a:r>
          </a:p>
          <a:p>
            <a:pPr marL="1028700" lvl="1" indent="-342900"/>
            <a:r>
              <a:rPr lang="en-GB" dirty="0"/>
              <a:t>‘they did not get all my drug sales cash after I was convicted’</a:t>
            </a:r>
          </a:p>
          <a:p>
            <a:pPr marL="342900" indent="-342900">
              <a:buFont typeface="Arial" panose="020B0604020202020204" pitchFamily="34" charset="0"/>
              <a:buChar char="•"/>
            </a:pPr>
            <a:r>
              <a:rPr lang="en-GB" dirty="0"/>
              <a:t>Did the retained proceeds of crime from 30 years ago source the funds in today’s business empire? </a:t>
            </a:r>
          </a:p>
          <a:p>
            <a:pPr marL="342900" indent="-342900">
              <a:buFont typeface="Arial" panose="020B0604020202020204" pitchFamily="34" charset="0"/>
              <a:buChar char="•"/>
            </a:pPr>
            <a:r>
              <a:rPr lang="en-GB" dirty="0"/>
              <a:t>Why is the request to transfer to Monaco being made? </a:t>
            </a:r>
          </a:p>
          <a:p>
            <a:pPr marL="342900" indent="-342900">
              <a:buFont typeface="Arial" panose="020B0604020202020204" pitchFamily="34" charset="0"/>
              <a:buChar char="•"/>
            </a:pPr>
            <a:r>
              <a:rPr lang="en-GB" dirty="0"/>
              <a:t>Is your client concerned about your concerns? </a:t>
            </a:r>
          </a:p>
          <a:p>
            <a:pPr marL="342900" indent="-342900">
              <a:buFont typeface="Arial" panose="020B0604020202020204" pitchFamily="34" charset="0"/>
              <a:buChar char="•"/>
            </a:pPr>
            <a:r>
              <a:rPr lang="en-GB" dirty="0"/>
              <a:t>What Chair are you sitting on?</a:t>
            </a:r>
          </a:p>
          <a:p>
            <a:endParaRPr lang="en-GB" dirty="0"/>
          </a:p>
        </p:txBody>
      </p:sp>
    </p:spTree>
    <p:extLst>
      <p:ext uri="{BB962C8B-B14F-4D97-AF65-F5344CB8AC3E}">
        <p14:creationId xmlns:p14="http://schemas.microsoft.com/office/powerpoint/2010/main" val="4086161673"/>
      </p:ext>
    </p:extLst>
  </p:cSld>
  <p:clrMapOvr>
    <a:masterClrMapping/>
  </p:clrMapOvr>
</p:sld>
</file>

<file path=ppt/theme/theme1.xml><?xml version="1.0" encoding="utf-8"?>
<a:theme xmlns:a="http://schemas.openxmlformats.org/drawingml/2006/main" name="Titl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End slide">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f0d60c3-ee2e-4b52-9658-95fded064de0">
      <Terms xmlns="http://schemas.microsoft.com/office/infopath/2007/PartnerControls"/>
    </lcf76f155ced4ddcb4097134ff3c332f>
    <TaxCatchAll xmlns="7afb9366-efe1-458b-9acd-a56fffd7047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4C423CC74FF05478CBED6F1CF167302" ma:contentTypeVersion="14" ma:contentTypeDescription="Create a new document." ma:contentTypeScope="" ma:versionID="fa70270bb02d16fd4ac7ba6ac79e1c24">
  <xsd:schema xmlns:xsd="http://www.w3.org/2001/XMLSchema" xmlns:xs="http://www.w3.org/2001/XMLSchema" xmlns:p="http://schemas.microsoft.com/office/2006/metadata/properties" xmlns:ns2="3f0d60c3-ee2e-4b52-9658-95fded064de0" xmlns:ns3="7afb9366-efe1-458b-9acd-a56fffd7047f" targetNamespace="http://schemas.microsoft.com/office/2006/metadata/properties" ma:root="true" ma:fieldsID="dbca1d8afb3c49ceef192b66ddb10835" ns2:_="" ns3:_="">
    <xsd:import namespace="3f0d60c3-ee2e-4b52-9658-95fded064de0"/>
    <xsd:import namespace="7afb9366-efe1-458b-9acd-a56fffd7047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0d60c3-ee2e-4b52-9658-95fded064d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4bb7cd4-41bb-40b9-9594-4a571a61c2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fb9366-efe1-458b-9acd-a56fffd7047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e0b8291-5ce6-462b-9e35-6c869b2c74b7}" ma:internalName="TaxCatchAll" ma:showField="CatchAllData" ma:web="7afb9366-efe1-458b-9acd-a56fffd7047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2F6D5D-FF96-4FC0-AA06-B4D9FD598660}">
  <ds:schemaRefs>
    <ds:schemaRef ds:uri="http://schemas.microsoft.com/sharepoint/v3/contenttype/forms"/>
  </ds:schemaRefs>
</ds:datastoreItem>
</file>

<file path=customXml/itemProps2.xml><?xml version="1.0" encoding="utf-8"?>
<ds:datastoreItem xmlns:ds="http://schemas.openxmlformats.org/officeDocument/2006/customXml" ds:itemID="{59527E2A-4D90-42E4-9C1A-D78A56305BC1}">
  <ds:schemaRefs>
    <ds:schemaRef ds:uri="3f0d60c3-ee2e-4b52-9658-95fded064de0"/>
    <ds:schemaRef ds:uri="7afb9366-efe1-458b-9acd-a56fffd7047f"/>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5C6F526-A5D4-4F5F-8188-825311824BEA}">
  <ds:schemaRefs>
    <ds:schemaRef ds:uri="3f0d60c3-ee2e-4b52-9658-95fded064de0"/>
    <ds:schemaRef ds:uri="7afb9366-efe1-458b-9acd-a56fffd7047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231</TotalTime>
  <Words>1708</Words>
  <Application>Microsoft Macintosh PowerPoint</Application>
  <PresentationFormat>Widescreen</PresentationFormat>
  <Paragraphs>128</Paragraphs>
  <Slides>20</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20</vt:i4>
      </vt:variant>
    </vt:vector>
  </HeadingPairs>
  <TitlesOfParts>
    <vt:vector size="26" baseType="lpstr">
      <vt:lpstr>Arial</vt:lpstr>
      <vt:lpstr>Calibri</vt:lpstr>
      <vt:lpstr>Century Gothic</vt:lpstr>
      <vt:lpstr>Titles</vt:lpstr>
      <vt:lpstr>Content slides</vt:lpstr>
      <vt:lpstr>End slide</vt:lpstr>
      <vt:lpstr>Fraud, Crime and You - a RiskBites® Case Study Special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Fraud, Crime and You - a RiskBites® Case Study Special Colin Solomon, EIRL Colin Solomon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Simon Gorman</cp:lastModifiedBy>
  <cp:revision>6</cp:revision>
  <dcterms:created xsi:type="dcterms:W3CDTF">2021-06-22T19:25:58Z</dcterms:created>
  <dcterms:modified xsi:type="dcterms:W3CDTF">2024-05-14T12:45:36Z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0x01010004C423CC74FF05478CBED6F1CF167302</vt:lpwstr>
  </property>
  <property fmtid="{D5CDD505-2E9C-101B-9397-08002B2CF9AE}" pid="3" name="MediaServiceImageTags">
    <vt:lpwstr/>
  </property>
</Properties>
</file>