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62" r:id="rId8"/>
    <p:sldId id="273" r:id="rId9"/>
    <p:sldId id="272" r:id="rId10"/>
    <p:sldId id="271" r:id="rId11"/>
    <p:sldId id="270" r:id="rId12"/>
    <p:sldId id="274" r:id="rId13"/>
    <p:sldId id="264"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42CD11-E740-4DEB-9C61-1151F2BC7BED}" v="1" dt="2023-08-29T18:08:22.1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p:txBody>
          <a:bodyPr/>
          <a:lstStyle/>
          <a:p>
            <a:r>
              <a:rPr lang="en-US" dirty="0"/>
              <a:t>Risks relating to remote and flexible working</a:t>
            </a:r>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p:txBody>
          <a:bodyPr/>
          <a:lstStyle/>
          <a:p>
            <a:r>
              <a:rPr lang="en-US" dirty="0"/>
              <a:t>A discussion for the </a:t>
            </a:r>
            <a:r>
              <a:rPr lang="en-US" dirty="0" err="1"/>
              <a:t>RiskBites</a:t>
            </a:r>
            <a:r>
              <a:rPr lang="en-US"/>
              <a:t>®  </a:t>
            </a:r>
            <a:r>
              <a:rPr lang="en-US" dirty="0"/>
              <a:t>Club</a:t>
            </a:r>
          </a:p>
          <a:p>
            <a:r>
              <a:rPr lang="en-US" dirty="0"/>
              <a:t>12 September 2023</a:t>
            </a:r>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72310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Risks relating to remote </a:t>
            </a:r>
          </a:p>
          <a:p>
            <a:pPr algn="ctr"/>
            <a:r>
              <a:rPr lang="en-US" dirty="0"/>
              <a:t>and flexible working</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Risks relating to the request for remote/flexible working</a:t>
            </a:r>
          </a:p>
          <a:p>
            <a:pPr marL="342900" indent="-342900">
              <a:buFont typeface="Arial" panose="020B0604020202020204" pitchFamily="34" charset="0"/>
              <a:buChar char="•"/>
            </a:pPr>
            <a:r>
              <a:rPr lang="en-US" dirty="0"/>
              <a:t>Risks in the office</a:t>
            </a:r>
          </a:p>
          <a:p>
            <a:pPr marL="342900" indent="-342900">
              <a:buFont typeface="Arial" panose="020B0604020202020204" pitchFamily="34" charset="0"/>
              <a:buChar char="•"/>
            </a:pPr>
            <a:r>
              <a:rPr lang="en-US" dirty="0"/>
              <a:t>Risks in the home</a:t>
            </a:r>
          </a:p>
          <a:p>
            <a:pPr marL="342900" indent="-342900">
              <a:buFont typeface="Arial" panose="020B0604020202020204" pitchFamily="34" charset="0"/>
              <a:buChar char="•"/>
            </a:pPr>
            <a:r>
              <a:rPr lang="en-US" dirty="0"/>
              <a:t>Risks in the ‘transient’ environment</a:t>
            </a:r>
          </a:p>
          <a:p>
            <a:pPr marL="342900" indent="-342900">
              <a:buFont typeface="Arial" panose="020B0604020202020204" pitchFamily="34" charset="0"/>
              <a:buChar char="•"/>
            </a:pPr>
            <a:r>
              <a:rPr lang="en-US" dirty="0"/>
              <a:t>How to raise awareness and manage the risks</a:t>
            </a:r>
          </a:p>
          <a:p>
            <a:pPr marL="342900" indent="-342900">
              <a:buFont typeface="Arial" panose="020B0604020202020204" pitchFamily="34" charset="0"/>
              <a:buChar char="•"/>
            </a:pPr>
            <a:r>
              <a:rPr lang="en-US" dirty="0"/>
              <a:t>Practical tips </a:t>
            </a:r>
            <a:endParaRPr lang="en-GB" dirty="0"/>
          </a:p>
        </p:txBody>
      </p:sp>
    </p:spTree>
    <p:extLst>
      <p:ext uri="{BB962C8B-B14F-4D97-AF65-F5344CB8AC3E}">
        <p14:creationId xmlns:p14="http://schemas.microsoft.com/office/powerpoint/2010/main" val="3222235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The request for flexible/remote work</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All employees have the legal right to request flexible working.</a:t>
            </a:r>
          </a:p>
          <a:p>
            <a:pPr marL="342900" indent="-342900">
              <a:buFont typeface="Arial" panose="020B0604020202020204" pitchFamily="34" charset="0"/>
              <a:buChar char="•"/>
            </a:pPr>
            <a:r>
              <a:rPr lang="en-US" dirty="0"/>
              <a:t>Employers must deal with requests in a ‘reasonable manner’.</a:t>
            </a:r>
          </a:p>
          <a:p>
            <a:pPr marL="342900" indent="-342900">
              <a:buFont typeface="Arial" panose="020B0604020202020204" pitchFamily="34" charset="0"/>
              <a:buChar char="•"/>
            </a:pPr>
            <a:r>
              <a:rPr lang="en-US" dirty="0"/>
              <a:t>Can refuse an application if a good business reason for doing so.</a:t>
            </a:r>
          </a:p>
          <a:p>
            <a:pPr marL="342900" indent="-342900">
              <a:buFont typeface="Arial" panose="020B0604020202020204" pitchFamily="34" charset="0"/>
              <a:buChar char="•"/>
            </a:pPr>
            <a:r>
              <a:rPr lang="en-US" dirty="0"/>
              <a:t>Is your business ready for an increase in requests for flexible work?</a:t>
            </a:r>
          </a:p>
          <a:p>
            <a:pPr marL="342900" indent="-342900">
              <a:buFont typeface="Arial" panose="020B0604020202020204" pitchFamily="34" charset="0"/>
              <a:buChar char="•"/>
            </a:pPr>
            <a:r>
              <a:rPr lang="en-US" dirty="0"/>
              <a:t>Flexible work can be staggered hours, job share, work from home etc.</a:t>
            </a:r>
          </a:p>
          <a:p>
            <a:pPr marL="342900" indent="-342900">
              <a:buFont typeface="Arial" panose="020B0604020202020204" pitchFamily="34" charset="0"/>
              <a:buChar char="•"/>
            </a:pPr>
            <a:r>
              <a:rPr lang="en-US" dirty="0"/>
              <a:t>Are you set up for flexible work? Will client needs be met?</a:t>
            </a:r>
          </a:p>
          <a:p>
            <a:pPr marL="342900" indent="-342900">
              <a:buFont typeface="Arial" panose="020B0604020202020204" pitchFamily="34" charset="0"/>
              <a:buChar char="•"/>
            </a:pPr>
            <a:r>
              <a:rPr lang="en-US" dirty="0"/>
              <a:t>Risk if everyone works the same core hours or takes Fridays off.</a:t>
            </a:r>
          </a:p>
          <a:p>
            <a:pPr marL="342900" indent="-342900">
              <a:buFont typeface="Arial" panose="020B0604020202020204" pitchFamily="34" charset="0"/>
              <a:buChar char="•"/>
            </a:pPr>
            <a:r>
              <a:rPr lang="en-US" dirty="0"/>
              <a:t>Plan for full cover and flex round the business needs?</a:t>
            </a:r>
          </a:p>
          <a:p>
            <a:pPr marL="342900" indent="-342900">
              <a:buFont typeface="Arial" panose="020B0604020202020204" pitchFamily="34" charset="0"/>
              <a:buChar char="•"/>
            </a:pPr>
            <a:r>
              <a:rPr lang="en-US" dirty="0"/>
              <a:t>What processes do you need to put in place to ensure information is available on client files </a:t>
            </a:r>
            <a:r>
              <a:rPr lang="en-US" dirty="0" err="1"/>
              <a:t>etc</a:t>
            </a:r>
            <a:r>
              <a:rPr lang="en-US" dirty="0"/>
              <a:t>?</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1393921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345440"/>
            <a:ext cx="10872196" cy="540385"/>
          </a:xfrm>
        </p:spPr>
        <p:txBody>
          <a:bodyPr/>
          <a:lstStyle/>
          <a:p>
            <a:pPr algn="ctr"/>
            <a:r>
              <a:rPr lang="en-US" dirty="0"/>
              <a:t>Risks in the office</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046480"/>
            <a:ext cx="10872196" cy="4925695"/>
          </a:xfrm>
        </p:spPr>
        <p:txBody>
          <a:bodyPr/>
          <a:lstStyle/>
          <a:p>
            <a:pPr marL="342900" indent="-342900">
              <a:buFont typeface="Arial" panose="020B0604020202020204" pitchFamily="34" charset="0"/>
              <a:buChar char="•"/>
            </a:pPr>
            <a:r>
              <a:rPr lang="en-US" dirty="0"/>
              <a:t>Increase in ‘hot desking’</a:t>
            </a:r>
          </a:p>
          <a:p>
            <a:pPr marL="342900" indent="-342900">
              <a:buFont typeface="Arial" panose="020B0604020202020204" pitchFamily="34" charset="0"/>
              <a:buChar char="•"/>
            </a:pPr>
            <a:r>
              <a:rPr lang="en-US" dirty="0"/>
              <a:t>Health and safety assessments not undertaken? </a:t>
            </a:r>
          </a:p>
          <a:p>
            <a:pPr marL="342900" indent="-342900">
              <a:buFont typeface="Arial" panose="020B0604020202020204" pitchFamily="34" charset="0"/>
              <a:buChar char="•"/>
            </a:pPr>
            <a:r>
              <a:rPr lang="en-US" dirty="0"/>
              <a:t>Privacy issues?</a:t>
            </a:r>
          </a:p>
          <a:p>
            <a:pPr marL="1028700" lvl="1" indent="-342900"/>
            <a:r>
              <a:rPr lang="en-US" dirty="0"/>
              <a:t>Who can hear your conversations?</a:t>
            </a:r>
          </a:p>
          <a:p>
            <a:pPr marL="1028700" lvl="1" indent="-342900"/>
            <a:r>
              <a:rPr lang="en-US" dirty="0"/>
              <a:t>Who can see your screens?</a:t>
            </a:r>
          </a:p>
          <a:p>
            <a:pPr marL="1028700" lvl="1" indent="-342900"/>
            <a:r>
              <a:rPr lang="en-US" dirty="0"/>
              <a:t>Should they be private within the organization? HR/Management </a:t>
            </a:r>
            <a:r>
              <a:rPr lang="en-US" dirty="0" err="1"/>
              <a:t>etc</a:t>
            </a:r>
            <a:endParaRPr lang="en-US" dirty="0"/>
          </a:p>
          <a:p>
            <a:pPr marL="1028700" lvl="1" indent="-342900"/>
            <a:r>
              <a:rPr lang="en-US" dirty="0"/>
              <a:t>Can clients overhear what is being said to others?</a:t>
            </a:r>
          </a:p>
          <a:p>
            <a:pPr marL="342900" indent="-342900">
              <a:buFont typeface="Arial" panose="020B0604020202020204" pitchFamily="34" charset="0"/>
              <a:buChar char="•"/>
            </a:pPr>
            <a:r>
              <a:rPr lang="en-US" dirty="0"/>
              <a:t>Paper/files</a:t>
            </a:r>
          </a:p>
          <a:p>
            <a:pPr marL="1028700" lvl="1" indent="-342900"/>
            <a:r>
              <a:rPr lang="en-US" dirty="0"/>
              <a:t>If used/how are they stored? </a:t>
            </a:r>
          </a:p>
          <a:p>
            <a:pPr marL="1028700" lvl="1" indent="-342900"/>
            <a:r>
              <a:rPr lang="en-US" dirty="0"/>
              <a:t>Do they go missing?</a:t>
            </a:r>
          </a:p>
          <a:p>
            <a:pPr marL="342900" indent="-342900">
              <a:buFont typeface="Arial" panose="020B0604020202020204" pitchFamily="34" charset="0"/>
              <a:buChar char="•"/>
            </a:pPr>
            <a:r>
              <a:rPr lang="en-US" dirty="0"/>
              <a:t>Laptops</a:t>
            </a:r>
          </a:p>
          <a:p>
            <a:pPr marL="1028700" lvl="1" indent="-342900"/>
            <a:r>
              <a:rPr lang="en-US" dirty="0"/>
              <a:t>How are they stored from day to day? Is it secure?</a:t>
            </a:r>
          </a:p>
          <a:p>
            <a:pPr marL="1028700" lvl="1" indent="-342900"/>
            <a:r>
              <a:rPr lang="en-US" dirty="0"/>
              <a:t>Do staff have to travel with them every day?</a:t>
            </a:r>
            <a:endParaRPr lang="en-GB" dirty="0"/>
          </a:p>
        </p:txBody>
      </p:sp>
    </p:spTree>
    <p:extLst>
      <p:ext uri="{BB962C8B-B14F-4D97-AF65-F5344CB8AC3E}">
        <p14:creationId xmlns:p14="http://schemas.microsoft.com/office/powerpoint/2010/main" val="3259438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203201"/>
            <a:ext cx="10872196" cy="518160"/>
          </a:xfrm>
        </p:spPr>
        <p:txBody>
          <a:bodyPr/>
          <a:lstStyle/>
          <a:p>
            <a:pPr algn="ctr"/>
            <a:r>
              <a:rPr lang="en-US" dirty="0"/>
              <a:t>Risks in the home</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944880"/>
            <a:ext cx="10872196" cy="5027295"/>
          </a:xfrm>
        </p:spPr>
        <p:txBody>
          <a:bodyPr/>
          <a:lstStyle/>
          <a:p>
            <a:pPr marL="342900" indent="-342900">
              <a:buFont typeface="Arial" panose="020B0604020202020204" pitchFamily="34" charset="0"/>
              <a:buChar char="•"/>
            </a:pPr>
            <a:r>
              <a:rPr lang="en-US" dirty="0"/>
              <a:t>Have you undertaken an assessment of the physical environment?</a:t>
            </a:r>
          </a:p>
          <a:p>
            <a:pPr marL="1028700" lvl="1" indent="-342900"/>
            <a:r>
              <a:rPr lang="en-US" dirty="0"/>
              <a:t>Health and safety issues</a:t>
            </a:r>
          </a:p>
          <a:p>
            <a:pPr marL="342900" indent="-342900">
              <a:buFont typeface="Arial" panose="020B0604020202020204" pitchFamily="34" charset="0"/>
              <a:buChar char="•"/>
            </a:pPr>
            <a:r>
              <a:rPr lang="en-US" dirty="0"/>
              <a:t>What about confidentiality issues?</a:t>
            </a:r>
          </a:p>
          <a:p>
            <a:pPr marL="1028700" lvl="1" indent="-342900"/>
            <a:r>
              <a:rPr lang="en-US" dirty="0"/>
              <a:t>Where do your staff work from? A private home office? The kitchen table? </a:t>
            </a:r>
          </a:p>
          <a:p>
            <a:pPr marL="1028700" lvl="1" indent="-342900"/>
            <a:r>
              <a:rPr lang="en-US" dirty="0"/>
              <a:t>Can they be overheard?</a:t>
            </a:r>
          </a:p>
          <a:p>
            <a:pPr marL="1028700" lvl="1" indent="-342900"/>
            <a:r>
              <a:rPr lang="en-US" dirty="0"/>
              <a:t>Use of privacy screens and headphones mandatory?</a:t>
            </a:r>
          </a:p>
          <a:p>
            <a:pPr marL="342900" indent="-342900">
              <a:buFont typeface="Arial" panose="020B0604020202020204" pitchFamily="34" charset="0"/>
              <a:buChar char="•"/>
            </a:pPr>
            <a:r>
              <a:rPr lang="en-US" dirty="0"/>
              <a:t>Paper</a:t>
            </a:r>
          </a:p>
          <a:p>
            <a:pPr marL="1028700" lvl="1" indent="-342900"/>
            <a:r>
              <a:rPr lang="en-US" dirty="0"/>
              <a:t>Can your staff print paper? What is done with physical paper?</a:t>
            </a:r>
          </a:p>
          <a:p>
            <a:pPr marL="1028700" lvl="1" indent="-342900"/>
            <a:r>
              <a:rPr lang="en-US" dirty="0"/>
              <a:t>Shredder? Lockable cabinet?</a:t>
            </a:r>
          </a:p>
          <a:p>
            <a:pPr marL="342900" indent="-342900">
              <a:buFont typeface="Arial" panose="020B0604020202020204" pitchFamily="34" charset="0"/>
              <a:buChar char="•"/>
            </a:pPr>
            <a:r>
              <a:rPr lang="en-US" dirty="0"/>
              <a:t>Laptop security</a:t>
            </a:r>
          </a:p>
          <a:p>
            <a:pPr marL="1028700" lvl="1" indent="-342900"/>
            <a:r>
              <a:rPr lang="en-US" dirty="0"/>
              <a:t>How secure is the laptop when not used?</a:t>
            </a:r>
          </a:p>
          <a:p>
            <a:pPr marL="1028700" lvl="1" indent="-342900"/>
            <a:r>
              <a:rPr lang="en-US" dirty="0"/>
              <a:t>Lockable cabinet/box?</a:t>
            </a:r>
          </a:p>
          <a:p>
            <a:pPr marL="1028700" lvl="1" indent="-342900"/>
            <a:r>
              <a:rPr lang="en-US" dirty="0"/>
              <a:t>Provides a mental ‘break’ between work and home</a:t>
            </a:r>
          </a:p>
          <a:p>
            <a:pPr marL="342900" indent="-342900">
              <a:buFont typeface="Arial" panose="020B0604020202020204" pitchFamily="34" charset="0"/>
              <a:buChar char="•"/>
            </a:pPr>
            <a:r>
              <a:rPr lang="en-US" dirty="0"/>
              <a:t>A policy needed to raise awareness and provide guidance</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04340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659404" y="1025305"/>
            <a:ext cx="10872196" cy="437846"/>
          </a:xfrm>
        </p:spPr>
        <p:txBody>
          <a:bodyPr/>
          <a:lstStyle/>
          <a:p>
            <a:pPr algn="ctr"/>
            <a:r>
              <a:rPr lang="en-US" dirty="0"/>
              <a:t>Risks in the transient environment</a:t>
            </a:r>
            <a:endParaRPr lang="en-GB" dirty="0"/>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59404" y="1731645"/>
            <a:ext cx="10872196" cy="4240530"/>
          </a:xfrm>
        </p:spPr>
        <p:txBody>
          <a:bodyPr/>
          <a:lstStyle/>
          <a:p>
            <a:pPr marL="342900" indent="-342900">
              <a:buFont typeface="Arial" panose="020B0604020202020204" pitchFamily="34" charset="0"/>
              <a:buChar char="•"/>
            </a:pPr>
            <a:r>
              <a:rPr lang="en-US" dirty="0"/>
              <a:t>Train booths are not private bubbles!</a:t>
            </a:r>
          </a:p>
          <a:p>
            <a:pPr marL="342900" indent="-342900">
              <a:buFont typeface="Arial" panose="020B0604020202020204" pitchFamily="34" charset="0"/>
              <a:buChar char="•"/>
            </a:pPr>
            <a:r>
              <a:rPr lang="en-US" dirty="0"/>
              <a:t>Nor are café tables!</a:t>
            </a:r>
          </a:p>
          <a:p>
            <a:pPr marL="342900" indent="-342900">
              <a:buFont typeface="Arial" panose="020B0604020202020204" pitchFamily="34" charset="0"/>
              <a:buChar char="•"/>
            </a:pPr>
            <a:r>
              <a:rPr lang="en-US" dirty="0"/>
              <a:t>Staff need guidance and you need a policy to include:-</a:t>
            </a:r>
          </a:p>
          <a:p>
            <a:pPr marL="1028700" lvl="1" indent="-342900"/>
            <a:r>
              <a:rPr lang="en-US" dirty="0"/>
              <a:t>How to hold a conversation in a public place-</a:t>
            </a:r>
          </a:p>
          <a:p>
            <a:pPr marL="1485900" lvl="2" indent="-342900"/>
            <a:r>
              <a:rPr lang="en-US" dirty="0"/>
              <a:t> what to say and how to say it</a:t>
            </a:r>
          </a:p>
          <a:p>
            <a:pPr marL="1028700" lvl="1" indent="-342900"/>
            <a:r>
              <a:rPr lang="en-US" dirty="0"/>
              <a:t>How to use the laptop in a public place</a:t>
            </a:r>
          </a:p>
          <a:p>
            <a:pPr marL="1028700" lvl="1" indent="-342900"/>
            <a:r>
              <a:rPr lang="en-US" dirty="0"/>
              <a:t>Use of privacy screens/ headphones?</a:t>
            </a:r>
          </a:p>
          <a:p>
            <a:pPr marL="1028700" lvl="1" indent="-342900"/>
            <a:r>
              <a:rPr lang="en-US" dirty="0"/>
              <a:t>Whether to use public wi-fi  or hotspot</a:t>
            </a:r>
          </a:p>
          <a:p>
            <a:pPr marL="1028700" lvl="1" indent="-342900"/>
            <a:r>
              <a:rPr lang="en-US" dirty="0"/>
              <a:t>How to manage physical files (if any).</a:t>
            </a:r>
          </a:p>
          <a:p>
            <a:pPr marL="1028700" lvl="1" indent="-342900"/>
            <a:endParaRPr lang="en-GB" dirty="0"/>
          </a:p>
        </p:txBody>
      </p:sp>
    </p:spTree>
    <p:extLst>
      <p:ext uri="{BB962C8B-B14F-4D97-AF65-F5344CB8AC3E}">
        <p14:creationId xmlns:p14="http://schemas.microsoft.com/office/powerpoint/2010/main" val="716024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EFABBDF-B79B-F52C-B9DB-BFB8841123A5}"/>
              </a:ext>
            </a:extLst>
          </p:cNvPr>
          <p:cNvSpPr>
            <a:spLocks noGrp="1"/>
          </p:cNvSpPr>
          <p:nvPr>
            <p:ph type="body" sz="quarter" idx="10"/>
          </p:nvPr>
        </p:nvSpPr>
        <p:spPr>
          <a:xfrm>
            <a:off x="-133076" y="420623"/>
            <a:ext cx="10872196" cy="453137"/>
          </a:xfrm>
        </p:spPr>
        <p:txBody>
          <a:bodyPr/>
          <a:lstStyle/>
          <a:p>
            <a:pPr algn="ctr"/>
            <a:r>
              <a:rPr lang="en-US" dirty="0"/>
              <a:t>How to manage the risks</a:t>
            </a:r>
            <a:endParaRPr lang="en-GB" dirty="0"/>
          </a:p>
        </p:txBody>
      </p:sp>
      <p:sp>
        <p:nvSpPr>
          <p:cNvPr id="3" name="Text Placeholder 2">
            <a:extLst>
              <a:ext uri="{FF2B5EF4-FFF2-40B4-BE49-F238E27FC236}">
                <a16:creationId xmlns:a16="http://schemas.microsoft.com/office/drawing/2014/main" id="{C70FB9AC-5BD1-8BE9-6E8B-F21D5198EAFD}"/>
              </a:ext>
            </a:extLst>
          </p:cNvPr>
          <p:cNvSpPr>
            <a:spLocks noGrp="1"/>
          </p:cNvSpPr>
          <p:nvPr>
            <p:ph type="body" sz="quarter" idx="11"/>
          </p:nvPr>
        </p:nvSpPr>
        <p:spPr>
          <a:xfrm>
            <a:off x="548640" y="1168400"/>
            <a:ext cx="10982960" cy="4720337"/>
          </a:xfrm>
        </p:spPr>
        <p:txBody>
          <a:bodyPr/>
          <a:lstStyle/>
          <a:p>
            <a:pPr marL="342900" indent="-342900">
              <a:buFont typeface="Arial" panose="020B0604020202020204" pitchFamily="34" charset="0"/>
              <a:buChar char="•"/>
            </a:pPr>
            <a:r>
              <a:rPr lang="en-US" dirty="0"/>
              <a:t>Assessment of home working environment to include H&amp;S and confidentiality </a:t>
            </a:r>
          </a:p>
          <a:p>
            <a:pPr marL="342900" indent="-342900">
              <a:buFont typeface="Arial" panose="020B0604020202020204" pitchFamily="34" charset="0"/>
              <a:buChar char="•"/>
            </a:pPr>
            <a:r>
              <a:rPr lang="en-US" dirty="0"/>
              <a:t>Policy to cover</a:t>
            </a:r>
          </a:p>
          <a:p>
            <a:pPr marL="1028700" lvl="1" indent="-342900"/>
            <a:r>
              <a:rPr lang="en-US" dirty="0"/>
              <a:t>Home working issues</a:t>
            </a:r>
          </a:p>
          <a:p>
            <a:pPr marL="1028700" lvl="1" indent="-342900"/>
            <a:r>
              <a:rPr lang="en-US" dirty="0"/>
              <a:t>Working away from the office issues</a:t>
            </a:r>
          </a:p>
          <a:p>
            <a:pPr marL="1028700" lvl="1" indent="-342900"/>
            <a:r>
              <a:rPr lang="en-US" dirty="0"/>
              <a:t>Confidentiality issues generally</a:t>
            </a:r>
          </a:p>
          <a:p>
            <a:pPr marL="342900" indent="-342900">
              <a:buFont typeface="Arial" panose="020B0604020202020204" pitchFamily="34" charset="0"/>
              <a:buChar char="•"/>
            </a:pPr>
            <a:r>
              <a:rPr lang="en-US" i="1" dirty="0"/>
              <a:t>Raises awareness and reduces risk</a:t>
            </a:r>
          </a:p>
          <a:p>
            <a:pPr marL="342900" indent="-342900">
              <a:buFont typeface="Arial" panose="020B0604020202020204" pitchFamily="34" charset="0"/>
              <a:buChar char="•"/>
            </a:pPr>
            <a:r>
              <a:rPr lang="en-US" dirty="0"/>
              <a:t>Provision of kit where needed</a:t>
            </a:r>
          </a:p>
          <a:p>
            <a:pPr marL="1028700" lvl="1" indent="-342900"/>
            <a:r>
              <a:rPr lang="en-US" dirty="0"/>
              <a:t>Headset, privacy screen, lockable box, locker as required</a:t>
            </a:r>
          </a:p>
          <a:p>
            <a:pPr marL="342900" indent="-342900">
              <a:buFont typeface="Arial" panose="020B0604020202020204" pitchFamily="34" charset="0"/>
              <a:buChar char="•"/>
            </a:pPr>
            <a:r>
              <a:rPr lang="en-US" i="1" dirty="0"/>
              <a:t>Also assists in supporting wellbeing</a:t>
            </a:r>
            <a:r>
              <a:rPr lang="en-US" dirty="0"/>
              <a:t>.</a:t>
            </a:r>
          </a:p>
          <a:p>
            <a:pPr marL="342900" indent="-342900">
              <a:buFont typeface="Arial" panose="020B0604020202020204" pitchFamily="34" charset="0"/>
              <a:buChar char="•"/>
            </a:pPr>
            <a:r>
              <a:rPr lang="en-US" dirty="0"/>
              <a:t>Prepare for increase in requests for remote/flexible working </a:t>
            </a:r>
          </a:p>
          <a:p>
            <a:pPr marL="1028700" lvl="1" indent="-342900"/>
            <a:r>
              <a:rPr lang="en-US" dirty="0"/>
              <a:t>Consider your processes- are they fit for purpose?</a:t>
            </a:r>
          </a:p>
          <a:p>
            <a:pPr marL="1028700" lvl="1" indent="-342900"/>
            <a:r>
              <a:rPr lang="en-US" dirty="0"/>
              <a:t>Consider the business needs- and what demands you can support in advance</a:t>
            </a:r>
          </a:p>
          <a:p>
            <a:pPr marL="342900" indent="-342900"/>
            <a:endParaRPr lang="en-US" dirty="0"/>
          </a:p>
          <a:p>
            <a:endParaRPr lang="en-GB" dirty="0"/>
          </a:p>
        </p:txBody>
      </p:sp>
    </p:spTree>
    <p:extLst>
      <p:ext uri="{BB962C8B-B14F-4D97-AF65-F5344CB8AC3E}">
        <p14:creationId xmlns:p14="http://schemas.microsoft.com/office/powerpoint/2010/main" val="3612092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r>
              <a:rPr lang="en-US" sz="6600" dirty="0"/>
              <a:t>Any Questions? </a:t>
            </a:r>
            <a:br>
              <a:rPr lang="en-US" sz="6600" dirty="0"/>
            </a:br>
            <a:br>
              <a:rPr lang="en-US" sz="6600" dirty="0"/>
            </a:br>
            <a:r>
              <a:rPr lang="en-US" sz="6600" dirty="0"/>
              <a:t>Risks relating to remote and flexible working</a:t>
            </a:r>
            <a:endParaRPr lang="en-US" sz="6600" dirty="0">
              <a:solidFill>
                <a:schemeClr val="bg1"/>
              </a:solidFill>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dirty="0">
                <a:latin typeface="Calibri" panose="020F0502020204030204" pitchFamily="34" charset="0"/>
                <a:ea typeface="+mj-lt"/>
                <a:cs typeface="Calibri" panose="020F0502020204030204" pitchFamily="34" charset="0"/>
              </a:rPr>
              <a:t>Disclaimer</a:t>
            </a:r>
            <a:br>
              <a:rPr lang="en-US" sz="1400" dirty="0">
                <a:latin typeface="Calibri" panose="020F0502020204030204" pitchFamily="34" charset="0"/>
                <a:ea typeface="+mj-lt"/>
                <a:cs typeface="Calibri" panose="020F0502020204030204" pitchFamily="34" charset="0"/>
              </a:rPr>
            </a:br>
            <a:r>
              <a:rPr lang="en-US" sz="1400" b="1" dirty="0">
                <a:solidFill>
                  <a:schemeClr val="tx1"/>
                </a:solidFill>
                <a:latin typeface="Calibri" panose="020F0502020204030204" pitchFamily="34" charset="0"/>
                <a:ea typeface="+mj-lt"/>
                <a:cs typeface="Calibri" panose="020F0502020204030204" pitchFamily="34" charset="0"/>
              </a:rPr>
              <a:t>.</a:t>
            </a:r>
            <a:br>
              <a:rPr lang="en-US" sz="1400" dirty="0">
                <a:latin typeface="Calibri" panose="020F0502020204030204" pitchFamily="34" charset="0"/>
                <a:ea typeface="+mj-lt"/>
                <a:cs typeface="Calibri" panose="020F0502020204030204" pitchFamily="34" charset="0"/>
              </a:rPr>
            </a:br>
            <a:r>
              <a:rPr lang="en-US" sz="1400" b="1" dirty="0">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dirty="0">
              <a:latin typeface="Calibri" panose="020F0502020204030204" pitchFamily="34" charset="0"/>
              <a:ea typeface="+mj-lt"/>
              <a:cs typeface="Calibri" panose="020F0502020204030204" pitchFamily="34" charset="0"/>
            </a:endParaRPr>
          </a:p>
          <a:p>
            <a:pPr algn="just"/>
            <a:r>
              <a:rPr lang="en-US" sz="1400" b="1" dirty="0">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dirty="0">
                <a:latin typeface="Calibri" panose="020F0502020204030204" pitchFamily="34" charset="0"/>
                <a:ea typeface="+mj-lt"/>
                <a:cs typeface="Calibri" panose="020F0502020204030204" pitchFamily="34" charset="0"/>
              </a:rPr>
              <a:t>Risk@kareneckstein.co.uk-07973627039</a:t>
            </a:r>
            <a:endParaRPr lang="en-GB" sz="1600" dirty="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p:txBody>
          <a:bodyPr/>
          <a:lstStyle/>
          <a:p>
            <a:r>
              <a:rPr lang="en-US" dirty="0"/>
              <a:t>Karen Eckstein</a:t>
            </a:r>
          </a:p>
          <a:p>
            <a:r>
              <a:rPr lang="en-US" dirty="0"/>
              <a:t>LLB, CTA, Cert IRM</a:t>
            </a:r>
            <a:endParaRPr lang="en-GB" dirty="0"/>
          </a:p>
        </p:txBody>
      </p:sp>
    </p:spTree>
    <p:extLst>
      <p:ext uri="{BB962C8B-B14F-4D97-AF65-F5344CB8AC3E}">
        <p14:creationId xmlns:p14="http://schemas.microsoft.com/office/powerpoint/2010/main" val="1238653342"/>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2" ma:contentTypeDescription="Create a new document." ma:contentTypeScope="" ma:versionID="68481a3425641ea57df57f34d904498d">
  <xsd:schema xmlns:xsd="http://www.w3.org/2001/XMLSchema" xmlns:xs="http://www.w3.org/2001/XMLSchema" xmlns:p="http://schemas.microsoft.com/office/2006/metadata/properties" xmlns:ns2="3f0d60c3-ee2e-4b52-9658-95fded064de0" targetNamespace="http://schemas.microsoft.com/office/2006/metadata/properties" ma:root="true" ma:fieldsID="4c25d2fc3f6fff10f390554593f43629" ns2:_="">
    <xsd:import namespace="3f0d60c3-ee2e-4b52-9658-95fded064de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06ECC82-28F4-4885-B0EB-DB439D48259E}">
  <ds:schemaRefs>
    <ds:schemaRef ds:uri="3f0d60c3-ee2e-4b52-9658-95fded064de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59527E2A-4D90-42E4-9C1A-D78A56305BC1}">
  <ds:schemaRefs>
    <ds:schemaRef ds:uri="http://schemas.microsoft.com/office/infopath/2007/PartnerControls"/>
    <ds:schemaRef ds:uri="http://purl.org/dc/elements/1.1/"/>
    <ds:schemaRef ds:uri="http://www.w3.org/XML/1998/namespace"/>
    <ds:schemaRef ds:uri="http://schemas.microsoft.com/office/2006/documentManagement/types"/>
    <ds:schemaRef ds:uri="http://purl.org/dc/dcmitype/"/>
    <ds:schemaRef ds:uri="http://schemas.openxmlformats.org/package/2006/metadata/core-properties"/>
    <ds:schemaRef ds:uri="3f0d60c3-ee2e-4b52-9658-95fded064de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A2F6D5D-FF96-4FC0-AA06-B4D9FD5986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55</TotalTime>
  <Words>674</Words>
  <Application>Microsoft Macintosh PowerPoint</Application>
  <PresentationFormat>Widescreen</PresentationFormat>
  <Paragraphs>80</Paragraphs>
  <Slides>8</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8</vt:i4>
      </vt:variant>
    </vt:vector>
  </HeadingPairs>
  <TitlesOfParts>
    <vt:vector size="14" baseType="lpstr">
      <vt:lpstr>Arial</vt:lpstr>
      <vt:lpstr>Calibri</vt:lpstr>
      <vt:lpstr>Century Gothic</vt:lpstr>
      <vt:lpstr>Titles</vt:lpstr>
      <vt:lpstr>Content slides</vt:lpstr>
      <vt:lpstr>End slide</vt:lpstr>
      <vt:lpstr>Risks relating to remote and flexible working</vt:lpstr>
      <vt:lpstr>PowerPoint Presentation</vt:lpstr>
      <vt:lpstr>PowerPoint Presentation</vt:lpstr>
      <vt:lpstr>PowerPoint Presentation</vt:lpstr>
      <vt:lpstr>PowerPoint Presentation</vt:lpstr>
      <vt:lpstr>PowerPoint Presentation</vt:lpstr>
      <vt:lpstr>PowerPoint Presentation</vt:lpstr>
      <vt:lpstr>Any Questions?   Risks relating to remote and flexible working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Simon Garlick</cp:lastModifiedBy>
  <cp:revision>30</cp:revision>
  <cp:lastPrinted>2023-08-29T18:45:57Z</cp:lastPrinted>
  <dcterms:created xsi:type="dcterms:W3CDTF">2021-06-22T19:25:58Z</dcterms:created>
  <dcterms:modified xsi:type="dcterms:W3CDTF">2023-09-12T12:28:13Z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ies>
</file>