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2" r:id="rId5"/>
    <p:sldMasterId id="2147483654" r:id="rId6"/>
  </p:sldMasterIdLst>
  <p:sldIdLst>
    <p:sldId id="256" r:id="rId7"/>
    <p:sldId id="262" r:id="rId8"/>
    <p:sldId id="269" r:id="rId9"/>
    <p:sldId id="268" r:id="rId10"/>
    <p:sldId id="267" r:id="rId11"/>
    <p:sldId id="266" r:id="rId12"/>
    <p:sldId id="270" r:id="rId13"/>
    <p:sldId id="265" r:id="rId14"/>
    <p:sldId id="272" r:id="rId15"/>
    <p:sldId id="271" r:id="rId16"/>
    <p:sldId id="273" r:id="rId17"/>
    <p:sldId id="274" r:id="rId18"/>
    <p:sldId id="275" r:id="rId19"/>
    <p:sldId id="276" r:id="rId20"/>
    <p:sldId id="277" r:id="rId21"/>
    <p:sldId id="264" r:id="rId2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2B914F-B3AB-484F-A49E-11EF23C51723}" v="1" dt="2023-04-27T17:31:44.6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946" y="2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26" name="Oval 25">
            <a:extLst>
              <a:ext uri="{FF2B5EF4-FFF2-40B4-BE49-F238E27FC236}">
                <a16:creationId xmlns:a16="http://schemas.microsoft.com/office/drawing/2014/main" id="{41A1FB0F-1C5C-844C-8C46-D2BBE08905E5}"/>
              </a:ext>
            </a:extLst>
          </p:cNvPr>
          <p:cNvSpPr/>
          <p:nvPr userDrawn="1"/>
        </p:nvSpPr>
        <p:spPr>
          <a:xfrm>
            <a:off x="-1608483" y="-2220292"/>
            <a:ext cx="11298584" cy="1129858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8" name="Title 90">
            <a:extLst>
              <a:ext uri="{FF2B5EF4-FFF2-40B4-BE49-F238E27FC236}">
                <a16:creationId xmlns:a16="http://schemas.microsoft.com/office/drawing/2014/main" id="{2FB4C903-3243-CE41-ABFE-3F1D160EB1D8}"/>
              </a:ext>
            </a:extLst>
          </p:cNvPr>
          <p:cNvSpPr>
            <a:spLocks noGrp="1"/>
          </p:cNvSpPr>
          <p:nvPr>
            <p:ph type="title"/>
          </p:nvPr>
        </p:nvSpPr>
        <p:spPr>
          <a:xfrm>
            <a:off x="679893" y="2241419"/>
            <a:ext cx="7706319" cy="2398702"/>
          </a:xfrm>
          <a:prstGeom prst="rect">
            <a:avLst/>
          </a:prstGeom>
        </p:spPr>
        <p:txBody>
          <a:bodyPr anchor="b"/>
          <a:lstStyle>
            <a:lvl1pPr>
              <a:defRPr sz="5000">
                <a:solidFill>
                  <a:schemeClr val="bg1"/>
                </a:solidFill>
              </a:defRPr>
            </a:lvl1pPr>
          </a:lstStyle>
          <a:p>
            <a:r>
              <a:rPr lang="en-US"/>
              <a:t>Click to edit Master title style</a:t>
            </a:r>
          </a:p>
        </p:txBody>
      </p:sp>
      <p:cxnSp>
        <p:nvCxnSpPr>
          <p:cNvPr id="29" name="Straight Connector 28">
            <a:extLst>
              <a:ext uri="{FF2B5EF4-FFF2-40B4-BE49-F238E27FC236}">
                <a16:creationId xmlns:a16="http://schemas.microsoft.com/office/drawing/2014/main" id="{BDFEBF5A-F0CE-3244-8110-D6EC672148A4}"/>
              </a:ext>
            </a:extLst>
          </p:cNvPr>
          <p:cNvCxnSpPr/>
          <p:nvPr userDrawn="1"/>
        </p:nvCxnSpPr>
        <p:spPr>
          <a:xfrm>
            <a:off x="679893" y="6223000"/>
            <a:ext cx="10851707"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DACBDBAD-1B6A-A34F-9AC3-4B34C4508423}"/>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pic>
        <p:nvPicPr>
          <p:cNvPr id="31" name="Picture 30">
            <a:extLst>
              <a:ext uri="{FF2B5EF4-FFF2-40B4-BE49-F238E27FC236}">
                <a16:creationId xmlns:a16="http://schemas.microsoft.com/office/drawing/2014/main" id="{27195FE6-0812-E847-A286-C8ED0FE692B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32" name="Text Placeholder 92">
            <a:extLst>
              <a:ext uri="{FF2B5EF4-FFF2-40B4-BE49-F238E27FC236}">
                <a16:creationId xmlns:a16="http://schemas.microsoft.com/office/drawing/2014/main" id="{3CFA7CA3-BB6A-ED44-A18E-38F892C207BF}"/>
              </a:ext>
            </a:extLst>
          </p:cNvPr>
          <p:cNvSpPr>
            <a:spLocks noGrp="1"/>
          </p:cNvSpPr>
          <p:nvPr>
            <p:ph type="body" sz="quarter" idx="10" hasCustomPrompt="1"/>
          </p:nvPr>
        </p:nvSpPr>
        <p:spPr>
          <a:xfrm>
            <a:off x="657505" y="4838881"/>
            <a:ext cx="7706319" cy="972321"/>
          </a:xfrm>
          <a:prstGeom prst="rect">
            <a:avLst/>
          </a:prstGeom>
        </p:spPr>
        <p:txBody>
          <a:bodyPr anchor="t"/>
          <a:lstStyle>
            <a:lvl1pPr marL="0" indent="0">
              <a:buNone/>
              <a:defRPr sz="2333">
                <a:solidFill>
                  <a:schemeClr val="bg1"/>
                </a:solidFill>
              </a:defRPr>
            </a:lvl1pPr>
          </a:lstStyle>
          <a:p>
            <a:pPr lvl="0"/>
            <a:r>
              <a:rPr lang="en-US"/>
              <a:t>Insert content here</a:t>
            </a:r>
          </a:p>
        </p:txBody>
      </p:sp>
      <p:sp>
        <p:nvSpPr>
          <p:cNvPr id="34" name="Text Placeholder 92">
            <a:extLst>
              <a:ext uri="{FF2B5EF4-FFF2-40B4-BE49-F238E27FC236}">
                <a16:creationId xmlns:a16="http://schemas.microsoft.com/office/drawing/2014/main" id="{30F6319E-4FC3-3942-8AB7-545DD182B06C}"/>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a:t>Karen Eckstein </a:t>
            </a:r>
            <a:br>
              <a:rPr lang="en-US"/>
            </a:br>
            <a:r>
              <a:rPr lang="en-US"/>
              <a:t>LLB, CTA, Cert IRM</a:t>
            </a:r>
          </a:p>
        </p:txBody>
      </p:sp>
    </p:spTree>
    <p:extLst>
      <p:ext uri="{BB962C8B-B14F-4D97-AF65-F5344CB8AC3E}">
        <p14:creationId xmlns:p14="http://schemas.microsoft.com/office/powerpoint/2010/main" val="23218480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6"/>
        </a:solidFill>
        <a:effectLst/>
      </p:bgPr>
    </p:bg>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1E2653DA-51D7-9C4C-A4AD-5034D92E4FC5}"/>
              </a:ext>
            </a:extLst>
          </p:cNvPr>
          <p:cNvSpPr/>
          <p:nvPr userDrawn="1"/>
        </p:nvSpPr>
        <p:spPr>
          <a:xfrm>
            <a:off x="7655923" y="2667000"/>
            <a:ext cx="8382000" cy="838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 name="Oval 7">
            <a:extLst>
              <a:ext uri="{FF2B5EF4-FFF2-40B4-BE49-F238E27FC236}">
                <a16:creationId xmlns:a16="http://schemas.microsoft.com/office/drawing/2014/main" id="{5F4143CF-8F52-DC46-82AB-115E0AA0E093}"/>
              </a:ext>
            </a:extLst>
          </p:cNvPr>
          <p:cNvSpPr/>
          <p:nvPr userDrawn="1"/>
        </p:nvSpPr>
        <p:spPr>
          <a:xfrm>
            <a:off x="7776187" y="-1979326"/>
            <a:ext cx="3974726" cy="401617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9" name="Straight Connector 8">
            <a:extLst>
              <a:ext uri="{FF2B5EF4-FFF2-40B4-BE49-F238E27FC236}">
                <a16:creationId xmlns:a16="http://schemas.microsoft.com/office/drawing/2014/main" id="{B1DBED92-EB31-964F-A5F4-B991539FD6E3}"/>
              </a:ext>
            </a:extLst>
          </p:cNvPr>
          <p:cNvCxnSpPr/>
          <p:nvPr userDrawn="1"/>
        </p:nvCxnSpPr>
        <p:spPr>
          <a:xfrm>
            <a:off x="679893" y="6223000"/>
            <a:ext cx="10851707"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887B2B88-C9E8-4847-A7D1-E594EB10BE7F}"/>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pic>
        <p:nvPicPr>
          <p:cNvPr id="11" name="Picture 10">
            <a:extLst>
              <a:ext uri="{FF2B5EF4-FFF2-40B4-BE49-F238E27FC236}">
                <a16:creationId xmlns:a16="http://schemas.microsoft.com/office/drawing/2014/main" id="{6B6B4DB9-56C1-D64E-85B5-82E6E7C30EF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3"/>
          </a:xfrm>
          <a:prstGeom prst="rect">
            <a:avLst/>
          </a:prstGeom>
        </p:spPr>
      </p:pic>
      <p:sp>
        <p:nvSpPr>
          <p:cNvPr id="12" name="Title 90">
            <a:extLst>
              <a:ext uri="{FF2B5EF4-FFF2-40B4-BE49-F238E27FC236}">
                <a16:creationId xmlns:a16="http://schemas.microsoft.com/office/drawing/2014/main" id="{9E4808A5-7640-1D47-B6B1-B017F37D0229}"/>
              </a:ext>
            </a:extLst>
          </p:cNvPr>
          <p:cNvSpPr>
            <a:spLocks noGrp="1"/>
          </p:cNvSpPr>
          <p:nvPr>
            <p:ph type="title"/>
          </p:nvPr>
        </p:nvSpPr>
        <p:spPr>
          <a:xfrm>
            <a:off x="679893" y="2245048"/>
            <a:ext cx="7706319" cy="2398702"/>
          </a:xfrm>
          <a:prstGeom prst="rect">
            <a:avLst/>
          </a:prstGeom>
        </p:spPr>
        <p:txBody>
          <a:bodyPr anchor="b"/>
          <a:lstStyle>
            <a:lvl1pPr>
              <a:defRPr sz="5000">
                <a:solidFill>
                  <a:schemeClr val="tx1"/>
                </a:solidFill>
              </a:defRPr>
            </a:lvl1pPr>
          </a:lstStyle>
          <a:p>
            <a:r>
              <a:rPr lang="en-US"/>
              <a:t>Click to edit Master title style</a:t>
            </a:r>
          </a:p>
        </p:txBody>
      </p:sp>
      <p:sp>
        <p:nvSpPr>
          <p:cNvPr id="13" name="Text Placeholder 92">
            <a:extLst>
              <a:ext uri="{FF2B5EF4-FFF2-40B4-BE49-F238E27FC236}">
                <a16:creationId xmlns:a16="http://schemas.microsoft.com/office/drawing/2014/main" id="{9A770C54-6FBF-D84D-B7E7-C90F231B5D0A}"/>
              </a:ext>
            </a:extLst>
          </p:cNvPr>
          <p:cNvSpPr>
            <a:spLocks noGrp="1"/>
          </p:cNvSpPr>
          <p:nvPr>
            <p:ph type="body" sz="quarter" idx="10" hasCustomPrompt="1"/>
          </p:nvPr>
        </p:nvSpPr>
        <p:spPr>
          <a:xfrm>
            <a:off x="679893" y="4842510"/>
            <a:ext cx="6838507" cy="972321"/>
          </a:xfrm>
          <a:prstGeom prst="rect">
            <a:avLst/>
          </a:prstGeom>
        </p:spPr>
        <p:txBody>
          <a:bodyPr anchor="t"/>
          <a:lstStyle>
            <a:lvl1pPr marL="0" indent="0">
              <a:buNone/>
              <a:defRPr sz="2333">
                <a:solidFill>
                  <a:schemeClr val="tx1"/>
                </a:solidFill>
              </a:defRPr>
            </a:lvl1pPr>
          </a:lstStyle>
          <a:p>
            <a:pPr lvl="0"/>
            <a:r>
              <a:rPr lang="en-US"/>
              <a:t>Insert content here</a:t>
            </a:r>
          </a:p>
        </p:txBody>
      </p:sp>
      <p:sp>
        <p:nvSpPr>
          <p:cNvPr id="16" name="Text Placeholder 92">
            <a:extLst>
              <a:ext uri="{FF2B5EF4-FFF2-40B4-BE49-F238E27FC236}">
                <a16:creationId xmlns:a16="http://schemas.microsoft.com/office/drawing/2014/main" id="{55781240-4577-A24D-990B-874ED62E29E6}"/>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a:t>Karen Eckstein </a:t>
            </a:r>
            <a:br>
              <a:rPr lang="en-US"/>
            </a:br>
            <a:r>
              <a:rPr lang="en-US"/>
              <a:t>LLB, CTA, Cert IRM</a:t>
            </a:r>
          </a:p>
        </p:txBody>
      </p:sp>
    </p:spTree>
    <p:extLst>
      <p:ext uri="{BB962C8B-B14F-4D97-AF65-F5344CB8AC3E}">
        <p14:creationId xmlns:p14="http://schemas.microsoft.com/office/powerpoint/2010/main" val="620845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tx2"/>
        </a:solidFill>
        <a:effectLst/>
      </p:bgPr>
    </p:bg>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FFE449CE-B73E-764F-B853-B68474139188}"/>
              </a:ext>
            </a:extLst>
          </p:cNvPr>
          <p:cNvSpPr/>
          <p:nvPr userDrawn="1"/>
        </p:nvSpPr>
        <p:spPr>
          <a:xfrm>
            <a:off x="9795193" y="-1273359"/>
            <a:ext cx="4121463" cy="412146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 name="Oval 7">
            <a:extLst>
              <a:ext uri="{FF2B5EF4-FFF2-40B4-BE49-F238E27FC236}">
                <a16:creationId xmlns:a16="http://schemas.microsoft.com/office/drawing/2014/main" id="{FA82B29D-6FCF-A94C-8908-AEE9FF8BE7E7}"/>
              </a:ext>
            </a:extLst>
          </p:cNvPr>
          <p:cNvSpPr/>
          <p:nvPr userDrawn="1"/>
        </p:nvSpPr>
        <p:spPr>
          <a:xfrm>
            <a:off x="7868124" y="3262765"/>
            <a:ext cx="5667532" cy="566753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10" name="Straight Connector 9">
            <a:extLst>
              <a:ext uri="{FF2B5EF4-FFF2-40B4-BE49-F238E27FC236}">
                <a16:creationId xmlns:a16="http://schemas.microsoft.com/office/drawing/2014/main" id="{24741D01-5F92-9540-A74E-118CFDDBA3CF}"/>
              </a:ext>
            </a:extLst>
          </p:cNvPr>
          <p:cNvCxnSpPr/>
          <p:nvPr userDrawn="1"/>
        </p:nvCxnSpPr>
        <p:spPr>
          <a:xfrm>
            <a:off x="679893" y="6223000"/>
            <a:ext cx="10851707"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BD423366-1DF8-FB4D-AAE7-B71880A56A0F}"/>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pic>
        <p:nvPicPr>
          <p:cNvPr id="12" name="Picture 11">
            <a:extLst>
              <a:ext uri="{FF2B5EF4-FFF2-40B4-BE49-F238E27FC236}">
                <a16:creationId xmlns:a16="http://schemas.microsoft.com/office/drawing/2014/main" id="{D89A1365-B7C1-F543-80C2-5F44D689FA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15" name="Title 90">
            <a:extLst>
              <a:ext uri="{FF2B5EF4-FFF2-40B4-BE49-F238E27FC236}">
                <a16:creationId xmlns:a16="http://schemas.microsoft.com/office/drawing/2014/main" id="{4036A9DD-5CAB-5F49-BAF2-F0F02EDAC2C0}"/>
              </a:ext>
            </a:extLst>
          </p:cNvPr>
          <p:cNvSpPr>
            <a:spLocks noGrp="1"/>
          </p:cNvSpPr>
          <p:nvPr>
            <p:ph type="title"/>
          </p:nvPr>
        </p:nvSpPr>
        <p:spPr>
          <a:xfrm>
            <a:off x="679893" y="2241419"/>
            <a:ext cx="7706319" cy="2398702"/>
          </a:xfrm>
          <a:prstGeom prst="rect">
            <a:avLst/>
          </a:prstGeom>
        </p:spPr>
        <p:txBody>
          <a:bodyPr anchor="b"/>
          <a:lstStyle>
            <a:lvl1pPr>
              <a:defRPr sz="5000">
                <a:solidFill>
                  <a:schemeClr val="bg1"/>
                </a:solidFill>
              </a:defRPr>
            </a:lvl1pPr>
          </a:lstStyle>
          <a:p>
            <a:r>
              <a:rPr lang="en-US"/>
              <a:t>Click to edit Master title style</a:t>
            </a:r>
          </a:p>
        </p:txBody>
      </p:sp>
      <p:sp>
        <p:nvSpPr>
          <p:cNvPr id="16" name="Text Placeholder 92">
            <a:extLst>
              <a:ext uri="{FF2B5EF4-FFF2-40B4-BE49-F238E27FC236}">
                <a16:creationId xmlns:a16="http://schemas.microsoft.com/office/drawing/2014/main" id="{7923F351-731D-7A40-BBB3-6DC0CA7ABD99}"/>
              </a:ext>
            </a:extLst>
          </p:cNvPr>
          <p:cNvSpPr>
            <a:spLocks noGrp="1"/>
          </p:cNvSpPr>
          <p:nvPr>
            <p:ph type="body" sz="quarter" idx="10" hasCustomPrompt="1"/>
          </p:nvPr>
        </p:nvSpPr>
        <p:spPr>
          <a:xfrm>
            <a:off x="657505" y="4838881"/>
            <a:ext cx="6898995" cy="972321"/>
          </a:xfrm>
          <a:prstGeom prst="rect">
            <a:avLst/>
          </a:prstGeom>
        </p:spPr>
        <p:txBody>
          <a:bodyPr anchor="t"/>
          <a:lstStyle>
            <a:lvl1pPr marL="0" indent="0">
              <a:buNone/>
              <a:defRPr sz="2333">
                <a:solidFill>
                  <a:schemeClr val="bg1"/>
                </a:solidFill>
              </a:defRPr>
            </a:lvl1pPr>
          </a:lstStyle>
          <a:p>
            <a:pPr lvl="0"/>
            <a:r>
              <a:rPr lang="en-US"/>
              <a:t>Insert content here</a:t>
            </a:r>
          </a:p>
        </p:txBody>
      </p:sp>
      <p:sp>
        <p:nvSpPr>
          <p:cNvPr id="17" name="Text Placeholder 92">
            <a:extLst>
              <a:ext uri="{FF2B5EF4-FFF2-40B4-BE49-F238E27FC236}">
                <a16:creationId xmlns:a16="http://schemas.microsoft.com/office/drawing/2014/main" id="{BA4576E7-0C93-674E-BFE7-8599EFE2E35F}"/>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a:t>Karen Eckstein </a:t>
            </a:r>
            <a:br>
              <a:rPr lang="en-US"/>
            </a:br>
            <a:r>
              <a:rPr lang="en-US"/>
              <a:t>LLB, CTA, Cert IRM</a:t>
            </a:r>
          </a:p>
        </p:txBody>
      </p:sp>
    </p:spTree>
    <p:extLst>
      <p:ext uri="{BB962C8B-B14F-4D97-AF65-F5344CB8AC3E}">
        <p14:creationId xmlns:p14="http://schemas.microsoft.com/office/powerpoint/2010/main" val="2218043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10" name="Text Placeholder 2">
            <a:extLst>
              <a:ext uri="{FF2B5EF4-FFF2-40B4-BE49-F238E27FC236}">
                <a16:creationId xmlns:a16="http://schemas.microsoft.com/office/drawing/2014/main" id="{36B0EF64-FC7B-DB40-A831-D29D648FC7DD}"/>
              </a:ext>
            </a:extLst>
          </p:cNvPr>
          <p:cNvSpPr>
            <a:spLocks noGrp="1"/>
          </p:cNvSpPr>
          <p:nvPr>
            <p:ph type="body" sz="quarter" idx="10"/>
          </p:nvPr>
        </p:nvSpPr>
        <p:spPr>
          <a:xfrm>
            <a:off x="659404" y="1105204"/>
            <a:ext cx="10872196" cy="1121818"/>
          </a:xfrm>
          <a:prstGeom prst="rect">
            <a:avLst/>
          </a:prstGeom>
        </p:spPr>
        <p:txBody>
          <a:bodyPr anchor="b"/>
          <a:lstStyle>
            <a:lvl1pPr marL="0" indent="0">
              <a:buNone/>
              <a:defRPr sz="4000">
                <a:solidFill>
                  <a:schemeClr val="tx2"/>
                </a:solidFill>
              </a:defRPr>
            </a:lvl1pPr>
          </a:lstStyle>
          <a:p>
            <a:pPr lvl="0"/>
            <a:r>
              <a:rPr lang="en-US"/>
              <a:t>Edit Master text styles</a:t>
            </a:r>
          </a:p>
        </p:txBody>
      </p:sp>
      <p:sp>
        <p:nvSpPr>
          <p:cNvPr id="11" name="Text Placeholder 4">
            <a:extLst>
              <a:ext uri="{FF2B5EF4-FFF2-40B4-BE49-F238E27FC236}">
                <a16:creationId xmlns:a16="http://schemas.microsoft.com/office/drawing/2014/main" id="{DF623FFB-50EC-FD46-B7BD-9E6DCA6DDDFE}"/>
              </a:ext>
            </a:extLst>
          </p:cNvPr>
          <p:cNvSpPr>
            <a:spLocks noGrp="1"/>
          </p:cNvSpPr>
          <p:nvPr>
            <p:ph type="body" sz="quarter" idx="11"/>
          </p:nvPr>
        </p:nvSpPr>
        <p:spPr>
          <a:xfrm>
            <a:off x="659404" y="2494027"/>
            <a:ext cx="10872196" cy="3394710"/>
          </a:xfrm>
          <a:prstGeom prst="rect">
            <a:avLst/>
          </a:prstGeom>
        </p:spPr>
        <p:txBody>
          <a:bodyPr anchor="t"/>
          <a:lstStyle>
            <a:lvl1pPr marL="0" indent="0">
              <a:buNone/>
              <a:defRPr sz="2200" b="1">
                <a:solidFill>
                  <a:schemeClr val="accent1"/>
                </a:solidFill>
              </a:defRPr>
            </a:lvl1pPr>
            <a:lvl2pPr>
              <a:defRPr sz="2000"/>
            </a:lvl2pPr>
            <a:lvl3pPr>
              <a:defRPr sz="20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0"/>
            <a:endParaRPr lang="en-US"/>
          </a:p>
        </p:txBody>
      </p:sp>
      <p:pic>
        <p:nvPicPr>
          <p:cNvPr id="20" name="Picture 19">
            <a:extLst>
              <a:ext uri="{FF2B5EF4-FFF2-40B4-BE49-F238E27FC236}">
                <a16:creationId xmlns:a16="http://schemas.microsoft.com/office/drawing/2014/main" id="{CDA2A616-E7C3-4C4E-BF88-8AA15B4867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9893" y="539268"/>
            <a:ext cx="599999" cy="298932"/>
          </a:xfrm>
          <a:prstGeom prst="rect">
            <a:avLst/>
          </a:prstGeom>
        </p:spPr>
      </p:pic>
      <p:cxnSp>
        <p:nvCxnSpPr>
          <p:cNvPr id="21" name="Straight Connector 20">
            <a:extLst>
              <a:ext uri="{FF2B5EF4-FFF2-40B4-BE49-F238E27FC236}">
                <a16:creationId xmlns:a16="http://schemas.microsoft.com/office/drawing/2014/main" id="{CC0D7B60-F208-FD44-83DF-D86292291C61}"/>
              </a:ext>
            </a:extLst>
          </p:cNvPr>
          <p:cNvCxnSpPr/>
          <p:nvPr userDrawn="1"/>
        </p:nvCxnSpPr>
        <p:spPr>
          <a:xfrm>
            <a:off x="679893" y="6223000"/>
            <a:ext cx="1085170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E8BA2324-BBF3-334A-B49F-8580C1165375}"/>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tx1"/>
                </a:solidFill>
              </a:rPr>
              <a:t>kareneckstein.co.uk</a:t>
            </a:r>
            <a:endParaRPr lang="en-US" sz="1067">
              <a:solidFill>
                <a:schemeClr val="tx1"/>
              </a:solidFill>
            </a:endParaRPr>
          </a:p>
        </p:txBody>
      </p:sp>
    </p:spTree>
    <p:extLst>
      <p:ext uri="{BB962C8B-B14F-4D97-AF65-F5344CB8AC3E}">
        <p14:creationId xmlns:p14="http://schemas.microsoft.com/office/powerpoint/2010/main" val="1551645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4F0AF333-9876-D743-90F9-0ECD8C86CD48}"/>
              </a:ext>
            </a:extLst>
          </p:cNvPr>
          <p:cNvCxnSpPr/>
          <p:nvPr userDrawn="1"/>
        </p:nvCxnSpPr>
        <p:spPr>
          <a:xfrm>
            <a:off x="679893" y="6223000"/>
            <a:ext cx="10851707"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3DCCD218-AAD0-574D-BD88-9E49FD5CEBA3}"/>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sp>
        <p:nvSpPr>
          <p:cNvPr id="13" name="Title 90">
            <a:extLst>
              <a:ext uri="{FF2B5EF4-FFF2-40B4-BE49-F238E27FC236}">
                <a16:creationId xmlns:a16="http://schemas.microsoft.com/office/drawing/2014/main" id="{E418705E-0CC0-084C-8C3C-86C1046A9F48}"/>
              </a:ext>
            </a:extLst>
          </p:cNvPr>
          <p:cNvSpPr>
            <a:spLocks noGrp="1"/>
          </p:cNvSpPr>
          <p:nvPr>
            <p:ph type="title" hasCustomPrompt="1"/>
          </p:nvPr>
        </p:nvSpPr>
        <p:spPr>
          <a:xfrm>
            <a:off x="3390900" y="2198969"/>
            <a:ext cx="8140699" cy="1997552"/>
          </a:xfrm>
          <a:prstGeom prst="rect">
            <a:avLst/>
          </a:prstGeom>
        </p:spPr>
        <p:txBody>
          <a:bodyPr anchor="b"/>
          <a:lstStyle>
            <a:lvl1pPr>
              <a:defRPr sz="4000">
                <a:solidFill>
                  <a:schemeClr val="accent2"/>
                </a:solidFill>
              </a:defRPr>
            </a:lvl1pPr>
          </a:lstStyle>
          <a:p>
            <a:r>
              <a:rPr lang="en-US"/>
              <a:t>Sign off copy</a:t>
            </a:r>
          </a:p>
        </p:txBody>
      </p:sp>
      <p:pic>
        <p:nvPicPr>
          <p:cNvPr id="15" name="Picture 14">
            <a:extLst>
              <a:ext uri="{FF2B5EF4-FFF2-40B4-BE49-F238E27FC236}">
                <a16:creationId xmlns:a16="http://schemas.microsoft.com/office/drawing/2014/main" id="{1DB0F619-5241-0546-B948-633B90C4B35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2" name="TextBox 1">
            <a:extLst>
              <a:ext uri="{FF2B5EF4-FFF2-40B4-BE49-F238E27FC236}">
                <a16:creationId xmlns:a16="http://schemas.microsoft.com/office/drawing/2014/main" id="{EF3F2F31-D875-4647-ABED-245FDFB85DFF}"/>
              </a:ext>
            </a:extLst>
          </p:cNvPr>
          <p:cNvSpPr txBox="1"/>
          <p:nvPr userDrawn="1"/>
        </p:nvSpPr>
        <p:spPr>
          <a:xfrm>
            <a:off x="3390900" y="4528930"/>
            <a:ext cx="3925957" cy="1200329"/>
          </a:xfrm>
          <a:prstGeom prst="rect">
            <a:avLst/>
          </a:prstGeom>
          <a:noFill/>
        </p:spPr>
        <p:txBody>
          <a:bodyPr wrap="square" rtlCol="0">
            <a:spAutoFit/>
          </a:bodyPr>
          <a:lstStyle/>
          <a:p>
            <a:r>
              <a:rPr lang="en-GB" b="1">
                <a:solidFill>
                  <a:schemeClr val="accent2"/>
                </a:solidFill>
                <a:latin typeface="+mj-lt"/>
                <a:cs typeface="Arial" panose="020B0604020202020204" pitchFamily="34" charset="0"/>
              </a:rPr>
              <a:t>Karen Eckstein</a:t>
            </a:r>
          </a:p>
          <a:p>
            <a:r>
              <a:rPr lang="en-GB">
                <a:solidFill>
                  <a:schemeClr val="bg1"/>
                </a:solidFill>
                <a:latin typeface="+mj-lt"/>
                <a:cs typeface="Arial" panose="020B0604020202020204" pitchFamily="34" charset="0"/>
              </a:rPr>
              <a:t>07973 627039</a:t>
            </a:r>
          </a:p>
          <a:p>
            <a:r>
              <a:rPr lang="en-GB" err="1">
                <a:solidFill>
                  <a:schemeClr val="bg1"/>
                </a:solidFill>
                <a:latin typeface="+mj-lt"/>
                <a:cs typeface="Arial" panose="020B0604020202020204" pitchFamily="34" charset="0"/>
              </a:rPr>
              <a:t>kareneckstein.co.uk</a:t>
            </a:r>
            <a:endParaRPr lang="en-GB">
              <a:solidFill>
                <a:schemeClr val="bg1"/>
              </a:solidFill>
              <a:latin typeface="+mj-lt"/>
              <a:cs typeface="Arial" panose="020B0604020202020204" pitchFamily="34" charset="0"/>
            </a:endParaRPr>
          </a:p>
          <a:p>
            <a:r>
              <a:rPr lang="en-GB" err="1">
                <a:solidFill>
                  <a:schemeClr val="bg1"/>
                </a:solidFill>
                <a:latin typeface="+mj-lt"/>
                <a:cs typeface="Arial" panose="020B0604020202020204" pitchFamily="34" charset="0"/>
              </a:rPr>
              <a:t>karen@kareneckstein.co.uk</a:t>
            </a:r>
            <a:endParaRPr lang="en-GB">
              <a:solidFill>
                <a:schemeClr val="bg1"/>
              </a:solidFill>
              <a:latin typeface="+mj-lt"/>
              <a:cs typeface="Arial" panose="020B0604020202020204" pitchFamily="34" charset="0"/>
            </a:endParaRPr>
          </a:p>
        </p:txBody>
      </p:sp>
    </p:spTree>
    <p:extLst>
      <p:ext uri="{BB962C8B-B14F-4D97-AF65-F5344CB8AC3E}">
        <p14:creationId xmlns:p14="http://schemas.microsoft.com/office/powerpoint/2010/main" val="141772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9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1683778"/>
      </p:ext>
    </p:extLst>
  </p:cSld>
  <p:clrMap bg1="lt1" tx1="dk1" bg2="lt2" tx2="dk2" accent1="accent1" accent2="accent2" accent3="accent3" accent4="accent4" accent5="accent5" accent6="accent6" hlink="hlink" folHlink="folHlink"/>
  <p:sldLayoutIdLst>
    <p:sldLayoutId id="214748365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1200038"/>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DF44E2-2A3F-5D45-9CF4-527F217631CD}"/>
              </a:ext>
            </a:extLst>
          </p:cNvPr>
          <p:cNvSpPr>
            <a:spLocks noGrp="1"/>
          </p:cNvSpPr>
          <p:nvPr>
            <p:ph type="title"/>
          </p:nvPr>
        </p:nvSpPr>
        <p:spPr/>
        <p:txBody>
          <a:bodyPr/>
          <a:lstStyle/>
          <a:p>
            <a:r>
              <a:rPr lang="en-US" dirty="0"/>
              <a:t>3 misconceptions and truths about risk management and using the 4 Ts to manage risk</a:t>
            </a:r>
          </a:p>
        </p:txBody>
      </p:sp>
      <p:sp>
        <p:nvSpPr>
          <p:cNvPr id="5" name="Text Placeholder 4">
            <a:extLst>
              <a:ext uri="{FF2B5EF4-FFF2-40B4-BE49-F238E27FC236}">
                <a16:creationId xmlns:a16="http://schemas.microsoft.com/office/drawing/2014/main" id="{5E4EE5FA-AE19-2649-BECC-D8A5F1B1F3CF}"/>
              </a:ext>
            </a:extLst>
          </p:cNvPr>
          <p:cNvSpPr>
            <a:spLocks noGrp="1"/>
          </p:cNvSpPr>
          <p:nvPr>
            <p:ph type="body" sz="quarter" idx="10"/>
          </p:nvPr>
        </p:nvSpPr>
        <p:spPr/>
        <p:txBody>
          <a:bodyPr/>
          <a:lstStyle/>
          <a:p>
            <a:r>
              <a:rPr lang="en-US" dirty="0"/>
              <a:t>A discussion for the </a:t>
            </a:r>
            <a:r>
              <a:rPr lang="en-US" dirty="0" err="1"/>
              <a:t>RiskBites</a:t>
            </a:r>
            <a:r>
              <a:rPr lang="en-US" dirty="0"/>
              <a:t>® Club </a:t>
            </a:r>
          </a:p>
          <a:p>
            <a:r>
              <a:rPr lang="en-US" dirty="0"/>
              <a:t>9</a:t>
            </a:r>
            <a:r>
              <a:rPr lang="en-US" baseline="30000" dirty="0"/>
              <a:t>th</a:t>
            </a:r>
            <a:r>
              <a:rPr lang="en-US" dirty="0"/>
              <a:t> May 2023</a:t>
            </a:r>
          </a:p>
        </p:txBody>
      </p:sp>
      <p:sp>
        <p:nvSpPr>
          <p:cNvPr id="6" name="Text Placeholder 5">
            <a:extLst>
              <a:ext uri="{FF2B5EF4-FFF2-40B4-BE49-F238E27FC236}">
                <a16:creationId xmlns:a16="http://schemas.microsoft.com/office/drawing/2014/main" id="{0CEFCD14-9A12-5C4C-AE69-11A45B832122}"/>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723103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1025305"/>
            <a:ext cx="10872196" cy="437846"/>
          </a:xfrm>
        </p:spPr>
        <p:txBody>
          <a:bodyPr/>
          <a:lstStyle/>
          <a:p>
            <a:pPr algn="ctr"/>
            <a:r>
              <a:rPr lang="en-US" dirty="0"/>
              <a:t>Case Study-</a:t>
            </a:r>
          </a:p>
          <a:p>
            <a:pPr algn="ctr"/>
            <a:r>
              <a:rPr lang="en-US" dirty="0"/>
              <a:t> commercial opportunity (1)</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463151"/>
            <a:ext cx="10872196" cy="4509024"/>
          </a:xfrm>
        </p:spPr>
        <p:txBody>
          <a:bodyPr/>
          <a:lstStyle/>
          <a:p>
            <a:pPr marL="342900" indent="-342900" algn="just">
              <a:buFont typeface="Arial" panose="020B0604020202020204" pitchFamily="34" charset="0"/>
              <a:buChar char="•"/>
            </a:pPr>
            <a:r>
              <a:rPr lang="en-US" dirty="0"/>
              <a:t>123 Ltd is thinking about buying another practice, 456.</a:t>
            </a:r>
          </a:p>
          <a:p>
            <a:pPr marL="342900" indent="-342900" algn="just">
              <a:buFont typeface="Arial" panose="020B0604020202020204" pitchFamily="34" charset="0"/>
              <a:buChar char="•"/>
            </a:pPr>
            <a:r>
              <a:rPr lang="en-US" dirty="0"/>
              <a:t>It believes that doing so will add considerably to the profits of the business and enable it to grow into new areas and increase the client base.</a:t>
            </a:r>
          </a:p>
          <a:p>
            <a:pPr marL="342900" indent="-342900" algn="just">
              <a:buFont typeface="Arial" panose="020B0604020202020204" pitchFamily="34" charset="0"/>
              <a:buChar char="•"/>
            </a:pPr>
            <a:r>
              <a:rPr lang="en-US" dirty="0"/>
              <a:t>The ‘usual’ due diligence has been done.</a:t>
            </a:r>
          </a:p>
          <a:p>
            <a:pPr marL="342900" indent="-342900" algn="just">
              <a:buFont typeface="Arial" panose="020B0604020202020204" pitchFamily="34" charset="0"/>
              <a:buChar char="•"/>
            </a:pPr>
            <a:r>
              <a:rPr lang="en-US" dirty="0"/>
              <a:t>Unusually, further due diligence has been done on the professional risks of 456- to ascertain whether there are any additional risks that 123 should be aware of before entering into the deal.</a:t>
            </a:r>
          </a:p>
          <a:p>
            <a:pPr marL="342900" indent="-342900" algn="just">
              <a:buFont typeface="Arial" panose="020B0604020202020204" pitchFamily="34" charset="0"/>
              <a:buChar char="•"/>
            </a:pPr>
            <a:r>
              <a:rPr lang="en-US" dirty="0"/>
              <a:t>456 has a very profitable practice but previously also carried out a lot of high-risk work that has been subject to high profile claims- hence most potential buyers have been wary of proceeding.</a:t>
            </a:r>
          </a:p>
          <a:p>
            <a:pPr marL="342900" indent="-342900" algn="just">
              <a:buFont typeface="Arial" panose="020B0604020202020204" pitchFamily="34" charset="0"/>
              <a:buChar char="•"/>
            </a:pPr>
            <a:r>
              <a:rPr lang="en-US" dirty="0"/>
              <a:t>123 believe that there are good commercial benefits to the transaction if the risks can be managed to an acceptable level.</a:t>
            </a:r>
            <a:endParaRPr lang="en-GB" dirty="0"/>
          </a:p>
        </p:txBody>
      </p:sp>
    </p:spTree>
    <p:extLst>
      <p:ext uri="{BB962C8B-B14F-4D97-AF65-F5344CB8AC3E}">
        <p14:creationId xmlns:p14="http://schemas.microsoft.com/office/powerpoint/2010/main" val="3703799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1025305"/>
            <a:ext cx="10872196" cy="437846"/>
          </a:xfrm>
        </p:spPr>
        <p:txBody>
          <a:bodyPr/>
          <a:lstStyle/>
          <a:p>
            <a:pPr algn="ctr"/>
            <a:r>
              <a:rPr lang="en-US" dirty="0"/>
              <a:t>Case Study-</a:t>
            </a:r>
          </a:p>
          <a:p>
            <a:pPr algn="ctr"/>
            <a:r>
              <a:rPr lang="en-US" dirty="0"/>
              <a:t> commercial opportunity (2)</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731645"/>
            <a:ext cx="10872196" cy="4240530"/>
          </a:xfrm>
        </p:spPr>
        <p:txBody>
          <a:bodyPr/>
          <a:lstStyle/>
          <a:p>
            <a:pPr marL="342900" indent="-342900" algn="just">
              <a:buFont typeface="Arial" panose="020B0604020202020204" pitchFamily="34" charset="0"/>
              <a:buChar char="•"/>
            </a:pPr>
            <a:r>
              <a:rPr lang="en-US" dirty="0"/>
              <a:t>Following the enhanced DD- a number of known risks exist</a:t>
            </a:r>
          </a:p>
          <a:p>
            <a:pPr marL="342900" indent="-342900" algn="just">
              <a:buFont typeface="Arial" panose="020B0604020202020204" pitchFamily="34" charset="0"/>
              <a:buChar char="•"/>
            </a:pPr>
            <a:r>
              <a:rPr lang="en-US" dirty="0"/>
              <a:t>(1)	risks relating to past high-profile work that has given risk to claims (A)</a:t>
            </a:r>
          </a:p>
          <a:p>
            <a:pPr marL="342900" indent="-342900" algn="just">
              <a:buFont typeface="Arial" panose="020B0604020202020204" pitchFamily="34" charset="0"/>
              <a:buChar char="•"/>
            </a:pPr>
            <a:r>
              <a:rPr lang="en-US" dirty="0"/>
              <a:t>(2)  risks relating to one current work area where processes are lacking, but there is no claims history (B)</a:t>
            </a:r>
          </a:p>
          <a:p>
            <a:pPr marL="342900" indent="-342900" algn="just">
              <a:buFont typeface="Arial" panose="020B0604020202020204" pitchFamily="34" charset="0"/>
              <a:buChar char="•"/>
            </a:pPr>
            <a:r>
              <a:rPr lang="en-US" dirty="0"/>
              <a:t>(3) risks relating to HR matters- processes lacking and 2 current claims and 5 potential claims (C) </a:t>
            </a:r>
          </a:p>
          <a:p>
            <a:pPr marL="342900" indent="-342900" algn="just">
              <a:buFont typeface="Arial" panose="020B0604020202020204" pitchFamily="34" charset="0"/>
              <a:buChar char="•"/>
            </a:pPr>
            <a:r>
              <a:rPr lang="en-US" dirty="0"/>
              <a:t>(4) risks relating to  3 properties leased by 456 all of which are in varying states of disrepair (D).</a:t>
            </a:r>
          </a:p>
          <a:p>
            <a:pPr marL="342900" indent="-342900" algn="just">
              <a:buFont typeface="Arial" panose="020B0604020202020204" pitchFamily="34" charset="0"/>
              <a:buChar char="•"/>
            </a:pPr>
            <a:r>
              <a:rPr lang="en-US" dirty="0"/>
              <a:t>The risks have been evaluated and the current values far exceed the ‘risk appetite’ of 123 (the amount of money 123 is prepared to put at risk).</a:t>
            </a:r>
          </a:p>
          <a:p>
            <a:pPr marL="342900" indent="-342900" algn="just">
              <a:buFont typeface="Arial" panose="020B0604020202020204" pitchFamily="34" charset="0"/>
              <a:buChar char="•"/>
            </a:pPr>
            <a:r>
              <a:rPr lang="en-US" dirty="0"/>
              <a:t>So, can 123 proceed with the opportunity?</a:t>
            </a:r>
            <a:endParaRPr lang="en-GB"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1640265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902" y="1524001"/>
            <a:ext cx="10872196" cy="396240"/>
          </a:xfrm>
        </p:spPr>
        <p:txBody>
          <a:bodyPr/>
          <a:lstStyle/>
          <a:p>
            <a:pPr algn="ctr"/>
            <a:r>
              <a:rPr lang="en-US" dirty="0"/>
              <a:t>Case Study-</a:t>
            </a:r>
          </a:p>
          <a:p>
            <a:pPr algn="ctr"/>
            <a:r>
              <a:rPr lang="en-US" dirty="0"/>
              <a:t> commercial opportunity (3)</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487680" y="2286000"/>
            <a:ext cx="11201151" cy="3779520"/>
          </a:xfrm>
        </p:spPr>
        <p:txBody>
          <a:bodyPr/>
          <a:lstStyle/>
          <a:p>
            <a:pPr marL="342900" indent="-342900">
              <a:buFont typeface="Arial" panose="020B0604020202020204" pitchFamily="34" charset="0"/>
              <a:buChar char="•"/>
            </a:pPr>
            <a:r>
              <a:rPr lang="en-US" dirty="0"/>
              <a:t>Risk A- high-profile historic claims </a:t>
            </a:r>
          </a:p>
          <a:p>
            <a:pPr marL="1028700" lvl="1" indent="-342900"/>
            <a:r>
              <a:rPr lang="en-US" dirty="0"/>
              <a:t>A detailed review of the files was undertaken, and of the processes now in place to prevent the work giving rise to the claims happening again.</a:t>
            </a:r>
          </a:p>
          <a:p>
            <a:pPr marL="1028700" lvl="1" indent="-342900"/>
            <a:r>
              <a:rPr lang="en-US" dirty="0"/>
              <a:t>The SPA expressly excluded this element of the business from the purchase (it was hived off pre-sale).</a:t>
            </a:r>
          </a:p>
          <a:p>
            <a:pPr marL="1028700" lvl="1" indent="-342900"/>
            <a:r>
              <a:rPr lang="en-US" dirty="0"/>
              <a:t>The seller gave  insurance backed indemnities against any later made claims.</a:t>
            </a:r>
          </a:p>
          <a:p>
            <a:pPr marL="1028700" lvl="1" indent="-342900"/>
            <a:r>
              <a:rPr lang="en-US" dirty="0"/>
              <a:t>The risk will therefore be  </a:t>
            </a:r>
            <a:r>
              <a:rPr lang="en-US" u="sng" dirty="0"/>
              <a:t>Treated,</a:t>
            </a:r>
            <a:r>
              <a:rPr lang="en-US" dirty="0"/>
              <a:t> </a:t>
            </a:r>
            <a:r>
              <a:rPr lang="en-US" u="sng" dirty="0"/>
              <a:t>Transferred</a:t>
            </a:r>
            <a:r>
              <a:rPr lang="en-US" dirty="0"/>
              <a:t>  and </a:t>
            </a:r>
            <a:r>
              <a:rPr lang="en-US" u="sng" dirty="0"/>
              <a:t>Terminated.</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481297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1025305"/>
            <a:ext cx="10872196" cy="437846"/>
          </a:xfrm>
        </p:spPr>
        <p:txBody>
          <a:bodyPr/>
          <a:lstStyle/>
          <a:p>
            <a:pPr algn="ctr"/>
            <a:r>
              <a:rPr lang="en-US" dirty="0"/>
              <a:t>Case Study-</a:t>
            </a:r>
          </a:p>
          <a:p>
            <a:pPr algn="ctr"/>
            <a:r>
              <a:rPr lang="en-US" dirty="0"/>
              <a:t> commercial opportunity (4)</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731645"/>
            <a:ext cx="10872196" cy="4240530"/>
          </a:xfrm>
        </p:spPr>
        <p:txBody>
          <a:bodyPr/>
          <a:lstStyle/>
          <a:p>
            <a:pPr marL="342900" indent="-342900">
              <a:buFont typeface="Arial" panose="020B0604020202020204" pitchFamily="34" charset="0"/>
              <a:buChar char="•"/>
            </a:pPr>
            <a:r>
              <a:rPr lang="en-US" dirty="0"/>
              <a:t>Risk B-current work area with poor processes</a:t>
            </a:r>
          </a:p>
          <a:p>
            <a:pPr marL="1028700" lvl="1" indent="-342900"/>
            <a:r>
              <a:rPr lang="en-US" dirty="0"/>
              <a:t>A detailed review of the processes was undertaken, and steps noted to make   improvements immediately upon purchase.</a:t>
            </a:r>
          </a:p>
          <a:p>
            <a:pPr marL="1028700" lvl="1" indent="-342900"/>
            <a:r>
              <a:rPr lang="en-US" dirty="0"/>
              <a:t>A review of random files was undertaken to ascertain the likelihood of claims arising and urgency for full review on purchase.</a:t>
            </a:r>
          </a:p>
          <a:p>
            <a:pPr marL="1028700" lvl="1" indent="-342900"/>
            <a:r>
              <a:rPr lang="en-US" dirty="0"/>
              <a:t>An indemnity was given by the seller for claims made in the 12-month period after sale.</a:t>
            </a:r>
          </a:p>
          <a:p>
            <a:pPr marL="1028700" lvl="1" indent="-342900"/>
            <a:r>
              <a:rPr lang="en-US" dirty="0"/>
              <a:t>123 were happy to accept the risk of claims arising after the 12- month period.</a:t>
            </a:r>
          </a:p>
          <a:p>
            <a:pPr marL="1028700" lvl="1" indent="-342900"/>
            <a:r>
              <a:rPr lang="en-US" dirty="0"/>
              <a:t>The risk will therefore be </a:t>
            </a:r>
            <a:r>
              <a:rPr lang="en-US" u="sng" dirty="0"/>
              <a:t>Treated</a:t>
            </a:r>
            <a:r>
              <a:rPr lang="en-US" dirty="0"/>
              <a:t>, </a:t>
            </a:r>
            <a:r>
              <a:rPr lang="en-US" u="sng" dirty="0"/>
              <a:t>Transferred</a:t>
            </a:r>
            <a:r>
              <a:rPr lang="en-US" dirty="0"/>
              <a:t> and </a:t>
            </a:r>
            <a:r>
              <a:rPr lang="en-US" u="sng" dirty="0"/>
              <a:t>Tolerated.</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3323583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1025305"/>
            <a:ext cx="10872196" cy="437846"/>
          </a:xfrm>
        </p:spPr>
        <p:txBody>
          <a:bodyPr/>
          <a:lstStyle/>
          <a:p>
            <a:pPr algn="ctr"/>
            <a:r>
              <a:rPr lang="en-US" dirty="0"/>
              <a:t>Case Study-</a:t>
            </a:r>
          </a:p>
          <a:p>
            <a:pPr algn="ctr"/>
            <a:r>
              <a:rPr lang="en-US" dirty="0"/>
              <a:t> commercial opportunity (5)</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731645"/>
            <a:ext cx="10872196" cy="4240530"/>
          </a:xfrm>
        </p:spPr>
        <p:txBody>
          <a:bodyPr/>
          <a:lstStyle/>
          <a:p>
            <a:pPr marL="342900" indent="-342900">
              <a:buFont typeface="Arial" panose="020B0604020202020204" pitchFamily="34" charset="0"/>
              <a:buChar char="•"/>
            </a:pPr>
            <a:r>
              <a:rPr lang="en-US" dirty="0"/>
              <a:t>Risk C- HR risks- 2 known and 5 potential claims</a:t>
            </a:r>
          </a:p>
          <a:p>
            <a:pPr marL="1028700" lvl="1" indent="-342900"/>
            <a:r>
              <a:rPr lang="en-US" dirty="0"/>
              <a:t>A review of the processes was undertaken, and steps noted to improve the same immediately upon purchase.</a:t>
            </a:r>
          </a:p>
          <a:p>
            <a:pPr marL="1028700" lvl="1" indent="-342900"/>
            <a:r>
              <a:rPr lang="en-US" dirty="0"/>
              <a:t>The potential and actual claims were investigated and evaluated.</a:t>
            </a:r>
          </a:p>
          <a:p>
            <a:pPr marL="1028700" lvl="1" indent="-342900"/>
            <a:r>
              <a:rPr lang="en-US" dirty="0"/>
              <a:t>The seller agreed to indemnify 123 for the 2 actual claims that had been made at the evaluated amount.</a:t>
            </a:r>
          </a:p>
          <a:p>
            <a:pPr marL="1028700" lvl="1" indent="-342900"/>
            <a:r>
              <a:rPr lang="en-US" dirty="0"/>
              <a:t>123 were prepared to accept the risk of the 5 potential claims arising, as they believe that the changes in management following sale will result claims being unlikely from the employees in question. </a:t>
            </a:r>
          </a:p>
          <a:p>
            <a:pPr marL="1028700" lvl="1" indent="-342900"/>
            <a:r>
              <a:rPr lang="en-US" dirty="0"/>
              <a:t>The risks will therefore be </a:t>
            </a:r>
            <a:r>
              <a:rPr lang="en-US" u="sng" dirty="0"/>
              <a:t>Treated</a:t>
            </a:r>
            <a:r>
              <a:rPr lang="en-US" dirty="0"/>
              <a:t>, </a:t>
            </a:r>
            <a:r>
              <a:rPr lang="en-US" u="sng" dirty="0"/>
              <a:t>Transferred</a:t>
            </a:r>
            <a:r>
              <a:rPr lang="en-US" dirty="0"/>
              <a:t> and </a:t>
            </a:r>
            <a:r>
              <a:rPr lang="en-US" u="sng" dirty="0"/>
              <a:t>Tolerated</a:t>
            </a:r>
            <a:r>
              <a:rPr lang="en-US" dirty="0"/>
              <a:t>.</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839075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1025305"/>
            <a:ext cx="10872196" cy="437846"/>
          </a:xfrm>
        </p:spPr>
        <p:txBody>
          <a:bodyPr/>
          <a:lstStyle/>
          <a:p>
            <a:pPr algn="ctr"/>
            <a:r>
              <a:rPr lang="en-US" dirty="0"/>
              <a:t>Case Study-</a:t>
            </a:r>
          </a:p>
          <a:p>
            <a:pPr algn="ctr"/>
            <a:r>
              <a:rPr lang="en-US" dirty="0"/>
              <a:t> commercial opportunity (6)</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463151"/>
            <a:ext cx="10872196" cy="4509024"/>
          </a:xfrm>
        </p:spPr>
        <p:txBody>
          <a:bodyPr/>
          <a:lstStyle/>
          <a:p>
            <a:pPr marL="342900" indent="-342900">
              <a:buFont typeface="Arial" panose="020B0604020202020204" pitchFamily="34" charset="0"/>
              <a:buChar char="•"/>
            </a:pPr>
            <a:r>
              <a:rPr lang="en-US" dirty="0"/>
              <a:t>Risk D- Property risks</a:t>
            </a:r>
          </a:p>
          <a:p>
            <a:pPr marL="1028700" lvl="1" indent="-342900" algn="just"/>
            <a:r>
              <a:rPr lang="en-US" dirty="0"/>
              <a:t>All 3 properties were surveyed, and the cost of repair evaluated.</a:t>
            </a:r>
          </a:p>
          <a:p>
            <a:pPr marL="1028700" lvl="1" indent="-342900" algn="just"/>
            <a:r>
              <a:rPr lang="en-US" dirty="0"/>
              <a:t>Property 1 was in a dangerous state and 123 decided that it would make sense to break the lease ( fortunately there was a break clause that would come into play) and seek alternative premises.</a:t>
            </a:r>
          </a:p>
          <a:p>
            <a:pPr marL="1028700" lvl="1" indent="-342900" algn="just"/>
            <a:r>
              <a:rPr lang="en-US" dirty="0"/>
              <a:t>Property 2 was not dangerous and could be repaired at a cost that was economically viable and 123 decided that repairs would be undertaken  shortly after purchase.</a:t>
            </a:r>
          </a:p>
          <a:p>
            <a:pPr marL="1028700" lvl="1" indent="-342900" algn="just"/>
            <a:r>
              <a:rPr lang="en-US" dirty="0"/>
              <a:t>Property 3 had one dangerous stairwell but otherwise was just ‘tired’. 123 required the stairwell to be repaired before purchase and agreed that the cosmetic works would be undertaken after purchase.</a:t>
            </a:r>
          </a:p>
          <a:p>
            <a:pPr marL="1028700" lvl="1" indent="-342900" algn="just"/>
            <a:r>
              <a:rPr lang="en-US" dirty="0"/>
              <a:t>The risks would be </a:t>
            </a:r>
            <a:r>
              <a:rPr lang="en-US" u="sng" dirty="0"/>
              <a:t>Terminated</a:t>
            </a:r>
            <a:r>
              <a:rPr lang="en-US" dirty="0"/>
              <a:t>, </a:t>
            </a:r>
            <a:r>
              <a:rPr lang="en-US" u="sng" dirty="0"/>
              <a:t>Treated</a:t>
            </a:r>
            <a:r>
              <a:rPr lang="en-US" dirty="0"/>
              <a:t> and </a:t>
            </a:r>
            <a:r>
              <a:rPr lang="en-US" u="sng" dirty="0"/>
              <a:t>Tolerated</a:t>
            </a:r>
            <a:r>
              <a:rPr lang="en-US" dirty="0"/>
              <a:t>.</a:t>
            </a:r>
          </a:p>
          <a:p>
            <a:pPr marL="342900" indent="-342900" algn="just">
              <a:buFont typeface="Arial" panose="020B0604020202020204" pitchFamily="34" charset="0"/>
              <a:buChar char="•"/>
            </a:pPr>
            <a:r>
              <a:rPr lang="en-US" dirty="0"/>
              <a:t>The remaining value of the risks, after the 4 Ts had been applied, was within the risk appetite of 123 and the deal could proceed.</a:t>
            </a:r>
          </a:p>
        </p:txBody>
      </p:sp>
    </p:spTree>
    <p:extLst>
      <p:ext uri="{BB962C8B-B14F-4D97-AF65-F5344CB8AC3E}">
        <p14:creationId xmlns:p14="http://schemas.microsoft.com/office/powerpoint/2010/main" val="910444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840AF-E780-B07C-BF2E-1639603FEE1D}"/>
              </a:ext>
            </a:extLst>
          </p:cNvPr>
          <p:cNvSpPr>
            <a:spLocks noGrp="1"/>
          </p:cNvSpPr>
          <p:nvPr>
            <p:ph type="title"/>
          </p:nvPr>
        </p:nvSpPr>
        <p:spPr>
          <a:xfrm>
            <a:off x="2796559" y="365759"/>
            <a:ext cx="7706319" cy="2245043"/>
          </a:xfrm>
        </p:spPr>
        <p:txBody>
          <a:bodyPr lIns="91440" tIns="45720" rIns="91440" bIns="45720" anchor="b"/>
          <a:lstStyle/>
          <a:p>
            <a:pPr>
              <a:spcBef>
                <a:spcPts val="1000"/>
              </a:spcBef>
            </a:pPr>
            <a:r>
              <a:rPr lang="en-US" sz="4000" dirty="0">
                <a:latin typeface="Calibri" panose="020F0502020204030204" pitchFamily="34" charset="0"/>
                <a:cs typeface="Calibri" panose="020F0502020204030204" pitchFamily="34" charset="0"/>
              </a:rPr>
              <a:t>3 misconceptions and truths about risk management and using the 4 Ts to manage risk- any questions?</a:t>
            </a:r>
            <a:endParaRPr lang="en-US" sz="4000" dirty="0">
              <a:solidFill>
                <a:schemeClr val="bg1"/>
              </a:solidFill>
              <a:latin typeface="Calibri" panose="020F0502020204030204" pitchFamily="34" charset="0"/>
              <a:cs typeface="Calibri" panose="020F0502020204030204" pitchFamily="34" charset="0"/>
            </a:endParaRPr>
          </a:p>
        </p:txBody>
      </p:sp>
      <p:sp>
        <p:nvSpPr>
          <p:cNvPr id="3" name="Text Placeholder 2">
            <a:extLst>
              <a:ext uri="{FF2B5EF4-FFF2-40B4-BE49-F238E27FC236}">
                <a16:creationId xmlns:a16="http://schemas.microsoft.com/office/drawing/2014/main" id="{111D866F-AC36-B616-9606-8E4273A98877}"/>
              </a:ext>
            </a:extLst>
          </p:cNvPr>
          <p:cNvSpPr>
            <a:spLocks noGrp="1"/>
          </p:cNvSpPr>
          <p:nvPr>
            <p:ph type="body" sz="quarter" idx="10"/>
          </p:nvPr>
        </p:nvSpPr>
        <p:spPr>
          <a:xfrm>
            <a:off x="698146" y="3429000"/>
            <a:ext cx="7706319" cy="2245042"/>
          </a:xfrm>
        </p:spPr>
        <p:txBody>
          <a:bodyPr/>
          <a:lstStyle/>
          <a:p>
            <a:pPr algn="just"/>
            <a:r>
              <a:rPr lang="en-US" sz="1600" b="1" dirty="0">
                <a:latin typeface="Calibri" panose="020F0502020204030204" pitchFamily="34" charset="0"/>
                <a:ea typeface="+mj-lt"/>
                <a:cs typeface="Calibri" panose="020F0502020204030204" pitchFamily="34" charset="0"/>
              </a:rPr>
              <a:t>Disclaimer</a:t>
            </a:r>
            <a:br>
              <a:rPr lang="en-US" sz="1600" dirty="0">
                <a:latin typeface="Calibri" panose="020F0502020204030204" pitchFamily="34" charset="0"/>
                <a:ea typeface="+mj-lt"/>
                <a:cs typeface="Calibri" panose="020F0502020204030204" pitchFamily="34" charset="0"/>
              </a:rPr>
            </a:br>
            <a:r>
              <a:rPr lang="en-US" sz="1600" b="1" dirty="0">
                <a:solidFill>
                  <a:schemeClr val="tx1"/>
                </a:solidFill>
                <a:latin typeface="Calibri" panose="020F0502020204030204" pitchFamily="34" charset="0"/>
                <a:ea typeface="+mj-lt"/>
                <a:cs typeface="Calibri" panose="020F0502020204030204" pitchFamily="34" charset="0"/>
              </a:rPr>
              <a:t>.</a:t>
            </a:r>
            <a:br>
              <a:rPr lang="en-US" sz="1600" dirty="0">
                <a:latin typeface="Calibri" panose="020F0502020204030204" pitchFamily="34" charset="0"/>
                <a:ea typeface="+mj-lt"/>
                <a:cs typeface="Calibri" panose="020F0502020204030204" pitchFamily="34" charset="0"/>
              </a:rPr>
            </a:br>
            <a:r>
              <a:rPr lang="en-US" sz="1600" b="1" dirty="0">
                <a:latin typeface="Calibri" panose="020F0502020204030204" pitchFamily="34" charset="0"/>
                <a:cs typeface="Calibri" panose="020F0502020204030204" pitchFamily="34" charset="0"/>
              </a:rPr>
              <a:t>Please note that the information contained in this presentation is provided for general informational purposes only. It does not constitute any form of legal or other professional advice, and you should not use it as a substitute for advice tailored to your specific circumstances. </a:t>
            </a:r>
            <a:endParaRPr lang="en-US" sz="1600" dirty="0">
              <a:latin typeface="Calibri" panose="020F0502020204030204" pitchFamily="34" charset="0"/>
              <a:ea typeface="+mj-lt"/>
              <a:cs typeface="Calibri" panose="020F0502020204030204" pitchFamily="34" charset="0"/>
            </a:endParaRPr>
          </a:p>
          <a:p>
            <a:pPr algn="just"/>
            <a:r>
              <a:rPr lang="en-US" sz="1600" b="1" dirty="0">
                <a:latin typeface="Calibri" panose="020F0502020204030204" pitchFamily="34" charset="0"/>
                <a:cs typeface="Calibri" panose="020F0502020204030204" pitchFamily="34" charset="0"/>
              </a:rPr>
              <a:t>We disclaim all and any liability for any actions you take (or </a:t>
            </a:r>
            <a:r>
              <a:rPr lang="en-US" sz="1600" b="1">
                <a:latin typeface="Calibri" panose="020F0502020204030204" pitchFamily="34" charset="0"/>
                <a:cs typeface="Calibri" panose="020F0502020204030204" pitchFamily="34" charset="0"/>
              </a:rPr>
              <a:t>omit to </a:t>
            </a:r>
            <a:r>
              <a:rPr lang="en-US" sz="1600" b="1" dirty="0">
                <a:latin typeface="Calibri" panose="020F0502020204030204" pitchFamily="34" charset="0"/>
                <a:cs typeface="Calibri" panose="020F0502020204030204" pitchFamily="34" charset="0"/>
              </a:rPr>
              <a:t>take) in reliance upon the contents of this presentation. </a:t>
            </a:r>
            <a:endParaRPr lang="en-US" sz="1600" dirty="0">
              <a:latin typeface="Calibri" panose="020F0502020204030204" pitchFamily="34" charset="0"/>
              <a:ea typeface="+mj-lt"/>
              <a:cs typeface="Calibri" panose="020F0502020204030204" pitchFamily="34" charset="0"/>
            </a:endParaRPr>
          </a:p>
          <a:p>
            <a:pPr algn="just"/>
            <a:r>
              <a:rPr lang="en-US" sz="1600" b="1" dirty="0">
                <a:latin typeface="Calibri" panose="020F0502020204030204" pitchFamily="34" charset="0"/>
                <a:ea typeface="+mj-lt"/>
                <a:cs typeface="Calibri" panose="020F0502020204030204" pitchFamily="34" charset="0"/>
              </a:rPr>
              <a:t>Our contact details are below should you wish us to contact us for professional advice.</a:t>
            </a:r>
          </a:p>
          <a:p>
            <a:pPr algn="just"/>
            <a:r>
              <a:rPr lang="en-US" sz="1600" b="1" dirty="0">
                <a:latin typeface="Calibri" panose="020F0502020204030204" pitchFamily="34" charset="0"/>
                <a:ea typeface="+mj-lt"/>
                <a:cs typeface="Calibri" panose="020F0502020204030204" pitchFamily="34" charset="0"/>
              </a:rPr>
              <a:t>Risk@kareneckstein.co.uk-07973627039</a:t>
            </a:r>
            <a:endParaRPr lang="en-GB" sz="1600" dirty="0">
              <a:latin typeface="Calibri" panose="020F0502020204030204" pitchFamily="34" charset="0"/>
              <a:cs typeface="Calibri" panose="020F0502020204030204" pitchFamily="34" charset="0"/>
            </a:endParaRPr>
          </a:p>
        </p:txBody>
      </p:sp>
      <p:sp>
        <p:nvSpPr>
          <p:cNvPr id="4" name="Text Placeholder 3">
            <a:extLst>
              <a:ext uri="{FF2B5EF4-FFF2-40B4-BE49-F238E27FC236}">
                <a16:creationId xmlns:a16="http://schemas.microsoft.com/office/drawing/2014/main" id="{35E83E26-972B-28AF-B079-EA26C8DEFE1E}"/>
              </a:ext>
            </a:extLst>
          </p:cNvPr>
          <p:cNvSpPr>
            <a:spLocks noGrp="1"/>
          </p:cNvSpPr>
          <p:nvPr>
            <p:ph type="body" sz="quarter" idx="11"/>
          </p:nvPr>
        </p:nvSpPr>
        <p:spPr/>
        <p:txBody>
          <a:bodyPr/>
          <a:lstStyle/>
          <a:p>
            <a:r>
              <a:rPr lang="en-US" dirty="0"/>
              <a:t>Karen Eckstein</a:t>
            </a:r>
          </a:p>
          <a:p>
            <a:r>
              <a:rPr lang="en-US" dirty="0"/>
              <a:t>LLB, CTA, Cert IRM</a:t>
            </a:r>
            <a:endParaRPr lang="en-GB" dirty="0"/>
          </a:p>
        </p:txBody>
      </p:sp>
    </p:spTree>
    <p:extLst>
      <p:ext uri="{BB962C8B-B14F-4D97-AF65-F5344CB8AC3E}">
        <p14:creationId xmlns:p14="http://schemas.microsoft.com/office/powerpoint/2010/main" val="1238653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517164" y="2031145"/>
            <a:ext cx="10872196" cy="437846"/>
          </a:xfrm>
        </p:spPr>
        <p:txBody>
          <a:bodyPr/>
          <a:lstStyle/>
          <a:p>
            <a:pPr algn="ctr"/>
            <a:r>
              <a:rPr lang="en-US" dirty="0"/>
              <a:t>The 3 misconceptions and truths </a:t>
            </a:r>
          </a:p>
          <a:p>
            <a:pPr algn="ctr"/>
            <a:r>
              <a:rPr lang="en-US" dirty="0"/>
              <a:t>about risk </a:t>
            </a:r>
          </a:p>
          <a:p>
            <a:pPr algn="ctr"/>
            <a:r>
              <a:rPr lang="en-US" dirty="0"/>
              <a:t>and the 4 Ts to manage risk</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3027679"/>
            <a:ext cx="10872196" cy="2944495"/>
          </a:xfrm>
        </p:spPr>
        <p:txBody>
          <a:bodyPr/>
          <a:lstStyle/>
          <a:p>
            <a:pPr marL="342900" indent="-342900">
              <a:buFont typeface="Arial" panose="020B0604020202020204" pitchFamily="34" charset="0"/>
              <a:buChar char="•"/>
            </a:pPr>
            <a:r>
              <a:rPr lang="en-US" dirty="0"/>
              <a:t>What the 3 biggest misconceptions about risk management are</a:t>
            </a:r>
          </a:p>
          <a:p>
            <a:pPr marL="342900" indent="-342900">
              <a:buFont typeface="Arial" panose="020B0604020202020204" pitchFamily="34" charset="0"/>
              <a:buChar char="•"/>
            </a:pPr>
            <a:r>
              <a:rPr lang="en-US" dirty="0"/>
              <a:t>What the real truths are about those misconceptions</a:t>
            </a:r>
          </a:p>
          <a:p>
            <a:pPr marL="342900" indent="-342900">
              <a:buFont typeface="Arial" panose="020B0604020202020204" pitchFamily="34" charset="0"/>
              <a:buChar char="•"/>
            </a:pPr>
            <a:r>
              <a:rPr lang="en-US" dirty="0"/>
              <a:t>What are the 4 Ts of risk management?</a:t>
            </a:r>
          </a:p>
          <a:p>
            <a:pPr marL="342900" indent="-342900">
              <a:buFont typeface="Arial" panose="020B0604020202020204" pitchFamily="34" charset="0"/>
              <a:buChar char="•"/>
            </a:pPr>
            <a:r>
              <a:rPr lang="en-US" dirty="0"/>
              <a:t>How we can use the 4 Ts to manage risk to commercial advantage</a:t>
            </a:r>
          </a:p>
          <a:p>
            <a:pPr marL="342900" indent="-342900">
              <a:buFont typeface="Arial" panose="020B0604020202020204" pitchFamily="34" charset="0"/>
              <a:buChar char="•"/>
            </a:pPr>
            <a:r>
              <a:rPr lang="en-US" dirty="0"/>
              <a:t>Case studies</a:t>
            </a:r>
            <a:endParaRPr lang="en-GB" dirty="0"/>
          </a:p>
        </p:txBody>
      </p:sp>
    </p:spTree>
    <p:extLst>
      <p:ext uri="{BB962C8B-B14F-4D97-AF65-F5344CB8AC3E}">
        <p14:creationId xmlns:p14="http://schemas.microsoft.com/office/powerpoint/2010/main" val="3222235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1025305"/>
            <a:ext cx="10872196" cy="437846"/>
          </a:xfrm>
        </p:spPr>
        <p:txBody>
          <a:bodyPr/>
          <a:lstStyle/>
          <a:p>
            <a:pPr algn="ctr"/>
            <a:r>
              <a:rPr lang="en-US" dirty="0"/>
              <a:t>The 3 misconceptions about risk management</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2351405"/>
            <a:ext cx="10872196" cy="4240530"/>
          </a:xfrm>
        </p:spPr>
        <p:txBody>
          <a:bodyPr/>
          <a:lstStyle/>
          <a:p>
            <a:pPr marL="342900" indent="-342900" algn="just">
              <a:buFont typeface="Arial" panose="020B0604020202020204" pitchFamily="34" charset="0"/>
              <a:buChar char="•"/>
            </a:pPr>
            <a:r>
              <a:rPr lang="en-US" dirty="0"/>
              <a:t>Risk is binary- a decision on risk will either be ‘yes – you can do x’ or ‘no – you can’t do x’ because of the risk</a:t>
            </a:r>
          </a:p>
          <a:p>
            <a:pPr marL="342900" indent="-342900" algn="just">
              <a:buFont typeface="Arial" panose="020B0604020202020204" pitchFamily="34" charset="0"/>
              <a:buChar char="•"/>
            </a:pPr>
            <a:r>
              <a:rPr lang="en-US" dirty="0"/>
              <a:t>Insurance is the solution to risk issues</a:t>
            </a:r>
          </a:p>
          <a:p>
            <a:pPr marL="342900" indent="-342900" algn="just">
              <a:buFont typeface="Arial" panose="020B0604020202020204" pitchFamily="34" charset="0"/>
              <a:buChar char="•"/>
            </a:pPr>
            <a:r>
              <a:rPr lang="en-US" dirty="0"/>
              <a:t>The risk management department is the ‘business prevention department’- they reduce risk by stopping you doing risky things.</a:t>
            </a:r>
            <a:endParaRPr lang="en-GB" dirty="0"/>
          </a:p>
        </p:txBody>
      </p:sp>
    </p:spTree>
    <p:extLst>
      <p:ext uri="{BB962C8B-B14F-4D97-AF65-F5344CB8AC3E}">
        <p14:creationId xmlns:p14="http://schemas.microsoft.com/office/powerpoint/2010/main" val="107379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1025305"/>
            <a:ext cx="10872196" cy="437846"/>
          </a:xfrm>
        </p:spPr>
        <p:txBody>
          <a:bodyPr/>
          <a:lstStyle/>
          <a:p>
            <a:pPr algn="ctr"/>
            <a:r>
              <a:rPr lang="en-US" dirty="0"/>
              <a:t>The 3 truths about risk management</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463151"/>
            <a:ext cx="10872196" cy="4509024"/>
          </a:xfrm>
        </p:spPr>
        <p:txBody>
          <a:bodyPr/>
          <a:lstStyle/>
          <a:p>
            <a:pPr marL="342900" indent="-342900" algn="just">
              <a:buFont typeface="Arial" panose="020B0604020202020204" pitchFamily="34" charset="0"/>
              <a:buChar char="•"/>
            </a:pPr>
            <a:r>
              <a:rPr lang="en-US" dirty="0"/>
              <a:t>Risk isn’t binary	</a:t>
            </a:r>
          </a:p>
          <a:p>
            <a:pPr marL="1028700" lvl="1" indent="-342900" algn="just"/>
            <a:r>
              <a:rPr lang="en-US" dirty="0"/>
              <a:t>there are often a number of responses to a potential issue – which can give commercial options (see later)</a:t>
            </a:r>
          </a:p>
          <a:p>
            <a:pPr marL="342900" indent="-342900" algn="just">
              <a:buFont typeface="Arial" panose="020B0604020202020204" pitchFamily="34" charset="0"/>
              <a:buChar char="•"/>
            </a:pPr>
            <a:r>
              <a:rPr lang="en-GB" dirty="0"/>
              <a:t>Whilst insurance is an option – it isn’t the only ‘tool’ in the risk management toolbox</a:t>
            </a:r>
          </a:p>
          <a:p>
            <a:pPr marL="1028700" lvl="1" indent="-342900" algn="just"/>
            <a:r>
              <a:rPr lang="en-GB" dirty="0"/>
              <a:t>it is a mistake to think of insurance as the only way to reduce your exposure, and can be an expensive approach</a:t>
            </a:r>
          </a:p>
          <a:p>
            <a:pPr marL="342900" indent="-342900" algn="just">
              <a:buFont typeface="Arial" panose="020B0604020202020204" pitchFamily="34" charset="0"/>
              <a:buChar char="•"/>
            </a:pPr>
            <a:r>
              <a:rPr lang="en-GB" dirty="0"/>
              <a:t>A proactive approach to risk – using the 4 Ts- can help you say ‘yes’ rather than ‘no’ in more situations</a:t>
            </a:r>
          </a:p>
          <a:p>
            <a:pPr marL="1028700" lvl="1" indent="-342900" algn="just"/>
            <a:r>
              <a:rPr lang="en-GB" dirty="0"/>
              <a:t>It can also help you take advantage of commercial opportunities when others might not be able to do so </a:t>
            </a:r>
          </a:p>
          <a:p>
            <a:pPr marL="1028700" lvl="1" indent="-342900" algn="just"/>
            <a:r>
              <a:rPr lang="en-GB" dirty="0"/>
              <a:t>so the risk management team should properly be described as the ‘business enabling’ not ‘business prevention’ department</a:t>
            </a:r>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2734057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1025305"/>
            <a:ext cx="10872196" cy="437846"/>
          </a:xfrm>
        </p:spPr>
        <p:txBody>
          <a:bodyPr/>
          <a:lstStyle/>
          <a:p>
            <a:pPr algn="ctr"/>
            <a:r>
              <a:rPr lang="en-US" dirty="0"/>
              <a:t>The 4 Ts of risk management- </a:t>
            </a:r>
          </a:p>
          <a:p>
            <a:pPr algn="ctr"/>
            <a:r>
              <a:rPr lang="en-US" dirty="0"/>
              <a:t>why they matter</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731645"/>
            <a:ext cx="10872196" cy="4240530"/>
          </a:xfrm>
        </p:spPr>
        <p:txBody>
          <a:bodyPr/>
          <a:lstStyle/>
          <a:p>
            <a:pPr marL="342900" indent="-342900" algn="just">
              <a:buFont typeface="Arial" panose="020B0604020202020204" pitchFamily="34" charset="0"/>
              <a:buChar char="•"/>
            </a:pPr>
            <a:r>
              <a:rPr lang="en-US" dirty="0"/>
              <a:t>Risks can be managed using the 4 Ts to a level that is acceptable to your business ( within your ‘risk appetite’)</a:t>
            </a:r>
          </a:p>
          <a:p>
            <a:pPr marL="342900" indent="-342900" algn="just">
              <a:buFont typeface="Arial" panose="020B0604020202020204" pitchFamily="34" charset="0"/>
              <a:buChar char="•"/>
            </a:pPr>
            <a:r>
              <a:rPr lang="en-US" dirty="0"/>
              <a:t>To do this, you have to know what your risks are!</a:t>
            </a:r>
          </a:p>
          <a:p>
            <a:pPr marL="342900" indent="-342900" algn="just">
              <a:buFont typeface="Arial" panose="020B0604020202020204" pitchFamily="34" charset="0"/>
              <a:buChar char="•"/>
            </a:pPr>
            <a:r>
              <a:rPr lang="en-US" dirty="0"/>
              <a:t>Consider the </a:t>
            </a:r>
            <a:r>
              <a:rPr lang="en-US" u="sng" dirty="0"/>
              <a:t>likelihood </a:t>
            </a:r>
            <a:r>
              <a:rPr lang="en-US" dirty="0"/>
              <a:t>of the event happening and the </a:t>
            </a:r>
            <a:r>
              <a:rPr lang="en-US" u="sng" dirty="0"/>
              <a:t>impact</a:t>
            </a:r>
            <a:r>
              <a:rPr lang="en-US" dirty="0"/>
              <a:t> it will have if it arises</a:t>
            </a:r>
          </a:p>
          <a:p>
            <a:pPr marL="342900" indent="-342900" algn="just">
              <a:buFont typeface="Arial" panose="020B0604020202020204" pitchFamily="34" charset="0"/>
              <a:buChar char="•"/>
            </a:pPr>
            <a:r>
              <a:rPr lang="en-US" dirty="0"/>
              <a:t>Are the overall risks relating to a potential transaction acceptable to your business- is this an opportunity you feel able to exploit or not?</a:t>
            </a:r>
          </a:p>
          <a:p>
            <a:pPr marL="342900" indent="-342900" algn="just">
              <a:buFont typeface="Arial" panose="020B0604020202020204" pitchFamily="34" charset="0"/>
              <a:buChar char="•"/>
            </a:pPr>
            <a:r>
              <a:rPr lang="en-US" dirty="0"/>
              <a:t>Can using the 4 Ts can bring the risks down to an acceptable level or help you find a way of carrying out a commercial transaction? </a:t>
            </a:r>
          </a:p>
          <a:p>
            <a:pPr algn="just"/>
            <a:endParaRPr lang="en-US"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3128395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1025305"/>
            <a:ext cx="10872196" cy="437846"/>
          </a:xfrm>
        </p:spPr>
        <p:txBody>
          <a:bodyPr/>
          <a:lstStyle/>
          <a:p>
            <a:pPr algn="ctr"/>
            <a:r>
              <a:rPr lang="en-US" dirty="0"/>
              <a:t>The 4 Ts of risk management- </a:t>
            </a:r>
          </a:p>
          <a:p>
            <a:pPr algn="ctr"/>
            <a:r>
              <a:rPr lang="en-US" dirty="0"/>
              <a:t>what they are</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463151"/>
            <a:ext cx="10872196" cy="4509024"/>
          </a:xfrm>
        </p:spPr>
        <p:txBody>
          <a:bodyPr/>
          <a:lstStyle/>
          <a:p>
            <a:pPr algn="just"/>
            <a:r>
              <a:rPr lang="en-US" dirty="0"/>
              <a:t>For each risk once known:-</a:t>
            </a:r>
          </a:p>
          <a:p>
            <a:pPr marL="342900" indent="-342900" algn="just">
              <a:buFont typeface="Arial" panose="020B0604020202020204" pitchFamily="34" charset="0"/>
              <a:buChar char="•"/>
            </a:pPr>
            <a:r>
              <a:rPr lang="en-US" dirty="0"/>
              <a:t>Can you </a:t>
            </a:r>
            <a:r>
              <a:rPr lang="en-US" u="sng" dirty="0"/>
              <a:t>Treat</a:t>
            </a:r>
            <a:r>
              <a:rPr lang="en-US" dirty="0"/>
              <a:t> the risk?</a:t>
            </a:r>
          </a:p>
          <a:p>
            <a:pPr marL="1028700" lvl="1" indent="-342900" algn="just"/>
            <a:r>
              <a:rPr lang="en-US" dirty="0"/>
              <a:t>Take steps to reduce the risk to a more manageable level? (handrail on stairs to reduce risk of falls)</a:t>
            </a:r>
          </a:p>
          <a:p>
            <a:pPr marL="342900" indent="-342900" algn="just">
              <a:buFont typeface="Arial" panose="020B0604020202020204" pitchFamily="34" charset="0"/>
              <a:buChar char="•"/>
            </a:pPr>
            <a:r>
              <a:rPr lang="en-US" dirty="0"/>
              <a:t>Can you </a:t>
            </a:r>
            <a:r>
              <a:rPr lang="en-US" u="sng" dirty="0"/>
              <a:t>Terminate</a:t>
            </a:r>
            <a:r>
              <a:rPr lang="en-US" dirty="0"/>
              <a:t> the risk?</a:t>
            </a:r>
          </a:p>
          <a:p>
            <a:pPr marL="1028700" lvl="1" indent="-342900" algn="just"/>
            <a:r>
              <a:rPr lang="en-US" dirty="0"/>
              <a:t>Take steps to end the risk producing activity? (stop selling matches in a shop)</a:t>
            </a:r>
          </a:p>
          <a:p>
            <a:pPr marL="342900" indent="-342900" algn="just">
              <a:buFont typeface="Arial" panose="020B0604020202020204" pitchFamily="34" charset="0"/>
              <a:buChar char="•"/>
            </a:pPr>
            <a:r>
              <a:rPr lang="en-US" dirty="0"/>
              <a:t>Can you </a:t>
            </a:r>
            <a:r>
              <a:rPr lang="en-US" u="sng" dirty="0"/>
              <a:t>Transfer</a:t>
            </a:r>
            <a:r>
              <a:rPr lang="en-US" dirty="0"/>
              <a:t> the risk?</a:t>
            </a:r>
          </a:p>
          <a:p>
            <a:pPr marL="1028700" lvl="1" indent="-342900" algn="just"/>
            <a:r>
              <a:rPr lang="en-US" dirty="0"/>
              <a:t>Take steps to get work reviewed by a third party, or insure the risk</a:t>
            </a:r>
          </a:p>
          <a:p>
            <a:pPr marL="342900" indent="-342900" algn="just">
              <a:buFont typeface="Arial" panose="020B0604020202020204" pitchFamily="34" charset="0"/>
              <a:buChar char="•"/>
            </a:pPr>
            <a:r>
              <a:rPr lang="en-US" dirty="0"/>
              <a:t>Can you </a:t>
            </a:r>
            <a:r>
              <a:rPr lang="en-US" u="sng" dirty="0"/>
              <a:t>Tolerate</a:t>
            </a:r>
            <a:r>
              <a:rPr lang="en-US" dirty="0"/>
              <a:t> the (residual) risk?</a:t>
            </a:r>
          </a:p>
          <a:p>
            <a:pPr marL="1028700" lvl="1" indent="-342900" algn="just"/>
            <a:r>
              <a:rPr lang="en-US" dirty="0"/>
              <a:t>Is the value of the risk once areas are treated, terminated and transferred, acceptable to you?</a:t>
            </a:r>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4264853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1025305"/>
            <a:ext cx="10872196" cy="437846"/>
          </a:xfrm>
        </p:spPr>
        <p:txBody>
          <a:bodyPr/>
          <a:lstStyle/>
          <a:p>
            <a:pPr algn="ctr"/>
            <a:r>
              <a:rPr lang="en-US" dirty="0"/>
              <a:t>Using the 4 Ts to commercial advantage</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2570479"/>
            <a:ext cx="10872196" cy="3401695"/>
          </a:xfrm>
        </p:spPr>
        <p:txBody>
          <a:bodyPr/>
          <a:lstStyle/>
          <a:p>
            <a:pPr marL="342900" indent="-342900" algn="just">
              <a:buFont typeface="Arial" panose="020B0604020202020204" pitchFamily="34" charset="0"/>
              <a:buChar char="•"/>
            </a:pPr>
            <a:r>
              <a:rPr lang="en-US" dirty="0"/>
              <a:t>The 4 Ts can be used to decide on whether or not to accept a new client instruction and if so, how to do so in a way that </a:t>
            </a:r>
            <a:r>
              <a:rPr lang="en-US" dirty="0" err="1"/>
              <a:t>minimises</a:t>
            </a:r>
            <a:r>
              <a:rPr lang="en-US" dirty="0"/>
              <a:t> risk</a:t>
            </a:r>
          </a:p>
          <a:p>
            <a:pPr marL="342900" indent="-342900" algn="just">
              <a:buFont typeface="Arial" panose="020B0604020202020204" pitchFamily="34" charset="0"/>
              <a:buChar char="•"/>
            </a:pPr>
            <a:r>
              <a:rPr lang="en-US" dirty="0"/>
              <a:t>The 4 Ts can also be used to decide on whether or not to embark on a new ‘project’- a commercial opportunity that others might not have identified or consider too risky</a:t>
            </a:r>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3394500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547785"/>
            <a:ext cx="10872196" cy="437846"/>
          </a:xfrm>
        </p:spPr>
        <p:txBody>
          <a:bodyPr/>
          <a:lstStyle/>
          <a:p>
            <a:pPr algn="ctr"/>
            <a:r>
              <a:rPr lang="en-US" dirty="0"/>
              <a:t>Case Study- client instruction (1)</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341121"/>
            <a:ext cx="10872196" cy="4631054"/>
          </a:xfrm>
        </p:spPr>
        <p:txBody>
          <a:bodyPr/>
          <a:lstStyle/>
          <a:p>
            <a:pPr marL="342900" indent="-342900" algn="just">
              <a:buFont typeface="Arial" panose="020B0604020202020204" pitchFamily="34" charset="0"/>
              <a:buChar char="•"/>
            </a:pPr>
            <a:r>
              <a:rPr lang="en-US" dirty="0"/>
              <a:t>XYZ Ltd asks  123  (professional firm) to undertake 3 areas of work for it, A, B and C- (transactional work)</a:t>
            </a:r>
          </a:p>
          <a:p>
            <a:pPr marL="342900" indent="-342900" algn="just">
              <a:buFont typeface="Arial" panose="020B0604020202020204" pitchFamily="34" charset="0"/>
              <a:buChar char="•"/>
            </a:pPr>
            <a:r>
              <a:rPr lang="en-US" dirty="0"/>
              <a:t>Area A is within their expertise, area B is tricky, they can do it but it is complex, area C is unknown to them.</a:t>
            </a:r>
          </a:p>
          <a:p>
            <a:pPr marL="342900" indent="-342900" algn="just">
              <a:buFont typeface="Arial" panose="020B0604020202020204" pitchFamily="34" charset="0"/>
              <a:buChar char="•"/>
            </a:pPr>
            <a:r>
              <a:rPr lang="en-US" dirty="0"/>
              <a:t>They previously did all 3 areas for XYZ Ltd, but the person with the expertise in area C has retired.</a:t>
            </a:r>
          </a:p>
          <a:p>
            <a:pPr marL="342900" indent="-342900" algn="just">
              <a:buFont typeface="Arial" panose="020B0604020202020204" pitchFamily="34" charset="0"/>
              <a:buChar char="•"/>
            </a:pPr>
            <a:r>
              <a:rPr lang="en-US" dirty="0"/>
              <a:t>123 decide that they will advise XYZ Ltd that they will no longer undertake area C work for the client and introduce the client to a third party (4) to do that work . They have </a:t>
            </a:r>
            <a:r>
              <a:rPr lang="en-US" u="sng" dirty="0"/>
              <a:t>Terminated</a:t>
            </a:r>
            <a:r>
              <a:rPr lang="en-US" dirty="0"/>
              <a:t> this risk.</a:t>
            </a:r>
          </a:p>
          <a:p>
            <a:pPr marL="342900" indent="-342900" algn="just">
              <a:buFont typeface="Arial" panose="020B0604020202020204" pitchFamily="34" charset="0"/>
              <a:buChar char="•"/>
            </a:pPr>
            <a:r>
              <a:rPr lang="en-US" dirty="0"/>
              <a:t>123 decide to instruct another professional firm (5) to review the work they do in relation to area B and to confirm if it is correct. They have </a:t>
            </a:r>
            <a:r>
              <a:rPr lang="en-US" u="sng" dirty="0"/>
              <a:t>Transferred</a:t>
            </a:r>
            <a:r>
              <a:rPr lang="en-US" dirty="0"/>
              <a:t> this risk.</a:t>
            </a:r>
          </a:p>
          <a:p>
            <a:pPr marL="342900" indent="-342900" algn="just">
              <a:buFont typeface="Arial" panose="020B0604020202020204" pitchFamily="34" charset="0"/>
              <a:buChar char="•"/>
            </a:pPr>
            <a:endParaRPr lang="en-US"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3016850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447980"/>
            <a:ext cx="10872196" cy="437846"/>
          </a:xfrm>
        </p:spPr>
        <p:txBody>
          <a:bodyPr/>
          <a:lstStyle/>
          <a:p>
            <a:pPr algn="ctr"/>
            <a:r>
              <a:rPr lang="en-US" dirty="0"/>
              <a:t>Case Study- client instruction (2)</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229361"/>
            <a:ext cx="10872196" cy="4742814"/>
          </a:xfrm>
        </p:spPr>
        <p:txBody>
          <a:bodyPr/>
          <a:lstStyle/>
          <a:p>
            <a:pPr marL="342900" indent="-342900" algn="just">
              <a:buFont typeface="Arial" panose="020B0604020202020204" pitchFamily="34" charset="0"/>
              <a:buChar char="•"/>
            </a:pPr>
            <a:r>
              <a:rPr lang="en-US" dirty="0"/>
              <a:t>123 ensure that their engagement letter clearly sets out their responsibilities, including that they are not liable for any work carried out by firm 4 undertaking the work in relation to area C.</a:t>
            </a:r>
          </a:p>
          <a:p>
            <a:pPr marL="342900" indent="-342900" algn="just">
              <a:buFont typeface="Arial" panose="020B0604020202020204" pitchFamily="34" charset="0"/>
              <a:buChar char="•"/>
            </a:pPr>
            <a:r>
              <a:rPr lang="en-US" dirty="0"/>
              <a:t>123 also include a valid liability cap in their engagement letter and other protections.</a:t>
            </a:r>
          </a:p>
          <a:p>
            <a:pPr marL="342900" indent="-342900" algn="just">
              <a:buFont typeface="Arial" panose="020B0604020202020204" pitchFamily="34" charset="0"/>
              <a:buChar char="•"/>
            </a:pPr>
            <a:r>
              <a:rPr lang="en-US" dirty="0"/>
              <a:t>123 also have a clear engagement letter with firm 5, making it clear that firm 5 are liable for any errors or claims arising in relation to the work arising from area B.</a:t>
            </a:r>
          </a:p>
          <a:p>
            <a:pPr marL="342900" indent="-342900" algn="just">
              <a:buFont typeface="Arial" panose="020B0604020202020204" pitchFamily="34" charset="0"/>
              <a:buChar char="•"/>
            </a:pPr>
            <a:r>
              <a:rPr lang="en-US" dirty="0"/>
              <a:t>123 have therefore </a:t>
            </a:r>
            <a:r>
              <a:rPr lang="en-US" u="sng" dirty="0"/>
              <a:t>Treated</a:t>
            </a:r>
            <a:r>
              <a:rPr lang="en-US" dirty="0"/>
              <a:t> the risk (as well as transferred it)</a:t>
            </a:r>
          </a:p>
          <a:p>
            <a:pPr marL="342900" indent="-342900" algn="just">
              <a:buFont typeface="Arial" panose="020B0604020202020204" pitchFamily="34" charset="0"/>
              <a:buChar char="•"/>
            </a:pPr>
            <a:r>
              <a:rPr lang="en-US" dirty="0"/>
              <a:t>123 have professional indemnity insurance for any claims that could arise (primarily in relation to area A work)- they have </a:t>
            </a:r>
            <a:r>
              <a:rPr lang="en-US" u="sng" dirty="0"/>
              <a:t>Transferred </a:t>
            </a:r>
            <a:r>
              <a:rPr lang="en-US" dirty="0"/>
              <a:t>this risk.</a:t>
            </a:r>
          </a:p>
          <a:p>
            <a:pPr marL="342900" indent="-342900" algn="just">
              <a:buFont typeface="Arial" panose="020B0604020202020204" pitchFamily="34" charset="0"/>
              <a:buChar char="•"/>
            </a:pPr>
            <a:r>
              <a:rPr lang="en-US" dirty="0"/>
              <a:t>123 are happy with the remaining risk- primarily the excess and time arising on any potential claims- they will </a:t>
            </a:r>
            <a:r>
              <a:rPr lang="en-US" u="sng" dirty="0"/>
              <a:t>Tolerate</a:t>
            </a:r>
            <a:r>
              <a:rPr lang="en-US" dirty="0"/>
              <a:t> that risk</a:t>
            </a:r>
            <a:r>
              <a:rPr lang="en-US" baseline="-3000" dirty="0"/>
              <a:t>.</a:t>
            </a:r>
            <a:endParaRPr lang="en-US"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2145182949"/>
      </p:ext>
    </p:extLst>
  </p:cSld>
  <p:clrMapOvr>
    <a:masterClrMapping/>
  </p:clrMapOvr>
</p:sld>
</file>

<file path=ppt/theme/theme1.xml><?xml version="1.0" encoding="utf-8"?>
<a:theme xmlns:a="http://schemas.openxmlformats.org/drawingml/2006/main" name="Titles">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 slides">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End slide">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C423CC74FF05478CBED6F1CF167302" ma:contentTypeVersion="2" ma:contentTypeDescription="Create a new document." ma:contentTypeScope="" ma:versionID="68481a3425641ea57df57f34d904498d">
  <xsd:schema xmlns:xsd="http://www.w3.org/2001/XMLSchema" xmlns:xs="http://www.w3.org/2001/XMLSchema" xmlns:p="http://schemas.microsoft.com/office/2006/metadata/properties" xmlns:ns2="3f0d60c3-ee2e-4b52-9658-95fded064de0" targetNamespace="http://schemas.microsoft.com/office/2006/metadata/properties" ma:root="true" ma:fieldsID="4c25d2fc3f6fff10f390554593f43629" ns2:_="">
    <xsd:import namespace="3f0d60c3-ee2e-4b52-9658-95fded064de0"/>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0d60c3-ee2e-4b52-9658-95fded064d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06ECC82-28F4-4885-B0EB-DB439D48259E}">
  <ds:schemaRefs>
    <ds:schemaRef ds:uri="3f0d60c3-ee2e-4b52-9658-95fded064de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A2F6D5D-FF96-4FC0-AA06-B4D9FD598660}">
  <ds:schemaRefs>
    <ds:schemaRef ds:uri="http://schemas.microsoft.com/sharepoint/v3/contenttype/forms"/>
  </ds:schemaRefs>
</ds:datastoreItem>
</file>

<file path=customXml/itemProps3.xml><?xml version="1.0" encoding="utf-8"?>
<ds:datastoreItem xmlns:ds="http://schemas.openxmlformats.org/officeDocument/2006/customXml" ds:itemID="{59527E2A-4D90-42E4-9C1A-D78A56305BC1}">
  <ds:schemaRefs>
    <ds:schemaRef ds:uri="http://schemas.microsoft.com/office/2006/documentManagement/types"/>
    <ds:schemaRef ds:uri="http://purl.org/dc/elements/1.1/"/>
    <ds:schemaRef ds:uri="http://purl.org/dc/terms/"/>
    <ds:schemaRef ds:uri="http://purl.org/dc/dcmitype/"/>
    <ds:schemaRef ds:uri="http://schemas.openxmlformats.org/package/2006/metadata/core-properties"/>
    <ds:schemaRef ds:uri="3f0d60c3-ee2e-4b52-9658-95fded064de0"/>
    <ds:schemaRef ds:uri="http://www.w3.org/XML/1998/namespace"/>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241</TotalTime>
  <Words>1774</Words>
  <Application>Microsoft Office PowerPoint</Application>
  <PresentationFormat>Widescreen</PresentationFormat>
  <Paragraphs>113</Paragraphs>
  <Slides>16</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16</vt:i4>
      </vt:variant>
    </vt:vector>
  </HeadingPairs>
  <TitlesOfParts>
    <vt:vector size="22" baseType="lpstr">
      <vt:lpstr>Arial</vt:lpstr>
      <vt:lpstr>Calibri</vt:lpstr>
      <vt:lpstr>Century Gothic</vt:lpstr>
      <vt:lpstr>Titles</vt:lpstr>
      <vt:lpstr>Content slides</vt:lpstr>
      <vt:lpstr>End slide</vt:lpstr>
      <vt:lpstr>3 misconceptions and truths about risk management and using the 4 Ts to manage risk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 misconceptions and truths about risk management and using the 4 Ts to manage risk- 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Karen Eckstein</cp:lastModifiedBy>
  <cp:revision>30</cp:revision>
  <cp:lastPrinted>2023-04-27T17:31:45Z</cp:lastPrinted>
  <dcterms:created xsi:type="dcterms:W3CDTF">2021-06-22T19:25:58Z</dcterms:created>
  <dcterms:modified xsi:type="dcterms:W3CDTF">2023-04-27T17:50:34Z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0x01010004C423CC74FF05478CBED6F1CF167302</vt:lpwstr>
  </property>
</Properties>
</file>