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 id="2147483654" r:id="rId3"/>
  </p:sldMasterIdLst>
  <p:sldIdLst>
    <p:sldId id="256" r:id="rId4"/>
    <p:sldId id="262" r:id="rId5"/>
    <p:sldId id="264" r:id="rId6"/>
    <p:sldId id="272" r:id="rId7"/>
    <p:sldId id="275" r:id="rId8"/>
    <p:sldId id="276" r:id="rId9"/>
    <p:sldId id="277" r:id="rId10"/>
    <p:sldId id="266" r:id="rId11"/>
    <p:sldId id="273" r:id="rId12"/>
    <p:sldId id="265" r:id="rId13"/>
    <p:sldId id="268" r:id="rId14"/>
    <p:sldId id="269" r:id="rId15"/>
    <p:sldId id="274" r:id="rId16"/>
    <p:sldId id="263" r:id="rId17"/>
    <p:sldId id="267" r:id="rId18"/>
    <p:sldId id="25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snapToObjects="1">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Eckstein" userId="2d51bc18-35e7-4a8a-ad9b-f4dcdea568a8" providerId="ADAL" clId="{A145AE27-54FD-4187-8AF9-189270FA7F9A}"/>
    <pc:docChg chg="custSel modSld">
      <pc:chgData name="Karen Eckstein" userId="2d51bc18-35e7-4a8a-ad9b-f4dcdea568a8" providerId="ADAL" clId="{A145AE27-54FD-4187-8AF9-189270FA7F9A}" dt="2022-10-05T11:59:17.469" v="169" actId="15"/>
      <pc:docMkLst>
        <pc:docMk/>
      </pc:docMkLst>
      <pc:sldChg chg="modSp mod">
        <pc:chgData name="Karen Eckstein" userId="2d51bc18-35e7-4a8a-ad9b-f4dcdea568a8" providerId="ADAL" clId="{A145AE27-54FD-4187-8AF9-189270FA7F9A}" dt="2022-10-05T11:44:03.662" v="37" actId="20577"/>
        <pc:sldMkLst>
          <pc:docMk/>
          <pc:sldMk cId="1723103872" sldId="256"/>
        </pc:sldMkLst>
        <pc:spChg chg="mod">
          <ac:chgData name="Karen Eckstein" userId="2d51bc18-35e7-4a8a-ad9b-f4dcdea568a8" providerId="ADAL" clId="{A145AE27-54FD-4187-8AF9-189270FA7F9A}" dt="2022-10-05T11:44:03.662" v="37" actId="20577"/>
          <ac:spMkLst>
            <pc:docMk/>
            <pc:sldMk cId="1723103872" sldId="256"/>
            <ac:spMk id="5" creationId="{5E4EE5FA-AE19-2649-BECC-D8A5F1B1F3CF}"/>
          </ac:spMkLst>
        </pc:spChg>
      </pc:sldChg>
      <pc:sldChg chg="modSp mod">
        <pc:chgData name="Karen Eckstein" userId="2d51bc18-35e7-4a8a-ad9b-f4dcdea568a8" providerId="ADAL" clId="{A145AE27-54FD-4187-8AF9-189270FA7F9A}" dt="2022-10-05T11:59:17.469" v="169" actId="15"/>
        <pc:sldMkLst>
          <pc:docMk/>
          <pc:sldMk cId="1361115929" sldId="265"/>
        </pc:sldMkLst>
        <pc:spChg chg="mod">
          <ac:chgData name="Karen Eckstein" userId="2d51bc18-35e7-4a8a-ad9b-f4dcdea568a8" providerId="ADAL" clId="{A145AE27-54FD-4187-8AF9-189270FA7F9A}" dt="2022-10-05T11:59:17.469" v="169" actId="15"/>
          <ac:spMkLst>
            <pc:docMk/>
            <pc:sldMk cId="1361115929" sldId="265"/>
            <ac:spMk id="3" creationId="{26AD5220-5E08-4324-B316-3D0CE5A0D20F}"/>
          </ac:spMkLst>
        </pc:spChg>
      </pc:sldChg>
      <pc:sldChg chg="modSp mod">
        <pc:chgData name="Karen Eckstein" userId="2d51bc18-35e7-4a8a-ad9b-f4dcdea568a8" providerId="ADAL" clId="{A145AE27-54FD-4187-8AF9-189270FA7F9A}" dt="2022-10-05T11:57:08.445" v="106" actId="20577"/>
        <pc:sldMkLst>
          <pc:docMk/>
          <pc:sldMk cId="652680572" sldId="266"/>
        </pc:sldMkLst>
        <pc:spChg chg="mod">
          <ac:chgData name="Karen Eckstein" userId="2d51bc18-35e7-4a8a-ad9b-f4dcdea568a8" providerId="ADAL" clId="{A145AE27-54FD-4187-8AF9-189270FA7F9A}" dt="2022-10-05T11:57:08.445" v="106" actId="20577"/>
          <ac:spMkLst>
            <pc:docMk/>
            <pc:sldMk cId="652680572" sldId="266"/>
            <ac:spMk id="3" creationId="{26AD5220-5E08-4324-B316-3D0CE5A0D20F}"/>
          </ac:spMkLst>
        </pc:spChg>
      </pc:sldChg>
      <pc:sldChg chg="modSp mod">
        <pc:chgData name="Karen Eckstein" userId="2d51bc18-35e7-4a8a-ad9b-f4dcdea568a8" providerId="ADAL" clId="{A145AE27-54FD-4187-8AF9-189270FA7F9A}" dt="2022-10-05T11:58:26.608" v="164" actId="20577"/>
        <pc:sldMkLst>
          <pc:docMk/>
          <pc:sldMk cId="1372299465" sldId="273"/>
        </pc:sldMkLst>
        <pc:spChg chg="mod">
          <ac:chgData name="Karen Eckstein" userId="2d51bc18-35e7-4a8a-ad9b-f4dcdea568a8" providerId="ADAL" clId="{A145AE27-54FD-4187-8AF9-189270FA7F9A}" dt="2022-10-05T11:58:26.608" v="164" actId="20577"/>
          <ac:spMkLst>
            <pc:docMk/>
            <pc:sldMk cId="1372299465" sldId="273"/>
            <ac:spMk id="7" creationId="{0DE94364-A5B4-3F5B-8EF2-6B5ECDF5D58A}"/>
          </ac:spMkLst>
        </pc:spChg>
      </pc:sldChg>
      <pc:sldChg chg="modSp mod">
        <pc:chgData name="Karen Eckstein" userId="2d51bc18-35e7-4a8a-ad9b-f4dcdea568a8" providerId="ADAL" clId="{A145AE27-54FD-4187-8AF9-189270FA7F9A}" dt="2022-10-05T11:53:20.179" v="39" actId="6549"/>
        <pc:sldMkLst>
          <pc:docMk/>
          <pc:sldMk cId="2580596094" sldId="275"/>
        </pc:sldMkLst>
        <pc:spChg chg="mod">
          <ac:chgData name="Karen Eckstein" userId="2d51bc18-35e7-4a8a-ad9b-f4dcdea568a8" providerId="ADAL" clId="{A145AE27-54FD-4187-8AF9-189270FA7F9A}" dt="2022-10-05T11:53:20.179" v="39" actId="6549"/>
          <ac:spMkLst>
            <pc:docMk/>
            <pc:sldMk cId="2580596094" sldId="275"/>
            <ac:spMk id="3" creationId="{0B28C48D-9491-EB36-636B-01B04D15381B}"/>
          </ac:spMkLst>
        </pc:spChg>
      </pc:sldChg>
      <pc:sldChg chg="modSp mod">
        <pc:chgData name="Karen Eckstein" userId="2d51bc18-35e7-4a8a-ad9b-f4dcdea568a8" providerId="ADAL" clId="{A145AE27-54FD-4187-8AF9-189270FA7F9A}" dt="2022-10-05T11:54:29.511" v="41" actId="20577"/>
        <pc:sldMkLst>
          <pc:docMk/>
          <pc:sldMk cId="525016447" sldId="276"/>
        </pc:sldMkLst>
        <pc:spChg chg="mod">
          <ac:chgData name="Karen Eckstein" userId="2d51bc18-35e7-4a8a-ad9b-f4dcdea568a8" providerId="ADAL" clId="{A145AE27-54FD-4187-8AF9-189270FA7F9A}" dt="2022-10-05T11:54:29.511" v="41" actId="20577"/>
          <ac:spMkLst>
            <pc:docMk/>
            <pc:sldMk cId="525016447" sldId="276"/>
            <ac:spMk id="3" creationId="{E9C71B0E-3C50-3574-5F7A-2A038434F9A3}"/>
          </ac:spMkLst>
        </pc:spChg>
      </pc:sldChg>
      <pc:sldChg chg="modSp mod">
        <pc:chgData name="Karen Eckstein" userId="2d51bc18-35e7-4a8a-ad9b-f4dcdea568a8" providerId="ADAL" clId="{A145AE27-54FD-4187-8AF9-189270FA7F9A}" dt="2022-10-05T11:55:08.460" v="43" actId="20577"/>
        <pc:sldMkLst>
          <pc:docMk/>
          <pc:sldMk cId="2188910656" sldId="277"/>
        </pc:sldMkLst>
        <pc:spChg chg="mod">
          <ac:chgData name="Karen Eckstein" userId="2d51bc18-35e7-4a8a-ad9b-f4dcdea568a8" providerId="ADAL" clId="{A145AE27-54FD-4187-8AF9-189270FA7F9A}" dt="2022-10-05T11:55:08.460" v="43" actId="20577"/>
          <ac:spMkLst>
            <pc:docMk/>
            <pc:sldMk cId="2188910656" sldId="277"/>
            <ac:spMk id="3" creationId="{37D7606F-139B-519F-DC8D-55EC014CBCA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4" y="-2166292"/>
            <a:ext cx="11298584" cy="1129858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dirty="0"/>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dirty="0"/>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accent2"/>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232184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dirty="0"/>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dirty="0"/>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dirty="0"/>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dirty="0"/>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dirty="0"/>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tx1"/>
                </a:solidFill>
              </a:rPr>
              <a:t>kareneckstein.co.uk</a:t>
            </a:r>
            <a:endParaRPr lang="en-US" sz="1067" dirty="0">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dirty="0"/>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dirty="0">
                <a:solidFill>
                  <a:schemeClr val="accent2"/>
                </a:solidFill>
                <a:latin typeface="+mj-lt"/>
                <a:cs typeface="Arial" panose="020B0604020202020204" pitchFamily="34" charset="0"/>
              </a:rPr>
              <a:t>Karen Eckstein</a:t>
            </a:r>
          </a:p>
          <a:p>
            <a:r>
              <a:rPr lang="en-GB" dirty="0">
                <a:solidFill>
                  <a:schemeClr val="bg1"/>
                </a:solidFill>
                <a:latin typeface="+mj-lt"/>
                <a:cs typeface="Arial" panose="020B0604020202020204" pitchFamily="34" charset="0"/>
              </a:rPr>
              <a:t>07973 627039</a:t>
            </a:r>
          </a:p>
          <a:p>
            <a:r>
              <a:rPr lang="en-GB" dirty="0" err="1">
                <a:solidFill>
                  <a:schemeClr val="bg1"/>
                </a:solidFill>
                <a:latin typeface="+mj-lt"/>
                <a:cs typeface="Arial" panose="020B0604020202020204" pitchFamily="34" charset="0"/>
              </a:rPr>
              <a:t>kareneckstein.co.uk</a:t>
            </a:r>
            <a:endParaRPr lang="en-GB" dirty="0">
              <a:solidFill>
                <a:schemeClr val="bg1"/>
              </a:solidFill>
              <a:latin typeface="+mj-lt"/>
              <a:cs typeface="Arial" panose="020B0604020202020204" pitchFamily="34" charset="0"/>
            </a:endParaRPr>
          </a:p>
          <a:p>
            <a:r>
              <a:rPr lang="en-GB" dirty="0" err="1">
                <a:solidFill>
                  <a:schemeClr val="bg1"/>
                </a:solidFill>
                <a:latin typeface="+mj-lt"/>
                <a:cs typeface="Arial" panose="020B0604020202020204" pitchFamily="34" charset="0"/>
              </a:rPr>
              <a:t>karen@kareneckstein.co.uk</a:t>
            </a:r>
            <a:endParaRPr lang="en-GB"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dirty="0"/>
              <a:t>Engagement Letters- how to use them to manage risk and increase fees</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For the </a:t>
            </a:r>
            <a:r>
              <a:rPr lang="en-US" dirty="0" err="1"/>
              <a:t>RiskBites</a:t>
            </a:r>
            <a:r>
              <a:rPr lang="en-US" dirty="0"/>
              <a:t> Club</a:t>
            </a:r>
          </a:p>
          <a:p>
            <a:r>
              <a:rPr lang="en-US" dirty="0"/>
              <a:t> 10 October 2022</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105204"/>
            <a:ext cx="10872196" cy="437846"/>
          </a:xfrm>
        </p:spPr>
        <p:txBody>
          <a:bodyPr/>
          <a:lstStyle/>
          <a:p>
            <a:pPr algn="ctr"/>
            <a:r>
              <a:rPr lang="en-US" dirty="0"/>
              <a:t>Train your client </a:t>
            </a:r>
          </a:p>
          <a:p>
            <a:pPr algn="ctr"/>
            <a:r>
              <a:rPr lang="en-US" dirty="0"/>
              <a:t>to reduce risk and increase fees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543050"/>
            <a:ext cx="10872196" cy="4429125"/>
          </a:xfrm>
        </p:spPr>
        <p:txBody>
          <a:bodyPr/>
          <a:lstStyle/>
          <a:p>
            <a:pPr marL="342900" indent="-342900">
              <a:buFont typeface="Arial" panose="020B0604020202020204" pitchFamily="34" charset="0"/>
              <a:buChar char="•"/>
            </a:pPr>
            <a:r>
              <a:rPr lang="en-US" dirty="0"/>
              <a:t>Late supply of information causing bunching of work</a:t>
            </a:r>
          </a:p>
          <a:p>
            <a:pPr marL="1028700" lvl="1" indent="-342900"/>
            <a:r>
              <a:rPr lang="en-US" dirty="0"/>
              <a:t>Causes you/your staff to work late/under pressure and make mistakes</a:t>
            </a:r>
          </a:p>
          <a:p>
            <a:pPr marL="1028700" lvl="1" indent="-342900"/>
            <a:r>
              <a:rPr lang="en-US" dirty="0"/>
              <a:t>Not just for that client</a:t>
            </a:r>
          </a:p>
          <a:p>
            <a:pPr marL="342900" indent="-342900">
              <a:buFont typeface="Arial" panose="020B0604020202020204" pitchFamily="34" charset="0"/>
              <a:buChar char="•"/>
            </a:pPr>
            <a:r>
              <a:rPr lang="en-US" dirty="0"/>
              <a:t>Incorrect supply of information causing need to correct</a:t>
            </a:r>
          </a:p>
          <a:p>
            <a:pPr marL="1028700" lvl="1" indent="-342900"/>
            <a:r>
              <a:rPr lang="en-US" dirty="0"/>
              <a:t>Who corrects it and at what cost?</a:t>
            </a:r>
          </a:p>
          <a:p>
            <a:pPr marL="342900" indent="-342900">
              <a:buFont typeface="Arial" panose="020B0604020202020204" pitchFamily="34" charset="0"/>
              <a:buChar char="•"/>
            </a:pPr>
            <a:r>
              <a:rPr lang="en-US" dirty="0"/>
              <a:t>What assumptions are made and what if they are wrong?</a:t>
            </a:r>
          </a:p>
          <a:p>
            <a:pPr marL="1028700" lvl="1" indent="-342900"/>
            <a:r>
              <a:rPr lang="en-US" dirty="0"/>
              <a:t>What delays are caused?</a:t>
            </a:r>
          </a:p>
          <a:p>
            <a:pPr marL="1028700" lvl="1" indent="-342900"/>
            <a:r>
              <a:rPr lang="en-US" dirty="0"/>
              <a:t>And who is liable?</a:t>
            </a:r>
          </a:p>
          <a:p>
            <a:pPr marL="342900" indent="-342900">
              <a:buFont typeface="Arial" panose="020B0604020202020204" pitchFamily="34" charset="0"/>
              <a:buChar char="•"/>
            </a:pPr>
            <a:r>
              <a:rPr lang="en-US" dirty="0"/>
              <a:t>How to deal with these aspects</a:t>
            </a:r>
          </a:p>
          <a:p>
            <a:pPr marL="342900" indent="-342900">
              <a:buFont typeface="Arial" panose="020B0604020202020204" pitchFamily="34" charset="0"/>
              <a:buChar char="•"/>
            </a:pPr>
            <a:r>
              <a:rPr lang="en-US" dirty="0"/>
              <a:t>Provisions in the engagement letter including discount and penalty pricing and clarity over consequences</a:t>
            </a:r>
            <a:endParaRPr lang="en-GB" dirty="0"/>
          </a:p>
        </p:txBody>
      </p:sp>
    </p:spTree>
    <p:extLst>
      <p:ext uri="{BB962C8B-B14F-4D97-AF65-F5344CB8AC3E}">
        <p14:creationId xmlns:p14="http://schemas.microsoft.com/office/powerpoint/2010/main" val="1361115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C687FC-C77A-9584-1C2E-7BD7889601DF}"/>
              </a:ext>
            </a:extLst>
          </p:cNvPr>
          <p:cNvSpPr>
            <a:spLocks noGrp="1"/>
          </p:cNvSpPr>
          <p:nvPr>
            <p:ph type="body" sz="quarter" idx="10"/>
          </p:nvPr>
        </p:nvSpPr>
        <p:spPr>
          <a:xfrm>
            <a:off x="781234" y="1105204"/>
            <a:ext cx="10750366" cy="590431"/>
          </a:xfrm>
        </p:spPr>
        <p:txBody>
          <a:bodyPr/>
          <a:lstStyle/>
          <a:p>
            <a:pPr algn="ctr"/>
            <a:r>
              <a:rPr lang="en-US" dirty="0"/>
              <a:t>Protections in the engagement letter</a:t>
            </a:r>
          </a:p>
          <a:p>
            <a:pPr algn="ctr"/>
            <a:r>
              <a:rPr lang="en-US" dirty="0"/>
              <a:t>for you and your client</a:t>
            </a:r>
            <a:endParaRPr lang="en-GB" dirty="0"/>
          </a:p>
        </p:txBody>
      </p:sp>
      <p:sp>
        <p:nvSpPr>
          <p:cNvPr id="3" name="Text Placeholder 2">
            <a:extLst>
              <a:ext uri="{FF2B5EF4-FFF2-40B4-BE49-F238E27FC236}">
                <a16:creationId xmlns:a16="http://schemas.microsoft.com/office/drawing/2014/main" id="{72ED6CB1-EF63-1E83-7B80-B8E6141173BB}"/>
              </a:ext>
            </a:extLst>
          </p:cNvPr>
          <p:cNvSpPr>
            <a:spLocks noGrp="1"/>
          </p:cNvSpPr>
          <p:nvPr>
            <p:ph type="body" sz="quarter" idx="11"/>
          </p:nvPr>
        </p:nvSpPr>
        <p:spPr>
          <a:xfrm>
            <a:off x="843379" y="1855434"/>
            <a:ext cx="10688220" cy="4033304"/>
          </a:xfrm>
        </p:spPr>
        <p:txBody>
          <a:bodyPr/>
          <a:lstStyle/>
          <a:p>
            <a:pPr marL="342900" indent="-342900">
              <a:buFont typeface="Arial" panose="020B0604020202020204" pitchFamily="34" charset="0"/>
              <a:buChar char="•"/>
            </a:pPr>
            <a:r>
              <a:rPr lang="en-US" dirty="0"/>
              <a:t>Dispute within a client/Inconsistency in information</a:t>
            </a:r>
          </a:p>
          <a:p>
            <a:pPr marL="342900" indent="-342900">
              <a:buFont typeface="Arial" panose="020B0604020202020204" pitchFamily="34" charset="0"/>
              <a:buChar char="•"/>
            </a:pPr>
            <a:r>
              <a:rPr lang="en-US" dirty="0"/>
              <a:t>Failure to give instructions</a:t>
            </a:r>
          </a:p>
          <a:p>
            <a:pPr marL="342900" indent="-342900">
              <a:buFont typeface="Arial" panose="020B0604020202020204" pitchFamily="34" charset="0"/>
              <a:buChar char="•"/>
            </a:pPr>
            <a:r>
              <a:rPr lang="en-US" dirty="0"/>
              <a:t>Errors in returns-PCRT</a:t>
            </a:r>
          </a:p>
          <a:p>
            <a:pPr marL="342900" indent="-342900">
              <a:buFont typeface="Arial" panose="020B0604020202020204" pitchFamily="34" charset="0"/>
              <a:buChar char="•"/>
            </a:pPr>
            <a:r>
              <a:rPr lang="en-US" dirty="0"/>
              <a:t>ADR and complaints processes</a:t>
            </a:r>
          </a:p>
          <a:p>
            <a:pPr marL="342900" indent="-342900">
              <a:buFont typeface="Arial" panose="020B0604020202020204" pitchFamily="34" charset="0"/>
              <a:buChar char="•"/>
            </a:pPr>
            <a:r>
              <a:rPr lang="en-US" dirty="0"/>
              <a:t>What will you do and what will you not do?</a:t>
            </a:r>
          </a:p>
          <a:p>
            <a:pPr marL="342900" indent="-342900">
              <a:buFont typeface="Arial" panose="020B0604020202020204" pitchFamily="34" charset="0"/>
              <a:buChar char="•"/>
            </a:pPr>
            <a:r>
              <a:rPr lang="en-US" dirty="0"/>
              <a:t>What is the purpose of your retainer?</a:t>
            </a:r>
          </a:p>
          <a:p>
            <a:pPr marL="342900" indent="-342900">
              <a:buFont typeface="Arial" panose="020B0604020202020204" pitchFamily="34" charset="0"/>
              <a:buChar char="•"/>
            </a:pPr>
            <a:r>
              <a:rPr lang="en-US" dirty="0"/>
              <a:t>Oral advice not to be relied on</a:t>
            </a:r>
          </a:p>
          <a:p>
            <a:pPr marL="342900" indent="-342900">
              <a:buFont typeface="Arial" panose="020B0604020202020204" pitchFamily="34" charset="0"/>
              <a:buChar char="•"/>
            </a:pPr>
            <a:r>
              <a:rPr lang="en-US" dirty="0"/>
              <a:t>Delays in relying on advice</a:t>
            </a:r>
          </a:p>
          <a:p>
            <a:pPr marL="342900" indent="-342900">
              <a:buFont typeface="Arial" panose="020B0604020202020204" pitchFamily="34" charset="0"/>
              <a:buChar char="•"/>
            </a:pPr>
            <a:r>
              <a:rPr lang="en-US" dirty="0"/>
              <a:t>[process]- confirm facts, purpose and then advice- gives client chance to correct.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942643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8CA344-61DC-24CD-0D10-CACB8EA9FF4D}"/>
              </a:ext>
            </a:extLst>
          </p:cNvPr>
          <p:cNvSpPr>
            <a:spLocks noGrp="1"/>
          </p:cNvSpPr>
          <p:nvPr>
            <p:ph type="body" sz="quarter" idx="10"/>
          </p:nvPr>
        </p:nvSpPr>
        <p:spPr>
          <a:xfrm>
            <a:off x="659404" y="-27906"/>
            <a:ext cx="10872196" cy="1121818"/>
          </a:xfrm>
        </p:spPr>
        <p:txBody>
          <a:bodyPr/>
          <a:lstStyle/>
          <a:p>
            <a:pPr algn="ctr"/>
            <a:r>
              <a:rPr lang="en-US" dirty="0"/>
              <a:t>Liability caps (1)</a:t>
            </a:r>
            <a:endParaRPr lang="en-GB" dirty="0"/>
          </a:p>
        </p:txBody>
      </p:sp>
      <p:sp>
        <p:nvSpPr>
          <p:cNvPr id="3" name="Text Placeholder 2">
            <a:extLst>
              <a:ext uri="{FF2B5EF4-FFF2-40B4-BE49-F238E27FC236}">
                <a16:creationId xmlns:a16="http://schemas.microsoft.com/office/drawing/2014/main" id="{C3D9C000-0FB6-1040-F30B-7113A39550D9}"/>
              </a:ext>
            </a:extLst>
          </p:cNvPr>
          <p:cNvSpPr>
            <a:spLocks noGrp="1"/>
          </p:cNvSpPr>
          <p:nvPr>
            <p:ph type="body" sz="quarter" idx="11"/>
          </p:nvPr>
        </p:nvSpPr>
        <p:spPr>
          <a:xfrm>
            <a:off x="843378" y="1171852"/>
            <a:ext cx="10688221" cy="4716885"/>
          </a:xfrm>
        </p:spPr>
        <p:txBody>
          <a:bodyPr/>
          <a:lstStyle/>
          <a:p>
            <a:pPr marL="342900" indent="-342900">
              <a:buFont typeface="Arial" panose="020B0604020202020204" pitchFamily="34" charset="0"/>
              <a:buChar char="•"/>
            </a:pPr>
            <a:r>
              <a:rPr lang="en-US" dirty="0"/>
              <a:t>Do you need a cap?</a:t>
            </a:r>
          </a:p>
          <a:p>
            <a:pPr marL="342900" indent="-342900">
              <a:buFont typeface="Arial" panose="020B0604020202020204" pitchFamily="34" charset="0"/>
              <a:buChar char="•"/>
            </a:pPr>
            <a:r>
              <a:rPr lang="en-US" dirty="0"/>
              <a:t>Where to disclose the cap?</a:t>
            </a:r>
          </a:p>
          <a:p>
            <a:pPr marL="342900" indent="-342900">
              <a:buFont typeface="Arial" panose="020B0604020202020204" pitchFamily="34" charset="0"/>
              <a:buChar char="•"/>
            </a:pPr>
            <a:r>
              <a:rPr lang="en-US" dirty="0"/>
              <a:t>Can it be negotiated?</a:t>
            </a:r>
          </a:p>
          <a:p>
            <a:pPr marL="342900" indent="-342900">
              <a:buFont typeface="Arial" panose="020B0604020202020204" pitchFamily="34" charset="0"/>
              <a:buChar char="•"/>
            </a:pPr>
            <a:r>
              <a:rPr lang="en-US" dirty="0"/>
              <a:t>‘we have discussed and agreed’- have you? Is there a file note?</a:t>
            </a:r>
          </a:p>
          <a:p>
            <a:pPr marL="342900" indent="-342900">
              <a:buFont typeface="Arial" panose="020B0604020202020204" pitchFamily="34" charset="0"/>
              <a:buChar char="•"/>
            </a:pPr>
            <a:r>
              <a:rPr lang="en-US" dirty="0"/>
              <a:t>Factors taken into account</a:t>
            </a:r>
          </a:p>
          <a:p>
            <a:pPr marL="342900" indent="-342900">
              <a:buFont typeface="Arial" panose="020B0604020202020204" pitchFamily="34" charset="0"/>
              <a:buChar char="•"/>
            </a:pPr>
            <a:r>
              <a:rPr lang="en-US" dirty="0"/>
              <a:t>Is a multiple of fee relevant or appropriate?</a:t>
            </a:r>
          </a:p>
          <a:p>
            <a:pPr marL="342900" indent="-342900">
              <a:buFont typeface="Arial" panose="020B0604020202020204" pitchFamily="34" charset="0"/>
              <a:buChar char="•"/>
            </a:pPr>
            <a:r>
              <a:rPr lang="en-US" dirty="0"/>
              <a:t>Don’t refer to the amount of your </a:t>
            </a:r>
            <a:r>
              <a:rPr lang="en-US" dirty="0" err="1"/>
              <a:t>pii</a:t>
            </a:r>
            <a:r>
              <a:rPr lang="en-US" dirty="0"/>
              <a:t>!</a:t>
            </a:r>
          </a:p>
          <a:p>
            <a:pPr marL="342900" indent="-342900">
              <a:buFont typeface="Arial" panose="020B0604020202020204" pitchFamily="34" charset="0"/>
              <a:buChar char="•"/>
            </a:pPr>
            <a:r>
              <a:rPr lang="en-US" dirty="0"/>
              <a:t>Process for setting the cap</a:t>
            </a:r>
          </a:p>
          <a:p>
            <a:pPr marL="342900" indent="-342900">
              <a:buFont typeface="Arial" panose="020B0604020202020204" pitchFamily="34" charset="0"/>
              <a:buChar char="•"/>
            </a:pPr>
            <a:r>
              <a:rPr lang="en-US" dirty="0"/>
              <a:t>If you get it wrong, and go too low,  then it is struck out entirely meaning you face unlimited liability</a:t>
            </a:r>
          </a:p>
        </p:txBody>
      </p:sp>
    </p:spTree>
    <p:extLst>
      <p:ext uri="{BB962C8B-B14F-4D97-AF65-F5344CB8AC3E}">
        <p14:creationId xmlns:p14="http://schemas.microsoft.com/office/powerpoint/2010/main" val="112046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C6FF1E-50D4-F1DD-2B15-97EDE9682E16}"/>
              </a:ext>
            </a:extLst>
          </p:cNvPr>
          <p:cNvSpPr>
            <a:spLocks noGrp="1"/>
          </p:cNvSpPr>
          <p:nvPr>
            <p:ph type="body" sz="quarter" idx="10"/>
          </p:nvPr>
        </p:nvSpPr>
        <p:spPr>
          <a:xfrm>
            <a:off x="1012054" y="1105204"/>
            <a:ext cx="10519546" cy="546043"/>
          </a:xfrm>
        </p:spPr>
        <p:txBody>
          <a:bodyPr/>
          <a:lstStyle/>
          <a:p>
            <a:pPr algn="ctr"/>
            <a:r>
              <a:rPr lang="en-US" dirty="0"/>
              <a:t>Liability caps (2)</a:t>
            </a:r>
            <a:endParaRPr lang="en-GB" dirty="0"/>
          </a:p>
          <a:p>
            <a:endParaRPr lang="en-GB" dirty="0"/>
          </a:p>
        </p:txBody>
      </p:sp>
      <p:sp>
        <p:nvSpPr>
          <p:cNvPr id="3" name="Text Placeholder 2">
            <a:extLst>
              <a:ext uri="{FF2B5EF4-FFF2-40B4-BE49-F238E27FC236}">
                <a16:creationId xmlns:a16="http://schemas.microsoft.com/office/drawing/2014/main" id="{5A172F45-DE66-0F5C-FFFA-8AB51F145DD6}"/>
              </a:ext>
            </a:extLst>
          </p:cNvPr>
          <p:cNvSpPr>
            <a:spLocks noGrp="1"/>
          </p:cNvSpPr>
          <p:nvPr>
            <p:ph type="body" sz="quarter" idx="11"/>
          </p:nvPr>
        </p:nvSpPr>
        <p:spPr>
          <a:xfrm>
            <a:off x="660400" y="1580225"/>
            <a:ext cx="10871200" cy="4308512"/>
          </a:xfrm>
        </p:spPr>
        <p:txBody>
          <a:bodyPr/>
          <a:lstStyle/>
          <a:p>
            <a:pPr marL="342900" indent="-342900">
              <a:buFont typeface="Arial" panose="020B0604020202020204" pitchFamily="34" charset="0"/>
              <a:buChar char="•"/>
            </a:pPr>
            <a:r>
              <a:rPr lang="en-US" dirty="0"/>
              <a:t>Making the cap a selling point</a:t>
            </a:r>
          </a:p>
          <a:p>
            <a:pPr marL="342900" indent="-342900">
              <a:buFont typeface="Arial" panose="020B0604020202020204" pitchFamily="34" charset="0"/>
              <a:buChar char="•"/>
            </a:pPr>
            <a:r>
              <a:rPr lang="en-US" dirty="0"/>
              <a:t> instead of saying </a:t>
            </a:r>
          </a:p>
          <a:p>
            <a:pPr marL="342900" indent="-342900">
              <a:buFont typeface="Arial" panose="020B0604020202020204" pitchFamily="34" charset="0"/>
              <a:buChar char="•"/>
            </a:pPr>
            <a:r>
              <a:rPr lang="en-US" dirty="0"/>
              <a:t>“ if we get it wrong, we are limiting our liability to 5x our [low] fee”, you could say…..</a:t>
            </a:r>
          </a:p>
          <a:p>
            <a:pPr marL="342900" indent="-342900">
              <a:buFont typeface="Arial" panose="020B0604020202020204" pitchFamily="34" charset="0"/>
              <a:buChar char="•"/>
            </a:pPr>
            <a:r>
              <a:rPr lang="en-US" dirty="0"/>
              <a:t>“ we want to provide an excellent service, but if we get it wrong, we propose a liability cap of x [high enough] which we consider adequately covers the risks and losses you might  face and takes into account all other relevant factors”[paraphrased] </a:t>
            </a:r>
          </a:p>
          <a:p>
            <a:pPr marL="342900" indent="-342900">
              <a:buFont typeface="Arial" panose="020B0604020202020204" pitchFamily="34" charset="0"/>
              <a:buChar char="•"/>
            </a:pPr>
            <a:r>
              <a:rPr lang="en-US" dirty="0"/>
              <a:t>The impact is very different, the cap is more likely to be upheld, and the relationship with the client gets off to a better start!</a:t>
            </a:r>
          </a:p>
          <a:p>
            <a:br>
              <a:rPr lang="en-US" dirty="0"/>
            </a:br>
            <a:endParaRPr lang="en-GB" dirty="0"/>
          </a:p>
          <a:p>
            <a:endParaRPr lang="en-GB" dirty="0"/>
          </a:p>
        </p:txBody>
      </p:sp>
    </p:spTree>
    <p:extLst>
      <p:ext uri="{BB962C8B-B14F-4D97-AF65-F5344CB8AC3E}">
        <p14:creationId xmlns:p14="http://schemas.microsoft.com/office/powerpoint/2010/main" val="945225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105204"/>
            <a:ext cx="10872196" cy="437846"/>
          </a:xfrm>
        </p:spPr>
        <p:txBody>
          <a:bodyPr/>
          <a:lstStyle/>
          <a:p>
            <a:pPr algn="ctr"/>
            <a:r>
              <a:rPr lang="en-US" dirty="0"/>
              <a:t>Preventing problems with your insurer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594804" y="1961964"/>
            <a:ext cx="10936796" cy="4234649"/>
          </a:xfrm>
        </p:spPr>
        <p:txBody>
          <a:bodyPr/>
          <a:lstStyle/>
          <a:p>
            <a:pPr marL="342900" indent="-342900">
              <a:buFont typeface="Arial" panose="020B0604020202020204" pitchFamily="34" charset="0"/>
              <a:buChar char="•"/>
            </a:pPr>
            <a:r>
              <a:rPr lang="en-US" dirty="0"/>
              <a:t>What information about your policy should you put in your engagement letter?</a:t>
            </a:r>
          </a:p>
          <a:p>
            <a:pPr marL="342900" indent="-342900">
              <a:buFont typeface="Arial" panose="020B0604020202020204" pitchFamily="34" charset="0"/>
              <a:buChar char="•"/>
            </a:pPr>
            <a:r>
              <a:rPr lang="en-US" dirty="0"/>
              <a:t>Don’t forget that the engagement letter will be dated on day one, your cover will apply to the date the claim is made.</a:t>
            </a:r>
          </a:p>
          <a:p>
            <a:pPr marL="342900" indent="-342900">
              <a:buFont typeface="Arial" panose="020B0604020202020204" pitchFamily="34" charset="0"/>
              <a:buChar char="•"/>
            </a:pPr>
            <a:r>
              <a:rPr lang="en-US" dirty="0"/>
              <a:t>Those could be in different years.</a:t>
            </a:r>
          </a:p>
          <a:p>
            <a:pPr marL="342900" indent="-342900">
              <a:buFont typeface="Arial" panose="020B0604020202020204" pitchFamily="34" charset="0"/>
              <a:buChar char="•"/>
            </a:pPr>
            <a:r>
              <a:rPr lang="en-US" dirty="0"/>
              <a:t>So, the insurer and cover amounts may be different!</a:t>
            </a:r>
          </a:p>
          <a:p>
            <a:pPr marL="342900" indent="-342900">
              <a:buFont typeface="Arial" panose="020B0604020202020204" pitchFamily="34" charset="0"/>
              <a:buChar char="•"/>
            </a:pPr>
            <a:r>
              <a:rPr lang="en-US" dirty="0"/>
              <a:t>Don’t disclose the amount of cover! (see next slide)</a:t>
            </a:r>
          </a:p>
          <a:p>
            <a:pPr marL="342900" indent="-342900">
              <a:buFont typeface="Arial" panose="020B0604020202020204" pitchFamily="34" charset="0"/>
              <a:buChar char="•"/>
            </a:pPr>
            <a:r>
              <a:rPr lang="en-US" dirty="0"/>
              <a:t>Don’t confuse the broker and insurer!</a:t>
            </a:r>
          </a:p>
          <a:p>
            <a:pPr marL="342900" indent="-342900">
              <a:buFont typeface="Arial" panose="020B0604020202020204" pitchFamily="34" charset="0"/>
              <a:buChar char="•"/>
            </a:pPr>
            <a:r>
              <a:rPr lang="en-US" dirty="0"/>
              <a:t>It is fine (and sensible) to say ‘ details of our insurance are available on request’- this is acceptable under the Provision of Services Regulations 2009.</a:t>
            </a:r>
          </a:p>
          <a:p>
            <a:pPr marL="457200" indent="-457200" algn="just">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dirty="0"/>
          </a:p>
        </p:txBody>
      </p:sp>
    </p:spTree>
    <p:extLst>
      <p:ext uri="{BB962C8B-B14F-4D97-AF65-F5344CB8AC3E}">
        <p14:creationId xmlns:p14="http://schemas.microsoft.com/office/powerpoint/2010/main" val="985906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16B08C-18B0-6D01-431A-E65E50E86D22}"/>
              </a:ext>
            </a:extLst>
          </p:cNvPr>
          <p:cNvSpPr>
            <a:spLocks noGrp="1"/>
          </p:cNvSpPr>
          <p:nvPr>
            <p:ph type="body" sz="quarter" idx="10"/>
          </p:nvPr>
        </p:nvSpPr>
        <p:spPr>
          <a:xfrm>
            <a:off x="816746" y="1105204"/>
            <a:ext cx="10714854" cy="466144"/>
          </a:xfrm>
        </p:spPr>
        <p:txBody>
          <a:bodyPr/>
          <a:lstStyle/>
          <a:p>
            <a:r>
              <a:rPr lang="en-US" dirty="0"/>
              <a:t>Preventing problems with your insurer (2)</a:t>
            </a:r>
            <a:endParaRPr lang="en-GB" dirty="0"/>
          </a:p>
        </p:txBody>
      </p:sp>
      <p:sp>
        <p:nvSpPr>
          <p:cNvPr id="3" name="Text Placeholder 2">
            <a:extLst>
              <a:ext uri="{FF2B5EF4-FFF2-40B4-BE49-F238E27FC236}">
                <a16:creationId xmlns:a16="http://schemas.microsoft.com/office/drawing/2014/main" id="{E1F71873-9340-517A-854B-10247A2E13EC}"/>
              </a:ext>
            </a:extLst>
          </p:cNvPr>
          <p:cNvSpPr>
            <a:spLocks noGrp="1"/>
          </p:cNvSpPr>
          <p:nvPr>
            <p:ph type="body" sz="quarter" idx="11"/>
          </p:nvPr>
        </p:nvSpPr>
        <p:spPr>
          <a:xfrm>
            <a:off x="594804" y="2032985"/>
            <a:ext cx="10936796" cy="3855751"/>
          </a:xfrm>
        </p:spPr>
        <p:txBody>
          <a:bodyPr/>
          <a:lstStyle/>
          <a:p>
            <a:pPr marL="457200" indent="-457200" algn="just">
              <a:lnSpc>
                <a:spcPct val="107000"/>
              </a:lnSpc>
              <a:spcAft>
                <a:spcPts val="800"/>
              </a:spcAft>
              <a:buFont typeface="Arial" panose="020B0604020202020204" pitchFamily="34" charset="0"/>
              <a:buChar char="•"/>
            </a:pPr>
            <a:r>
              <a:rPr lang="en-GB" dirty="0">
                <a:effectLst/>
                <a:ea typeface="Calibri" panose="020F0502020204030204" pitchFamily="34" charset="0"/>
                <a:cs typeface="Calibri" panose="020F0502020204030204" pitchFamily="34" charset="0"/>
              </a:rPr>
              <a:t>If asked  for more details about cover, your response should be limited to a wording  similar to the one below.</a:t>
            </a:r>
          </a:p>
          <a:p>
            <a:pPr marL="457200" indent="-457200" algn="just">
              <a:lnSpc>
                <a:spcPct val="107000"/>
              </a:lnSpc>
              <a:spcAft>
                <a:spcPts val="800"/>
              </a:spcAft>
              <a:buFont typeface="Arial" panose="020B0604020202020204" pitchFamily="34" charset="0"/>
              <a:buChar char="•"/>
            </a:pPr>
            <a:r>
              <a:rPr lang="en-GB" dirty="0">
                <a:solidFill>
                  <a:srgbClr val="FF0000"/>
                </a:solidFill>
                <a:effectLst/>
                <a:ea typeface="Times New Roman" panose="02020603050405020304" pitchFamily="18" charset="0"/>
              </a:rPr>
              <a:t>	</a:t>
            </a:r>
            <a:r>
              <a:rPr lang="en-GB" dirty="0">
                <a:effectLst/>
                <a:ea typeface="Times New Roman" panose="02020603050405020304" pitchFamily="18" charset="0"/>
              </a:rPr>
              <a:t>“Our professional indemnity insurer is .............(name of insurer- not broker!) of ............. (address). The territorial coverage is worldwide excluding professional business carried out from an office in the USA or Canada, and excludes any action for a claim brought in any court in the USA or Canada.” (if that is the cover you have).</a:t>
            </a:r>
          </a:p>
          <a:p>
            <a:pPr marL="457200" indent="-457200" algn="just">
              <a:lnSpc>
                <a:spcPct val="107000"/>
              </a:lnSpc>
              <a:spcAft>
                <a:spcPts val="800"/>
              </a:spcAft>
              <a:buFont typeface="Arial" panose="020B0604020202020204" pitchFamily="34" charset="0"/>
              <a:buChar char="•"/>
            </a:pPr>
            <a:r>
              <a:rPr lang="en-GB" dirty="0">
                <a:ea typeface="Times New Roman" panose="02020603050405020304" pitchFamily="18" charset="0"/>
              </a:rPr>
              <a:t>Don’t confirm the limit of your insurance cover without your insurers’ express consent.</a:t>
            </a:r>
            <a:r>
              <a:rPr lang="en-GB" dirty="0">
                <a:effectLst/>
                <a:ea typeface="Times New Roman" panose="02020603050405020304" pitchFamily="18" charset="0"/>
              </a:rPr>
              <a:t> This could prejudice your cover!</a:t>
            </a:r>
          </a:p>
          <a:p>
            <a:pPr marL="457200" indent="-457200" algn="just" hangingPunct="0">
              <a:tabLst>
                <a:tab pos="457200" algn="l"/>
                <a:tab pos="914400" algn="l"/>
                <a:tab pos="450215" algn="l"/>
                <a:tab pos="914400" algn="l"/>
              </a:tabLst>
            </a:pPr>
            <a:endParaRPr lang="en-GB" sz="1800"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3464958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05C1-501A-FF41-9F78-2ACCC2F61473}"/>
              </a:ext>
            </a:extLst>
          </p:cNvPr>
          <p:cNvSpPr>
            <a:spLocks noGrp="1"/>
          </p:cNvSpPr>
          <p:nvPr>
            <p:ph type="title"/>
          </p:nvPr>
        </p:nvSpPr>
        <p:spPr>
          <a:xfrm>
            <a:off x="3098308" y="816746"/>
            <a:ext cx="8433292" cy="3379775"/>
          </a:xfrm>
        </p:spPr>
        <p:txBody>
          <a:bodyPr/>
          <a:lstStyle/>
          <a:p>
            <a:r>
              <a:rPr lang="en-US" sz="4800" dirty="0"/>
              <a:t>Engagement Letters- how to use them to manage risk and increase fees</a:t>
            </a:r>
            <a:br>
              <a:rPr lang="en-US" sz="4800" dirty="0"/>
            </a:br>
            <a:br>
              <a:rPr lang="en-US" sz="4800" dirty="0"/>
            </a:br>
            <a:r>
              <a:rPr lang="en-US" sz="4800" dirty="0"/>
              <a:t>Any Questions?</a:t>
            </a:r>
          </a:p>
        </p:txBody>
      </p:sp>
    </p:spTree>
    <p:extLst>
      <p:ext uri="{BB962C8B-B14F-4D97-AF65-F5344CB8AC3E}">
        <p14:creationId xmlns:p14="http://schemas.microsoft.com/office/powerpoint/2010/main" val="422434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105204"/>
            <a:ext cx="10872196" cy="437846"/>
          </a:xfrm>
        </p:spPr>
        <p:txBody>
          <a:bodyPr/>
          <a:lstStyle/>
          <a:p>
            <a:pPr algn="ctr"/>
            <a:r>
              <a:rPr lang="en-US" dirty="0"/>
              <a:t>Engagement Letters- </a:t>
            </a:r>
          </a:p>
          <a:p>
            <a:pPr algn="ctr"/>
            <a:r>
              <a:rPr lang="en-US" dirty="0"/>
              <a:t>how to mange risk and increase fees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864311"/>
            <a:ext cx="10872196" cy="4107864"/>
          </a:xfrm>
        </p:spPr>
        <p:txBody>
          <a:bodyPr/>
          <a:lstStyle/>
          <a:p>
            <a:pPr marL="342900" indent="-342900">
              <a:buFont typeface="Arial" panose="020B0604020202020204" pitchFamily="34" charset="0"/>
              <a:buChar char="•"/>
            </a:pPr>
            <a:r>
              <a:rPr lang="en-US" dirty="0"/>
              <a:t>Additional work</a:t>
            </a:r>
          </a:p>
          <a:p>
            <a:pPr marL="1028700" lvl="1" indent="-342900"/>
            <a:r>
              <a:rPr lang="en-US" dirty="0"/>
              <a:t>When to review</a:t>
            </a:r>
          </a:p>
          <a:p>
            <a:pPr marL="1028700" lvl="1" indent="-342900"/>
            <a:r>
              <a:rPr lang="en-US" dirty="0"/>
              <a:t>Ad hoc (agreed further services) clauses and policies </a:t>
            </a:r>
          </a:p>
          <a:p>
            <a:pPr marL="342900" indent="-342900">
              <a:buFont typeface="Arial" panose="020B0604020202020204" pitchFamily="34" charset="0"/>
              <a:buChar char="•"/>
            </a:pPr>
            <a:r>
              <a:rPr lang="en-US" dirty="0"/>
              <a:t>Spot the consumer and stay out of trouble!</a:t>
            </a:r>
          </a:p>
          <a:p>
            <a:pPr marL="342900" indent="-342900">
              <a:buFont typeface="Arial" panose="020B0604020202020204" pitchFamily="34" charset="0"/>
              <a:buChar char="•"/>
            </a:pPr>
            <a:r>
              <a:rPr lang="en-US" dirty="0"/>
              <a:t>Train your client-reduce risk and increase fees</a:t>
            </a:r>
          </a:p>
          <a:p>
            <a:pPr marL="342900" indent="-342900">
              <a:buFont typeface="Arial" panose="020B0604020202020204" pitchFamily="34" charset="0"/>
              <a:buChar char="•"/>
            </a:pPr>
            <a:r>
              <a:rPr lang="en-US" dirty="0"/>
              <a:t>Protections in the engagement letter for you and your client</a:t>
            </a:r>
          </a:p>
          <a:p>
            <a:pPr marL="342900" indent="-342900">
              <a:buFont typeface="Arial" panose="020B0604020202020204" pitchFamily="34" charset="0"/>
              <a:buChar char="•"/>
            </a:pPr>
            <a:r>
              <a:rPr lang="en-US" dirty="0"/>
              <a:t>Liability caps</a:t>
            </a:r>
          </a:p>
          <a:p>
            <a:pPr marL="342900" indent="-342900">
              <a:buFont typeface="Arial" panose="020B0604020202020204" pitchFamily="34" charset="0"/>
              <a:buChar char="•"/>
            </a:pPr>
            <a:r>
              <a:rPr lang="en-US" dirty="0"/>
              <a:t>Preventing problems with your insurer- what to say about your insurance in your engagement letter.</a:t>
            </a:r>
            <a:endParaRPr lang="en-GB"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105204"/>
            <a:ext cx="10872196" cy="437846"/>
          </a:xfrm>
        </p:spPr>
        <p:txBody>
          <a:bodyPr/>
          <a:lstStyle/>
          <a:p>
            <a:pPr algn="ctr"/>
            <a:r>
              <a:rPr lang="en-US" dirty="0"/>
              <a:t>Additional work</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When to review engagement letters generally</a:t>
            </a:r>
          </a:p>
          <a:p>
            <a:pPr marL="1028700" lvl="1" indent="-342900"/>
            <a:r>
              <a:rPr lang="en-US" dirty="0"/>
              <a:t>Annual reviews or more often? </a:t>
            </a:r>
          </a:p>
          <a:p>
            <a:pPr marL="1028700" lvl="1" indent="-342900"/>
            <a:r>
              <a:rPr lang="en-US" dirty="0"/>
              <a:t>Fee alerts?</a:t>
            </a:r>
          </a:p>
          <a:p>
            <a:pPr marL="1028700" lvl="1" indent="-342900"/>
            <a:r>
              <a:rPr lang="en-US" dirty="0"/>
              <a:t>Additional work outside the retainer</a:t>
            </a:r>
          </a:p>
          <a:p>
            <a:pPr marL="342900" indent="-342900">
              <a:buFont typeface="Arial" panose="020B0604020202020204" pitchFamily="34" charset="0"/>
              <a:buChar char="•"/>
            </a:pPr>
            <a:r>
              <a:rPr lang="en-US" dirty="0"/>
              <a:t>How to turn a high risk unprofitable client into a low risk profitable one</a:t>
            </a:r>
          </a:p>
          <a:p>
            <a:pPr marL="342900" indent="-342900">
              <a:buFont typeface="Arial" panose="020B0604020202020204" pitchFamily="34" charset="0"/>
              <a:buChar char="•"/>
            </a:pPr>
            <a:r>
              <a:rPr lang="en-US" dirty="0"/>
              <a:t>How to identify when work falls outside the agreed retainer</a:t>
            </a:r>
          </a:p>
          <a:p>
            <a:pPr marL="342900" indent="-342900">
              <a:buFont typeface="Arial" panose="020B0604020202020204" pitchFamily="34" charset="0"/>
              <a:buChar char="•"/>
            </a:pPr>
            <a:r>
              <a:rPr lang="en-US" dirty="0"/>
              <a:t>What to do when work falls outside the agreed retainer</a:t>
            </a:r>
          </a:p>
          <a:p>
            <a:pPr marL="342900" indent="-342900">
              <a:buFont typeface="Arial" panose="020B0604020202020204" pitchFamily="34" charset="0"/>
              <a:buChar char="•"/>
            </a:pPr>
            <a:r>
              <a:rPr lang="en-US" dirty="0"/>
              <a:t>Use of an ‘ad hoc’ (agreed further services) clause</a:t>
            </a:r>
          </a:p>
          <a:p>
            <a:pPr marL="342900" indent="-342900">
              <a:buFont typeface="Arial" panose="020B0604020202020204" pitchFamily="34" charset="0"/>
              <a:buChar char="•"/>
            </a:pPr>
            <a:r>
              <a:rPr lang="en-US" dirty="0"/>
              <a:t>What to put in the ad hoc policy</a:t>
            </a:r>
            <a:endParaRPr lang="en-GB" dirty="0"/>
          </a:p>
        </p:txBody>
      </p:sp>
    </p:spTree>
    <p:extLst>
      <p:ext uri="{BB962C8B-B14F-4D97-AF65-F5344CB8AC3E}">
        <p14:creationId xmlns:p14="http://schemas.microsoft.com/office/powerpoint/2010/main" val="78895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2AA709-7233-7849-E9C9-43FD86D94A5F}"/>
              </a:ext>
            </a:extLst>
          </p:cNvPr>
          <p:cNvSpPr>
            <a:spLocks noGrp="1"/>
          </p:cNvSpPr>
          <p:nvPr>
            <p:ph type="body" sz="quarter" idx="10"/>
          </p:nvPr>
        </p:nvSpPr>
        <p:spPr>
          <a:xfrm>
            <a:off x="577049" y="1393794"/>
            <a:ext cx="10617200" cy="550416"/>
          </a:xfrm>
        </p:spPr>
        <p:txBody>
          <a:bodyPr/>
          <a:lstStyle/>
          <a:p>
            <a:pPr algn="ctr"/>
            <a:r>
              <a:rPr lang="en-US" dirty="0"/>
              <a:t>How to turn a high risk, unprofitable client into a low risk profitable one (1)</a:t>
            </a:r>
            <a:endParaRPr lang="en-GB" dirty="0"/>
          </a:p>
        </p:txBody>
      </p:sp>
      <p:sp>
        <p:nvSpPr>
          <p:cNvPr id="3" name="Text Placeholder 2">
            <a:extLst>
              <a:ext uri="{FF2B5EF4-FFF2-40B4-BE49-F238E27FC236}">
                <a16:creationId xmlns:a16="http://schemas.microsoft.com/office/drawing/2014/main" id="{41712E30-4548-46CA-470B-1AEB551D0FF8}"/>
              </a:ext>
            </a:extLst>
          </p:cNvPr>
          <p:cNvSpPr>
            <a:spLocks noGrp="1"/>
          </p:cNvSpPr>
          <p:nvPr>
            <p:ph type="body" sz="quarter" idx="11"/>
          </p:nvPr>
        </p:nvSpPr>
        <p:spPr>
          <a:xfrm>
            <a:off x="659404" y="1944210"/>
            <a:ext cx="10872196" cy="4110361"/>
          </a:xfrm>
        </p:spPr>
        <p:txBody>
          <a:bodyPr/>
          <a:lstStyle/>
          <a:p>
            <a:pPr marL="342900" indent="-342900">
              <a:buFont typeface="Arial" panose="020B0604020202020204" pitchFamily="34" charset="0"/>
              <a:buChar char="•"/>
            </a:pPr>
            <a:r>
              <a:rPr lang="en-US" dirty="0"/>
              <a:t>How does it happen?</a:t>
            </a:r>
          </a:p>
          <a:p>
            <a:pPr marL="342900" indent="-342900">
              <a:buFont typeface="Arial" panose="020B0604020202020204" pitchFamily="34" charset="0"/>
              <a:buChar char="•"/>
            </a:pPr>
            <a:r>
              <a:rPr lang="en-US" dirty="0"/>
              <a:t>The client that asks a ‘quick question’</a:t>
            </a:r>
          </a:p>
          <a:p>
            <a:pPr marL="342900" indent="-342900">
              <a:buFont typeface="Arial" panose="020B0604020202020204" pitchFamily="34" charset="0"/>
              <a:buChar char="•"/>
            </a:pPr>
            <a:r>
              <a:rPr lang="en-US" dirty="0"/>
              <a:t>The client that wants advice on a new direction or business decision</a:t>
            </a:r>
          </a:p>
          <a:p>
            <a:pPr marL="342900" indent="-342900">
              <a:buFont typeface="Arial" panose="020B0604020202020204" pitchFamily="34" charset="0"/>
              <a:buChar char="•"/>
            </a:pPr>
            <a:r>
              <a:rPr lang="en-US" dirty="0"/>
              <a:t>The client that has a tax investigation letter</a:t>
            </a:r>
          </a:p>
          <a:p>
            <a:pPr marL="342900" indent="-342900">
              <a:buFont typeface="Arial" panose="020B0604020202020204" pitchFamily="34" charset="0"/>
              <a:buChar char="•"/>
            </a:pPr>
            <a:r>
              <a:rPr lang="en-US" dirty="0"/>
              <a:t>The corporate client that wants personal tax work</a:t>
            </a:r>
          </a:p>
          <a:p>
            <a:pPr marL="342900" indent="-342900">
              <a:buFont typeface="Arial" panose="020B0604020202020204" pitchFamily="34" charset="0"/>
              <a:buChar char="•"/>
            </a:pPr>
            <a:r>
              <a:rPr lang="en-US" dirty="0"/>
              <a:t>The client that wants a quick valuation for the bank</a:t>
            </a:r>
          </a:p>
          <a:p>
            <a:pPr marL="342900" indent="-342900">
              <a:buFont typeface="Arial" panose="020B0604020202020204" pitchFamily="34" charset="0"/>
              <a:buChar char="•"/>
            </a:pPr>
            <a:r>
              <a:rPr lang="en-US" dirty="0"/>
              <a:t>Lots of additional work carried out, outside the retainer</a:t>
            </a:r>
          </a:p>
          <a:p>
            <a:pPr marL="342900" indent="-342900">
              <a:buFont typeface="Arial" panose="020B0604020202020204" pitchFamily="34" charset="0"/>
              <a:buChar char="•"/>
            </a:pPr>
            <a:r>
              <a:rPr lang="en-US" dirty="0"/>
              <a:t>You may not be able to charge fees for that work, especially if you have quoted a fixed fee for your retainer</a:t>
            </a:r>
          </a:p>
          <a:p>
            <a:pPr marL="342900" indent="-342900">
              <a:buFont typeface="Arial" panose="020B0604020202020204" pitchFamily="34" charset="0"/>
              <a:buChar char="•"/>
            </a:pPr>
            <a:r>
              <a:rPr lang="en-US" dirty="0"/>
              <a:t>The protections in your engagement letter may not apply</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9196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06AD0-074C-D7E3-057D-85B89158C154}"/>
              </a:ext>
            </a:extLst>
          </p:cNvPr>
          <p:cNvSpPr>
            <a:spLocks noGrp="1"/>
          </p:cNvSpPr>
          <p:nvPr>
            <p:ph type="body" sz="quarter" idx="10"/>
          </p:nvPr>
        </p:nvSpPr>
        <p:spPr>
          <a:xfrm>
            <a:off x="1388369" y="1359881"/>
            <a:ext cx="10803631" cy="954415"/>
          </a:xfrm>
        </p:spPr>
        <p:txBody>
          <a:bodyPr/>
          <a:lstStyle/>
          <a:p>
            <a:r>
              <a:rPr lang="en-US" dirty="0"/>
              <a:t>How to turn a high risk, unprofitable client into a low risk profitable one (2)</a:t>
            </a:r>
            <a:endParaRPr lang="en-GB" dirty="0"/>
          </a:p>
          <a:p>
            <a:endParaRPr lang="en-GB" dirty="0"/>
          </a:p>
        </p:txBody>
      </p:sp>
      <p:sp>
        <p:nvSpPr>
          <p:cNvPr id="3" name="Text Placeholder 2">
            <a:extLst>
              <a:ext uri="{FF2B5EF4-FFF2-40B4-BE49-F238E27FC236}">
                <a16:creationId xmlns:a16="http://schemas.microsoft.com/office/drawing/2014/main" id="{0B28C48D-9491-EB36-636B-01B04D15381B}"/>
              </a:ext>
            </a:extLst>
          </p:cNvPr>
          <p:cNvSpPr>
            <a:spLocks noGrp="1"/>
          </p:cNvSpPr>
          <p:nvPr>
            <p:ph type="body" sz="quarter" idx="11"/>
          </p:nvPr>
        </p:nvSpPr>
        <p:spPr>
          <a:xfrm>
            <a:off x="677158" y="1713390"/>
            <a:ext cx="10872196" cy="4376692"/>
          </a:xfrm>
        </p:spPr>
        <p:txBody>
          <a:bodyPr/>
          <a:lstStyle/>
          <a:p>
            <a:pPr marL="342900" indent="-342900">
              <a:buFont typeface="Arial" panose="020B0604020202020204" pitchFamily="34" charset="0"/>
              <a:buChar char="•"/>
            </a:pPr>
            <a:r>
              <a:rPr lang="en-US" dirty="0"/>
              <a:t>Use of an ad hoc or agreed further services clause in the engagement letter enables you to deal with these additional queries (if you want to) under your engagement letter </a:t>
            </a:r>
          </a:p>
          <a:p>
            <a:pPr marL="342900" indent="-342900">
              <a:buFont typeface="Arial" panose="020B0604020202020204" pitchFamily="34" charset="0"/>
              <a:buChar char="•"/>
            </a:pPr>
            <a:r>
              <a:rPr lang="en-US" dirty="0"/>
              <a:t>You need to be able to know that the queries are outside the terms of the agreed retainer</a:t>
            </a:r>
          </a:p>
          <a:p>
            <a:pPr marL="342900" indent="-342900">
              <a:buFont typeface="Arial" panose="020B0604020202020204" pitchFamily="34" charset="0"/>
              <a:buChar char="•"/>
            </a:pPr>
            <a:r>
              <a:rPr lang="en-US" dirty="0"/>
              <a:t>Who knows the terms of the retainer? </a:t>
            </a:r>
          </a:p>
          <a:p>
            <a:pPr marL="1028700" lvl="1" indent="-342900"/>
            <a:r>
              <a:rPr lang="en-US" dirty="0"/>
              <a:t>What you have agreed to do, not do, when by, for whom and why and who has authority to give instructions?</a:t>
            </a:r>
          </a:p>
          <a:p>
            <a:pPr marL="342900" indent="-342900">
              <a:buFont typeface="Arial" panose="020B0604020202020204" pitchFamily="34" charset="0"/>
              <a:buChar char="•"/>
            </a:pPr>
            <a:r>
              <a:rPr lang="en-US" dirty="0"/>
              <a:t>Use of an alert when the file is opened? </a:t>
            </a:r>
          </a:p>
          <a:p>
            <a:pPr marL="342900" indent="-342900">
              <a:buFont typeface="Arial" panose="020B0604020202020204" pitchFamily="34" charset="0"/>
              <a:buChar char="•"/>
            </a:pPr>
            <a:r>
              <a:rPr lang="en-US" dirty="0"/>
              <a:t>So that all staff working on the file know?</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58059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378C74-372C-35D0-D05F-340FAB8F8D83}"/>
              </a:ext>
            </a:extLst>
          </p:cNvPr>
          <p:cNvSpPr>
            <a:spLocks noGrp="1"/>
          </p:cNvSpPr>
          <p:nvPr>
            <p:ph type="body" sz="quarter" idx="10"/>
          </p:nvPr>
        </p:nvSpPr>
        <p:spPr>
          <a:xfrm>
            <a:off x="1464816" y="1105204"/>
            <a:ext cx="10066784" cy="1121818"/>
          </a:xfrm>
        </p:spPr>
        <p:txBody>
          <a:bodyPr/>
          <a:lstStyle/>
          <a:p>
            <a:r>
              <a:rPr lang="en-US" dirty="0"/>
              <a:t>How to turn a high risk, unprofitable client into a low risk profitable one (3)</a:t>
            </a:r>
            <a:endParaRPr lang="en-GB" dirty="0"/>
          </a:p>
          <a:p>
            <a:endParaRPr lang="en-GB" dirty="0"/>
          </a:p>
        </p:txBody>
      </p:sp>
      <p:sp>
        <p:nvSpPr>
          <p:cNvPr id="3" name="Text Placeholder 2">
            <a:extLst>
              <a:ext uri="{FF2B5EF4-FFF2-40B4-BE49-F238E27FC236}">
                <a16:creationId xmlns:a16="http://schemas.microsoft.com/office/drawing/2014/main" id="{E9C71B0E-3C50-3574-5F7A-2A038434F9A3}"/>
              </a:ext>
            </a:extLst>
          </p:cNvPr>
          <p:cNvSpPr>
            <a:spLocks noGrp="1"/>
          </p:cNvSpPr>
          <p:nvPr>
            <p:ph type="body" sz="quarter" idx="11"/>
          </p:nvPr>
        </p:nvSpPr>
        <p:spPr>
          <a:xfrm>
            <a:off x="781234" y="1740023"/>
            <a:ext cx="10750365" cy="4148714"/>
          </a:xfrm>
        </p:spPr>
        <p:txBody>
          <a:bodyPr/>
          <a:lstStyle/>
          <a:p>
            <a:pPr marL="342900" indent="-342900">
              <a:buFont typeface="Arial" panose="020B0604020202020204" pitchFamily="34" charset="0"/>
              <a:buChar char="•"/>
            </a:pPr>
            <a:r>
              <a:rPr lang="en-US" dirty="0"/>
              <a:t>What to do?</a:t>
            </a:r>
          </a:p>
          <a:p>
            <a:pPr marL="342900" indent="-342900">
              <a:buFont typeface="Arial" panose="020B0604020202020204" pitchFamily="34" charset="0"/>
              <a:buChar char="•"/>
            </a:pPr>
            <a:r>
              <a:rPr lang="en-US" dirty="0"/>
              <a:t>When a client asks that quick question- confirm that the question falls outside the retainer, but that it can be dealt with under the ad hoc clause</a:t>
            </a:r>
          </a:p>
          <a:p>
            <a:pPr marL="342900" indent="-342900">
              <a:buFont typeface="Arial" panose="020B0604020202020204" pitchFamily="34" charset="0"/>
              <a:buChar char="•"/>
            </a:pPr>
            <a:r>
              <a:rPr lang="en-US" dirty="0"/>
              <a:t>Ask the client if they are happy for it to be dealt with under the clause, when they agree, confirm the facts, purpose and advice and that it is given under the clause as agreed (confirm who can rely on it if appropriate)</a:t>
            </a:r>
          </a:p>
          <a:p>
            <a:pPr marL="342900" indent="-342900">
              <a:buFont typeface="Arial" panose="020B0604020202020204" pitchFamily="34" charset="0"/>
              <a:buChar char="•"/>
            </a:pPr>
            <a:r>
              <a:rPr lang="en-US" dirty="0"/>
              <a:t>This can be by phone, but then confirmed in writing by email</a:t>
            </a:r>
          </a:p>
          <a:p>
            <a:pPr marL="342900" indent="-342900">
              <a:buFont typeface="Arial" panose="020B0604020202020204" pitchFamily="34" charset="0"/>
              <a:buChar char="•"/>
            </a:pPr>
            <a:r>
              <a:rPr lang="en-US" dirty="0"/>
              <a:t>This will then enable you to benefit from the protections in the engagement letter and to charge for the work done</a:t>
            </a:r>
          </a:p>
          <a:p>
            <a:pPr marL="342900" indent="-342900">
              <a:buFont typeface="Arial" panose="020B0604020202020204" pitchFamily="34" charset="0"/>
              <a:buChar char="•"/>
            </a:pPr>
            <a:r>
              <a:rPr lang="en-US" dirty="0"/>
              <a:t>You have then </a:t>
            </a:r>
            <a:r>
              <a:rPr lang="en-US" dirty="0" err="1"/>
              <a:t>minimised</a:t>
            </a:r>
            <a:r>
              <a:rPr lang="en-US" dirty="0"/>
              <a:t> the risk and increased your fees</a:t>
            </a:r>
            <a:endParaRPr lang="en-GB" dirty="0"/>
          </a:p>
        </p:txBody>
      </p:sp>
    </p:spTree>
    <p:extLst>
      <p:ext uri="{BB962C8B-B14F-4D97-AF65-F5344CB8AC3E}">
        <p14:creationId xmlns:p14="http://schemas.microsoft.com/office/powerpoint/2010/main" val="525016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016B06A-FA16-51BB-FE73-DD38DFA684AF}"/>
              </a:ext>
            </a:extLst>
          </p:cNvPr>
          <p:cNvSpPr>
            <a:spLocks noGrp="1"/>
          </p:cNvSpPr>
          <p:nvPr>
            <p:ph type="body" sz="quarter" idx="10"/>
          </p:nvPr>
        </p:nvSpPr>
        <p:spPr>
          <a:xfrm>
            <a:off x="914400" y="408354"/>
            <a:ext cx="10617200" cy="435025"/>
          </a:xfrm>
        </p:spPr>
        <p:txBody>
          <a:bodyPr/>
          <a:lstStyle/>
          <a:p>
            <a:pPr algn="ctr"/>
            <a:r>
              <a:rPr lang="en-US" dirty="0"/>
              <a:t>The ad hoc policy</a:t>
            </a:r>
            <a:endParaRPr lang="en-GB" dirty="0"/>
          </a:p>
        </p:txBody>
      </p:sp>
      <p:sp>
        <p:nvSpPr>
          <p:cNvPr id="3" name="Text Placeholder 2">
            <a:extLst>
              <a:ext uri="{FF2B5EF4-FFF2-40B4-BE49-F238E27FC236}">
                <a16:creationId xmlns:a16="http://schemas.microsoft.com/office/drawing/2014/main" id="{37D7606F-139B-519F-DC8D-55EC014CBCA1}"/>
              </a:ext>
            </a:extLst>
          </p:cNvPr>
          <p:cNvSpPr>
            <a:spLocks noGrp="1"/>
          </p:cNvSpPr>
          <p:nvPr>
            <p:ph type="body" sz="quarter" idx="11"/>
          </p:nvPr>
        </p:nvSpPr>
        <p:spPr>
          <a:xfrm>
            <a:off x="694184" y="965632"/>
            <a:ext cx="10803631" cy="4358565"/>
          </a:xfrm>
        </p:spPr>
        <p:txBody>
          <a:bodyPr/>
          <a:lstStyle/>
          <a:p>
            <a:pPr marL="342900" indent="-342900">
              <a:buFont typeface="Arial" panose="020B0604020202020204" pitchFamily="34" charset="0"/>
              <a:buChar char="•"/>
            </a:pPr>
            <a:r>
              <a:rPr lang="en-US" dirty="0"/>
              <a:t>The policy will need to confirm the process to be followed</a:t>
            </a:r>
          </a:p>
          <a:p>
            <a:pPr marL="342900" indent="-342900">
              <a:buFont typeface="Arial" panose="020B0604020202020204" pitchFamily="34" charset="0"/>
              <a:buChar char="•"/>
            </a:pPr>
            <a:r>
              <a:rPr lang="en-US" dirty="0"/>
              <a:t>i.e. that staff need to check if there is an ad hoc clause in the engagement letter</a:t>
            </a:r>
          </a:p>
          <a:p>
            <a:pPr marL="342900" indent="-342900">
              <a:buFont typeface="Arial" panose="020B0604020202020204" pitchFamily="34" charset="0"/>
              <a:buChar char="•"/>
            </a:pPr>
            <a:r>
              <a:rPr lang="en-US" dirty="0"/>
              <a:t>They need to agree with the client that the ad hoc clause will apply, this enables them to act and charge fees </a:t>
            </a:r>
          </a:p>
          <a:p>
            <a:pPr marL="342900" indent="-342900">
              <a:buFont typeface="Arial" panose="020B0604020202020204" pitchFamily="34" charset="0"/>
              <a:buChar char="•"/>
            </a:pPr>
            <a:r>
              <a:rPr lang="en-US" dirty="0"/>
              <a:t>The policy should advise staff to confirm in writing (email is fine) that they have so agreed</a:t>
            </a:r>
          </a:p>
          <a:p>
            <a:pPr marL="342900" indent="-342900">
              <a:buFont typeface="Arial" panose="020B0604020202020204" pitchFamily="34" charset="0"/>
              <a:buChar char="•"/>
            </a:pPr>
            <a:r>
              <a:rPr lang="en-US" dirty="0"/>
              <a:t>The policy should advise staff to confirm in writing (email is fine) the facts, the purpose and the advice given and, if appropriate, who can rely on the advice</a:t>
            </a:r>
          </a:p>
          <a:p>
            <a:pPr marL="342900" indent="-342900">
              <a:buFont typeface="Arial" panose="020B0604020202020204" pitchFamily="34" charset="0"/>
              <a:buChar char="•"/>
            </a:pPr>
            <a:r>
              <a:rPr lang="en-US" dirty="0"/>
              <a:t>The policy should confirm how much work can be done (3 hours? 1 hour?) before a new engagement letter or schedule of services is needed</a:t>
            </a:r>
          </a:p>
          <a:p>
            <a:pPr marL="342900" indent="-342900">
              <a:buFont typeface="Arial" panose="020B0604020202020204" pitchFamily="34" charset="0"/>
              <a:buChar char="•"/>
            </a:pPr>
            <a:r>
              <a:rPr lang="en-US" dirty="0"/>
              <a:t>The policy should confirm what sort of work should not be undertaken e.g. valuations</a:t>
            </a:r>
            <a:endParaRPr lang="en-GB" dirty="0"/>
          </a:p>
        </p:txBody>
      </p:sp>
    </p:spTree>
    <p:extLst>
      <p:ext uri="{BB962C8B-B14F-4D97-AF65-F5344CB8AC3E}">
        <p14:creationId xmlns:p14="http://schemas.microsoft.com/office/powerpoint/2010/main" val="2188910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408373"/>
            <a:ext cx="10872196" cy="674703"/>
          </a:xfrm>
        </p:spPr>
        <p:txBody>
          <a:bodyPr/>
          <a:lstStyle/>
          <a:p>
            <a:pPr algn="ctr"/>
            <a:r>
              <a:rPr lang="en-US" dirty="0"/>
              <a:t>Consumers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154097"/>
            <a:ext cx="10872196" cy="4818078"/>
          </a:xfrm>
        </p:spPr>
        <p:txBody>
          <a:bodyPr/>
          <a:lstStyle/>
          <a:p>
            <a:r>
              <a:rPr lang="en-US" dirty="0"/>
              <a:t>Spot the consumer to stay out of trouble!</a:t>
            </a:r>
          </a:p>
          <a:p>
            <a:pPr marL="342900" indent="-342900">
              <a:buFont typeface="Arial" panose="020B0604020202020204" pitchFamily="34" charset="0"/>
              <a:buChar char="•"/>
            </a:pPr>
            <a:r>
              <a:rPr lang="en-US" dirty="0"/>
              <a:t>Why does it matter?</a:t>
            </a:r>
          </a:p>
          <a:p>
            <a:pPr marL="1028700" lvl="1" indent="-342900"/>
            <a:r>
              <a:rPr lang="en-US" dirty="0"/>
              <a:t>Consumer Contracts (Information Cancellation and Additional Charges) Regulations 2013 apply to contracts post 13.6.2014</a:t>
            </a:r>
          </a:p>
          <a:p>
            <a:pPr marL="1028700" lvl="1" indent="-342900"/>
            <a:r>
              <a:rPr lang="en-US" dirty="0"/>
              <a:t>Any contract with a consumer is either an off premises contract, a distance contract or an on premises contract.</a:t>
            </a:r>
          </a:p>
          <a:p>
            <a:pPr marL="1028700" lvl="1" indent="-342900"/>
            <a:r>
              <a:rPr lang="en-US" dirty="0"/>
              <a:t>For contracts other than on premises contracts, consumers have to be sent relevant information including a right to cancel (14 days).</a:t>
            </a:r>
          </a:p>
          <a:p>
            <a:pPr marL="1028700" lvl="1" indent="-342900"/>
            <a:r>
              <a:rPr lang="en-US" dirty="0"/>
              <a:t>You can also send a start work now form if you want to start work in the 14 day period and not be at risk of losing fees in that period.</a:t>
            </a:r>
          </a:p>
          <a:p>
            <a:pPr marL="1028700" lvl="1" indent="-342900"/>
            <a:r>
              <a:rPr lang="en-US" dirty="0"/>
              <a:t>Prescribed form for the right to cancel</a:t>
            </a:r>
          </a:p>
          <a:p>
            <a:pPr marL="1028700" lvl="1" indent="-342900"/>
            <a:r>
              <a:rPr lang="en-US" dirty="0"/>
              <a:t>Can be a criminal offence not to send the form</a:t>
            </a:r>
          </a:p>
          <a:p>
            <a:pPr marL="1028700" lvl="1" indent="-342900"/>
            <a:r>
              <a:rPr lang="en-US" dirty="0"/>
              <a:t>If the form isn’t sent, it can be difficult to recover fees.</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65268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7E4294-717A-83C2-B4B9-54A72F26D0AC}"/>
              </a:ext>
            </a:extLst>
          </p:cNvPr>
          <p:cNvSpPr>
            <a:spLocks noGrp="1"/>
          </p:cNvSpPr>
          <p:nvPr>
            <p:ph type="body" sz="quarter" idx="10"/>
          </p:nvPr>
        </p:nvSpPr>
        <p:spPr>
          <a:xfrm>
            <a:off x="899101" y="408354"/>
            <a:ext cx="10872196" cy="1121818"/>
          </a:xfrm>
        </p:spPr>
        <p:txBody>
          <a:bodyPr/>
          <a:lstStyle/>
          <a:p>
            <a:pPr algn="ctr"/>
            <a:r>
              <a:rPr lang="en-US" dirty="0"/>
              <a:t>Consumers (2)</a:t>
            </a:r>
            <a:endParaRPr lang="en-GB" dirty="0"/>
          </a:p>
          <a:p>
            <a:endParaRPr lang="en-GB" dirty="0"/>
          </a:p>
        </p:txBody>
      </p:sp>
      <p:sp>
        <p:nvSpPr>
          <p:cNvPr id="3" name="Text Placeholder 2">
            <a:extLst>
              <a:ext uri="{FF2B5EF4-FFF2-40B4-BE49-F238E27FC236}">
                <a16:creationId xmlns:a16="http://schemas.microsoft.com/office/drawing/2014/main" id="{28E72EED-7D32-2C11-3854-6F55748A9494}"/>
              </a:ext>
            </a:extLst>
          </p:cNvPr>
          <p:cNvSpPr>
            <a:spLocks noGrp="1"/>
          </p:cNvSpPr>
          <p:nvPr>
            <p:ph type="body" sz="quarter" idx="11"/>
          </p:nvPr>
        </p:nvSpPr>
        <p:spPr>
          <a:xfrm>
            <a:off x="781234" y="967666"/>
            <a:ext cx="10750365" cy="4921071"/>
          </a:xfrm>
        </p:spPr>
        <p:txBody>
          <a:bodyPr/>
          <a:lstStyle/>
          <a:p>
            <a:endParaRPr lang="en-US" dirty="0"/>
          </a:p>
          <a:p>
            <a:endParaRPr lang="en-GB" dirty="0"/>
          </a:p>
          <a:p>
            <a:endParaRPr lang="en-GB" dirty="0"/>
          </a:p>
          <a:p>
            <a:endParaRPr lang="en-GB" dirty="0"/>
          </a:p>
        </p:txBody>
      </p:sp>
      <p:sp>
        <p:nvSpPr>
          <p:cNvPr id="7" name="TextBox 6">
            <a:extLst>
              <a:ext uri="{FF2B5EF4-FFF2-40B4-BE49-F238E27FC236}">
                <a16:creationId xmlns:a16="http://schemas.microsoft.com/office/drawing/2014/main" id="{0DE94364-A5B4-3F5B-8EF2-6B5ECDF5D58A}"/>
              </a:ext>
            </a:extLst>
          </p:cNvPr>
          <p:cNvSpPr txBox="1"/>
          <p:nvPr/>
        </p:nvSpPr>
        <p:spPr>
          <a:xfrm>
            <a:off x="781234" y="1038687"/>
            <a:ext cx="10629532" cy="5109091"/>
          </a:xfrm>
          <a:prstGeom prst="rect">
            <a:avLst/>
          </a:prstGeom>
          <a:noFill/>
        </p:spPr>
        <p:txBody>
          <a:bodyPr wrap="square">
            <a:spAutoFit/>
          </a:bodyPr>
          <a:lstStyle/>
          <a:p>
            <a:pPr marL="342900" indent="-342900">
              <a:buFont typeface="Arial" panose="020B0604020202020204" pitchFamily="34" charset="0"/>
              <a:buChar char="•"/>
            </a:pPr>
            <a:r>
              <a:rPr lang="en-US" sz="2200" b="1" dirty="0">
                <a:solidFill>
                  <a:schemeClr val="accent1"/>
                </a:solidFill>
              </a:rPr>
              <a:t>When does it typically arise (failure to spot consumers)?</a:t>
            </a:r>
          </a:p>
          <a:p>
            <a:pPr marL="800100" lvl="1" indent="-342900">
              <a:buFont typeface="Arial" panose="020B0604020202020204" pitchFamily="34" charset="0"/>
              <a:buChar char="•"/>
            </a:pPr>
            <a:r>
              <a:rPr lang="en-US" sz="2000" dirty="0">
                <a:solidFill>
                  <a:srgbClr val="002060"/>
                </a:solidFill>
              </a:rPr>
              <a:t>Act for a company and do director tax returns</a:t>
            </a:r>
          </a:p>
          <a:p>
            <a:pPr marL="800100" lvl="1" indent="-342900">
              <a:buFont typeface="Arial" panose="020B0604020202020204" pitchFamily="34" charset="0"/>
              <a:buChar char="•"/>
            </a:pPr>
            <a:r>
              <a:rPr lang="en-US" sz="2000" dirty="0">
                <a:solidFill>
                  <a:srgbClr val="002060"/>
                </a:solidFill>
              </a:rPr>
              <a:t>Act for an individual in business affairs and start to do personal work</a:t>
            </a:r>
          </a:p>
          <a:p>
            <a:pPr marL="342900" indent="-342900">
              <a:buFont typeface="Arial" panose="020B0604020202020204" pitchFamily="34" charset="0"/>
              <a:buChar char="•"/>
            </a:pPr>
            <a:r>
              <a:rPr lang="en-US" sz="2200" b="1" dirty="0">
                <a:solidFill>
                  <a:schemeClr val="accent1"/>
                </a:solidFill>
              </a:rPr>
              <a:t>What to do and how to do it</a:t>
            </a:r>
          </a:p>
          <a:p>
            <a:pPr marL="800100" lvl="1" indent="-342900">
              <a:buFont typeface="Arial" panose="020B0604020202020204" pitchFamily="34" charset="0"/>
              <a:buChar char="•"/>
            </a:pPr>
            <a:r>
              <a:rPr lang="en-US" sz="2000" dirty="0">
                <a:solidFill>
                  <a:srgbClr val="002060"/>
                </a:solidFill>
              </a:rPr>
              <a:t>When you do new work for existing client, have a questionnaire at matter level</a:t>
            </a:r>
          </a:p>
          <a:p>
            <a:pPr marL="800100" lvl="1" indent="-342900">
              <a:buFont typeface="Arial" panose="020B0604020202020204" pitchFamily="34" charset="0"/>
              <a:buChar char="•"/>
            </a:pPr>
            <a:r>
              <a:rPr lang="en-US" sz="2000" dirty="0">
                <a:solidFill>
                  <a:srgbClr val="002060"/>
                </a:solidFill>
              </a:rPr>
              <a:t>Is this client an individual?</a:t>
            </a:r>
          </a:p>
          <a:p>
            <a:pPr marL="800100" lvl="1" indent="-342900">
              <a:buFont typeface="Arial" panose="020B0604020202020204" pitchFamily="34" charset="0"/>
              <a:buChar char="•"/>
            </a:pPr>
            <a:r>
              <a:rPr lang="en-US" sz="2000" dirty="0">
                <a:solidFill>
                  <a:srgbClr val="002060"/>
                </a:solidFill>
              </a:rPr>
              <a:t>Am I acting for him/her in relation to their personal affairs?</a:t>
            </a:r>
          </a:p>
          <a:p>
            <a:pPr marL="800100" lvl="1" indent="-342900">
              <a:buFont typeface="Arial" panose="020B0604020202020204" pitchFamily="34" charset="0"/>
              <a:buChar char="•"/>
            </a:pPr>
            <a:r>
              <a:rPr lang="en-US" sz="2000" dirty="0">
                <a:solidFill>
                  <a:srgbClr val="002060"/>
                </a:solidFill>
              </a:rPr>
              <a:t>If so, he/she is a consumer</a:t>
            </a:r>
          </a:p>
          <a:p>
            <a:pPr marL="800100" lvl="1" indent="-342900">
              <a:buFont typeface="Arial" panose="020B0604020202020204" pitchFamily="34" charset="0"/>
              <a:buChar char="•"/>
            </a:pPr>
            <a:r>
              <a:rPr lang="en-US" sz="2000" dirty="0">
                <a:solidFill>
                  <a:srgbClr val="002060"/>
                </a:solidFill>
              </a:rPr>
              <a:t>If so, is the contract an on premises contract or not?</a:t>
            </a:r>
          </a:p>
          <a:p>
            <a:pPr marL="800100" lvl="1" indent="-342900">
              <a:buFont typeface="Arial" panose="020B0604020202020204" pitchFamily="34" charset="0"/>
              <a:buChar char="•"/>
            </a:pPr>
            <a:r>
              <a:rPr lang="en-US" sz="2000" dirty="0">
                <a:solidFill>
                  <a:srgbClr val="002060"/>
                </a:solidFill>
              </a:rPr>
              <a:t>If it is not on premises, send the notice!</a:t>
            </a:r>
          </a:p>
          <a:p>
            <a:pPr marL="342900" indent="-342900">
              <a:buFont typeface="Arial" panose="020B0604020202020204" pitchFamily="34" charset="0"/>
              <a:buChar char="•"/>
            </a:pPr>
            <a:r>
              <a:rPr lang="en-US" sz="2200" b="1" dirty="0">
                <a:solidFill>
                  <a:schemeClr val="accent1"/>
                </a:solidFill>
              </a:rPr>
              <a:t>How to increase your chances of compliance and recovering fees</a:t>
            </a:r>
          </a:p>
          <a:p>
            <a:pPr marL="800100" lvl="1" indent="-342900">
              <a:buFont typeface="Arial" panose="020B0604020202020204" pitchFamily="34" charset="0"/>
              <a:buChar char="•"/>
            </a:pPr>
            <a:r>
              <a:rPr lang="en-US" sz="2000" dirty="0">
                <a:solidFill>
                  <a:srgbClr val="002060"/>
                </a:solidFill>
              </a:rPr>
              <a:t>Bear in mind the need to think about this when doing ad hoc work- if the client is a company and the ad hoc question is for the client in a personal capacity, then a new engagement letter will be required, no matter how small the task!</a:t>
            </a:r>
            <a:br>
              <a:rPr lang="en-US" sz="2000" dirty="0">
                <a:solidFill>
                  <a:srgbClr val="002060"/>
                </a:solidFill>
              </a:rPr>
            </a:br>
            <a:endParaRPr lang="en-GB" sz="2000" dirty="0">
              <a:solidFill>
                <a:srgbClr val="002060"/>
              </a:solidFill>
            </a:endParaRPr>
          </a:p>
        </p:txBody>
      </p:sp>
    </p:spTree>
    <p:extLst>
      <p:ext uri="{BB962C8B-B14F-4D97-AF65-F5344CB8AC3E}">
        <p14:creationId xmlns:p14="http://schemas.microsoft.com/office/powerpoint/2010/main" val="1372299465"/>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1632</Words>
  <Application>Microsoft Office PowerPoint</Application>
  <PresentationFormat>Widescreen</PresentationFormat>
  <Paragraphs>134</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Century Gothic</vt:lpstr>
      <vt:lpstr>Titles</vt:lpstr>
      <vt:lpstr>Content slides</vt:lpstr>
      <vt:lpstr>End slide</vt:lpstr>
      <vt:lpstr>Engagement Letters- how to use them to manage risk and increase fees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Engagement Letters- how to use them to manage risk and increase fees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Karen Eckstein</cp:lastModifiedBy>
  <cp:revision>12</cp:revision>
  <cp:lastPrinted>2022-08-23T12:14:51Z</cp:lastPrinted>
  <dcterms:created xsi:type="dcterms:W3CDTF">2021-06-22T19:25:58Z</dcterms:created>
  <dcterms:modified xsi:type="dcterms:W3CDTF">2022-10-05T11:59:28Z</dcterms:modified>
</cp:coreProperties>
</file>