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4" r:id="rId3"/>
  </p:sldMasterIdLst>
  <p:sldIdLst>
    <p:sldId id="256" r:id="rId4"/>
    <p:sldId id="262" r:id="rId5"/>
    <p:sldId id="263" r:id="rId6"/>
    <p:sldId id="267" r:id="rId7"/>
    <p:sldId id="268" r:id="rId8"/>
    <p:sldId id="266" r:id="rId9"/>
    <p:sldId id="265" r:id="rId10"/>
    <p:sldId id="264" r:id="rId11"/>
    <p:sldId id="271" r:id="rId12"/>
    <p:sldId id="270" r:id="rId13"/>
    <p:sldId id="269" r:id="rId14"/>
    <p:sldId id="258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7"/>
    <p:restoredTop sz="96405"/>
  </p:normalViewPr>
  <p:slideViewPr>
    <p:cSldViewPr snapToGrid="0" snapToObjects="1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Eckstein" userId="2d51bc18-35e7-4a8a-ad9b-f4dcdea568a8" providerId="ADAL" clId="{52BC12F4-3E95-47D5-9C7E-6FAC3CE49065}"/>
    <pc:docChg chg="custSel modSld">
      <pc:chgData name="Karen Eckstein" userId="2d51bc18-35e7-4a8a-ad9b-f4dcdea568a8" providerId="ADAL" clId="{52BC12F4-3E95-47D5-9C7E-6FAC3CE49065}" dt="2022-11-24T20:27:29.512" v="28" actId="6549"/>
      <pc:docMkLst>
        <pc:docMk/>
      </pc:docMkLst>
      <pc:sldChg chg="modSp mod">
        <pc:chgData name="Karen Eckstein" userId="2d51bc18-35e7-4a8a-ad9b-f4dcdea568a8" providerId="ADAL" clId="{52BC12F4-3E95-47D5-9C7E-6FAC3CE49065}" dt="2022-11-24T20:26:53.238" v="25" actId="20577"/>
        <pc:sldMkLst>
          <pc:docMk/>
          <pc:sldMk cId="1723103872" sldId="256"/>
        </pc:sldMkLst>
        <pc:spChg chg="mod">
          <ac:chgData name="Karen Eckstein" userId="2d51bc18-35e7-4a8a-ad9b-f4dcdea568a8" providerId="ADAL" clId="{52BC12F4-3E95-47D5-9C7E-6FAC3CE49065}" dt="2022-11-24T20:26:53.238" v="25" actId="20577"/>
          <ac:spMkLst>
            <pc:docMk/>
            <pc:sldMk cId="1723103872" sldId="256"/>
            <ac:spMk id="5" creationId="{5E4EE5FA-AE19-2649-BECC-D8A5F1B1F3CF}"/>
          </ac:spMkLst>
        </pc:spChg>
      </pc:sldChg>
      <pc:sldChg chg="modSp mod">
        <pc:chgData name="Karen Eckstein" userId="2d51bc18-35e7-4a8a-ad9b-f4dcdea568a8" providerId="ADAL" clId="{52BC12F4-3E95-47D5-9C7E-6FAC3CE49065}" dt="2022-11-24T20:27:02.382" v="27" actId="20577"/>
        <pc:sldMkLst>
          <pc:docMk/>
          <pc:sldMk cId="3222235406" sldId="262"/>
        </pc:sldMkLst>
        <pc:spChg chg="mod">
          <ac:chgData name="Karen Eckstein" userId="2d51bc18-35e7-4a8a-ad9b-f4dcdea568a8" providerId="ADAL" clId="{52BC12F4-3E95-47D5-9C7E-6FAC3CE49065}" dt="2022-11-24T20:27:02.382" v="27" actId="20577"/>
          <ac:spMkLst>
            <pc:docMk/>
            <pc:sldMk cId="3222235406" sldId="262"/>
            <ac:spMk id="2" creationId="{713BB1C8-1196-4310-A842-33412BC69092}"/>
          </ac:spMkLst>
        </pc:spChg>
      </pc:sldChg>
      <pc:sldChg chg="modSp mod">
        <pc:chgData name="Karen Eckstein" userId="2d51bc18-35e7-4a8a-ad9b-f4dcdea568a8" providerId="ADAL" clId="{52BC12F4-3E95-47D5-9C7E-6FAC3CE49065}" dt="2022-11-24T20:27:29.512" v="28" actId="6549"/>
        <pc:sldMkLst>
          <pc:docMk/>
          <pc:sldMk cId="1640818634" sldId="266"/>
        </pc:sldMkLst>
        <pc:spChg chg="mod">
          <ac:chgData name="Karen Eckstein" userId="2d51bc18-35e7-4a8a-ad9b-f4dcdea568a8" providerId="ADAL" clId="{52BC12F4-3E95-47D5-9C7E-6FAC3CE49065}" dt="2022-11-24T20:27:29.512" v="28" actId="6549"/>
          <ac:spMkLst>
            <pc:docMk/>
            <pc:sldMk cId="1640818634" sldId="266"/>
            <ac:spMk id="3" creationId="{26AD5220-5E08-4324-B316-3D0CE5A0D2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>
            <a:extLst>
              <a:ext uri="{FF2B5EF4-FFF2-40B4-BE49-F238E27FC236}">
                <a16:creationId xmlns:a16="http://schemas.microsoft.com/office/drawing/2014/main" id="{41A1FB0F-1C5C-844C-8C46-D2BBE08905E5}"/>
              </a:ext>
            </a:extLst>
          </p:cNvPr>
          <p:cNvSpPr/>
          <p:nvPr userDrawn="1"/>
        </p:nvSpPr>
        <p:spPr>
          <a:xfrm>
            <a:off x="-1608483" y="-2220292"/>
            <a:ext cx="11298584" cy="1129858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8" name="Title 90">
            <a:extLst>
              <a:ext uri="{FF2B5EF4-FFF2-40B4-BE49-F238E27FC236}">
                <a16:creationId xmlns:a16="http://schemas.microsoft.com/office/drawing/2014/main" id="{2FB4C903-3243-CE41-ABFE-3F1D160E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893" y="2241419"/>
            <a:ext cx="7706319" cy="2398702"/>
          </a:xfrm>
          <a:prstGeom prst="rect">
            <a:avLst/>
          </a:prstGeom>
        </p:spPr>
        <p:txBody>
          <a:bodyPr anchor="b"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DFEBF5A-F0CE-3244-8110-D6EC672148A4}"/>
              </a:ext>
            </a:extLst>
          </p:cNvPr>
          <p:cNvCxnSpPr/>
          <p:nvPr userDrawn="1"/>
        </p:nvCxnSpPr>
        <p:spPr>
          <a:xfrm>
            <a:off x="679893" y="6223000"/>
            <a:ext cx="10851707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ACBDBAD-1B6A-A34F-9AC3-4B34C4508423}"/>
              </a:ext>
            </a:extLst>
          </p:cNvPr>
          <p:cNvSpPr/>
          <p:nvPr userDrawn="1"/>
        </p:nvSpPr>
        <p:spPr>
          <a:xfrm>
            <a:off x="10072050" y="6273800"/>
            <a:ext cx="1510350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067" dirty="0" err="1">
                <a:solidFill>
                  <a:schemeClr val="bg1"/>
                </a:solidFill>
              </a:rPr>
              <a:t>kareneckstein.co.uk</a:t>
            </a:r>
            <a:endParaRPr lang="en-US" sz="1067" dirty="0">
              <a:solidFill>
                <a:schemeClr val="bg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7195FE6-0812-E847-A286-C8ED0FE692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5" y="539268"/>
            <a:ext cx="1537312" cy="779764"/>
          </a:xfrm>
          <a:prstGeom prst="rect">
            <a:avLst/>
          </a:prstGeom>
        </p:spPr>
      </p:pic>
      <p:sp>
        <p:nvSpPr>
          <p:cNvPr id="32" name="Text Placeholder 92">
            <a:extLst>
              <a:ext uri="{FF2B5EF4-FFF2-40B4-BE49-F238E27FC236}">
                <a16:creationId xmlns:a16="http://schemas.microsoft.com/office/drawing/2014/main" id="{3CFA7CA3-BB6A-ED44-A18E-38F892C207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05" y="4838881"/>
            <a:ext cx="7706319" cy="97232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34" name="Text Placeholder 92">
            <a:extLst>
              <a:ext uri="{FF2B5EF4-FFF2-40B4-BE49-F238E27FC236}">
                <a16:creationId xmlns:a16="http://schemas.microsoft.com/office/drawing/2014/main" id="{30F6319E-4FC3-3942-8AB7-545DD182B0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0101" y="5206482"/>
            <a:ext cx="1981200" cy="6007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Karen Eckstein </a:t>
            </a:r>
            <a:br>
              <a:rPr lang="en-US" dirty="0"/>
            </a:br>
            <a:r>
              <a:rPr lang="en-US" dirty="0"/>
              <a:t>LLB, CTA, Cert IRM</a:t>
            </a:r>
          </a:p>
        </p:txBody>
      </p:sp>
    </p:spTree>
    <p:extLst>
      <p:ext uri="{BB962C8B-B14F-4D97-AF65-F5344CB8AC3E}">
        <p14:creationId xmlns:p14="http://schemas.microsoft.com/office/powerpoint/2010/main" val="232184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1E2653DA-51D7-9C4C-A4AD-5034D92E4FC5}"/>
              </a:ext>
            </a:extLst>
          </p:cNvPr>
          <p:cNvSpPr/>
          <p:nvPr userDrawn="1"/>
        </p:nvSpPr>
        <p:spPr>
          <a:xfrm>
            <a:off x="7655923" y="2667000"/>
            <a:ext cx="8382000" cy="838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4143CF-8F52-DC46-82AB-115E0AA0E093}"/>
              </a:ext>
            </a:extLst>
          </p:cNvPr>
          <p:cNvSpPr/>
          <p:nvPr userDrawn="1"/>
        </p:nvSpPr>
        <p:spPr>
          <a:xfrm>
            <a:off x="7776187" y="-1979326"/>
            <a:ext cx="3974726" cy="40161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1DBED92-EB31-964F-A5F4-B991539FD6E3}"/>
              </a:ext>
            </a:extLst>
          </p:cNvPr>
          <p:cNvCxnSpPr/>
          <p:nvPr userDrawn="1"/>
        </p:nvCxnSpPr>
        <p:spPr>
          <a:xfrm>
            <a:off x="679893" y="6223000"/>
            <a:ext cx="1085170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87B2B88-C9E8-4847-A7D1-E594EB10BE7F}"/>
              </a:ext>
            </a:extLst>
          </p:cNvPr>
          <p:cNvSpPr/>
          <p:nvPr userDrawn="1"/>
        </p:nvSpPr>
        <p:spPr>
          <a:xfrm>
            <a:off x="10072050" y="6273800"/>
            <a:ext cx="1510350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067" dirty="0" err="1">
                <a:solidFill>
                  <a:schemeClr val="bg1"/>
                </a:solidFill>
              </a:rPr>
              <a:t>kareneckstein.co.uk</a:t>
            </a:r>
            <a:endParaRPr lang="en-US" sz="1067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6B4DB9-56C1-D64E-85B5-82E6E7C30E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5" y="539268"/>
            <a:ext cx="1537312" cy="779763"/>
          </a:xfrm>
          <a:prstGeom prst="rect">
            <a:avLst/>
          </a:prstGeom>
        </p:spPr>
      </p:pic>
      <p:sp>
        <p:nvSpPr>
          <p:cNvPr id="12" name="Title 90">
            <a:extLst>
              <a:ext uri="{FF2B5EF4-FFF2-40B4-BE49-F238E27FC236}">
                <a16:creationId xmlns:a16="http://schemas.microsoft.com/office/drawing/2014/main" id="{9E4808A5-7640-1D47-B6B1-B017F37D0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893" y="2245048"/>
            <a:ext cx="7706319" cy="2398702"/>
          </a:xfrm>
          <a:prstGeom prst="rect">
            <a:avLst/>
          </a:prstGeom>
        </p:spPr>
        <p:txBody>
          <a:bodyPr anchor="b"/>
          <a:lstStyle>
            <a:lvl1pPr>
              <a:defRPr sz="5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2">
            <a:extLst>
              <a:ext uri="{FF2B5EF4-FFF2-40B4-BE49-F238E27FC236}">
                <a16:creationId xmlns:a16="http://schemas.microsoft.com/office/drawing/2014/main" id="{9A770C54-6FBF-D84D-B7E7-C90F231B5D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9893" y="4842510"/>
            <a:ext cx="6838507" cy="97232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33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16" name="Text Placeholder 92">
            <a:extLst>
              <a:ext uri="{FF2B5EF4-FFF2-40B4-BE49-F238E27FC236}">
                <a16:creationId xmlns:a16="http://schemas.microsoft.com/office/drawing/2014/main" id="{55781240-4577-A24D-990B-874ED62E29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0101" y="5206482"/>
            <a:ext cx="1981200" cy="6007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Karen Eckstein </a:t>
            </a:r>
            <a:br>
              <a:rPr lang="en-US" dirty="0"/>
            </a:br>
            <a:r>
              <a:rPr lang="en-US" dirty="0"/>
              <a:t>LLB, CTA, Cert IRM</a:t>
            </a:r>
          </a:p>
        </p:txBody>
      </p:sp>
    </p:spTree>
    <p:extLst>
      <p:ext uri="{BB962C8B-B14F-4D97-AF65-F5344CB8AC3E}">
        <p14:creationId xmlns:p14="http://schemas.microsoft.com/office/powerpoint/2010/main" val="62084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FFE449CE-B73E-764F-B853-B68474139188}"/>
              </a:ext>
            </a:extLst>
          </p:cNvPr>
          <p:cNvSpPr/>
          <p:nvPr userDrawn="1"/>
        </p:nvSpPr>
        <p:spPr>
          <a:xfrm>
            <a:off x="9795193" y="-1273359"/>
            <a:ext cx="4121463" cy="4121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82B29D-6FCF-A94C-8908-AEE9FF8BE7E7}"/>
              </a:ext>
            </a:extLst>
          </p:cNvPr>
          <p:cNvSpPr/>
          <p:nvPr userDrawn="1"/>
        </p:nvSpPr>
        <p:spPr>
          <a:xfrm>
            <a:off x="7868124" y="3262765"/>
            <a:ext cx="5667532" cy="566753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741D01-5F92-9540-A74E-118CFDDBA3CF}"/>
              </a:ext>
            </a:extLst>
          </p:cNvPr>
          <p:cNvCxnSpPr/>
          <p:nvPr userDrawn="1"/>
        </p:nvCxnSpPr>
        <p:spPr>
          <a:xfrm>
            <a:off x="679893" y="6223000"/>
            <a:ext cx="10851707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D423366-1DF8-FB4D-AAE7-B71880A56A0F}"/>
              </a:ext>
            </a:extLst>
          </p:cNvPr>
          <p:cNvSpPr/>
          <p:nvPr userDrawn="1"/>
        </p:nvSpPr>
        <p:spPr>
          <a:xfrm>
            <a:off x="10072050" y="6273800"/>
            <a:ext cx="1510350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067" dirty="0" err="1">
                <a:solidFill>
                  <a:schemeClr val="bg1"/>
                </a:solidFill>
              </a:rPr>
              <a:t>kareneckstein.co.uk</a:t>
            </a:r>
            <a:endParaRPr lang="en-US" sz="1067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89A1365-B7C1-F543-80C2-5F44D689F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5" y="539268"/>
            <a:ext cx="1537312" cy="779764"/>
          </a:xfrm>
          <a:prstGeom prst="rect">
            <a:avLst/>
          </a:prstGeom>
        </p:spPr>
      </p:pic>
      <p:sp>
        <p:nvSpPr>
          <p:cNvPr id="15" name="Title 90">
            <a:extLst>
              <a:ext uri="{FF2B5EF4-FFF2-40B4-BE49-F238E27FC236}">
                <a16:creationId xmlns:a16="http://schemas.microsoft.com/office/drawing/2014/main" id="{4036A9DD-5CAB-5F49-BAF2-F0F02EDAC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893" y="2241419"/>
            <a:ext cx="7706319" cy="2398702"/>
          </a:xfrm>
          <a:prstGeom prst="rect">
            <a:avLst/>
          </a:prstGeom>
        </p:spPr>
        <p:txBody>
          <a:bodyPr anchor="b"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92">
            <a:extLst>
              <a:ext uri="{FF2B5EF4-FFF2-40B4-BE49-F238E27FC236}">
                <a16:creationId xmlns:a16="http://schemas.microsoft.com/office/drawing/2014/main" id="{7923F351-731D-7A40-BBB3-6DC0CA7ABD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7505" y="4838881"/>
            <a:ext cx="6898995" cy="97232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17" name="Text Placeholder 92">
            <a:extLst>
              <a:ext uri="{FF2B5EF4-FFF2-40B4-BE49-F238E27FC236}">
                <a16:creationId xmlns:a16="http://schemas.microsoft.com/office/drawing/2014/main" id="{BA4576E7-0C93-674E-BFE7-8599EFE2E3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0101" y="5206482"/>
            <a:ext cx="1981200" cy="6007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Karen Eckstein </a:t>
            </a:r>
            <a:br>
              <a:rPr lang="en-US" dirty="0"/>
            </a:br>
            <a:r>
              <a:rPr lang="en-US" dirty="0"/>
              <a:t>LLB, CTA, Cert IRM</a:t>
            </a:r>
          </a:p>
        </p:txBody>
      </p:sp>
    </p:spTree>
    <p:extLst>
      <p:ext uri="{BB962C8B-B14F-4D97-AF65-F5344CB8AC3E}">
        <p14:creationId xmlns:p14="http://schemas.microsoft.com/office/powerpoint/2010/main" val="221804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6B0EF64-FC7B-DB40-A831-D29D648FC7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1105204"/>
            <a:ext cx="10872196" cy="11218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F623FFB-50EC-FD46-B7BD-9E6DCA6DDD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2494027"/>
            <a:ext cx="10872196" cy="33947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DA2A616-E7C3-4C4E-BF88-8AA15B4867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93" y="539268"/>
            <a:ext cx="599999" cy="298932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0D7B60-F208-FD44-83DF-D86292291C61}"/>
              </a:ext>
            </a:extLst>
          </p:cNvPr>
          <p:cNvCxnSpPr/>
          <p:nvPr userDrawn="1"/>
        </p:nvCxnSpPr>
        <p:spPr>
          <a:xfrm>
            <a:off x="679893" y="6223000"/>
            <a:ext cx="108517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8BA2324-BBF3-334A-B49F-8580C1165375}"/>
              </a:ext>
            </a:extLst>
          </p:cNvPr>
          <p:cNvSpPr/>
          <p:nvPr userDrawn="1"/>
        </p:nvSpPr>
        <p:spPr>
          <a:xfrm>
            <a:off x="10072050" y="6273800"/>
            <a:ext cx="1510350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067" dirty="0" err="1">
                <a:solidFill>
                  <a:schemeClr val="tx1"/>
                </a:solidFill>
              </a:rPr>
              <a:t>kareneckstein.co.uk</a:t>
            </a:r>
            <a:endParaRPr lang="en-US" sz="1067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4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0AF333-9876-D743-90F9-0ECD8C86CD48}"/>
              </a:ext>
            </a:extLst>
          </p:cNvPr>
          <p:cNvCxnSpPr/>
          <p:nvPr userDrawn="1"/>
        </p:nvCxnSpPr>
        <p:spPr>
          <a:xfrm>
            <a:off x="679893" y="6223000"/>
            <a:ext cx="108517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DCCD218-AAD0-574D-BD88-9E49FD5CEBA3}"/>
              </a:ext>
            </a:extLst>
          </p:cNvPr>
          <p:cNvSpPr/>
          <p:nvPr userDrawn="1"/>
        </p:nvSpPr>
        <p:spPr>
          <a:xfrm>
            <a:off x="10072050" y="6273800"/>
            <a:ext cx="1510350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067" dirty="0" err="1">
                <a:solidFill>
                  <a:schemeClr val="bg1"/>
                </a:solidFill>
              </a:rPr>
              <a:t>kareneckstein.co.uk</a:t>
            </a:r>
            <a:endParaRPr lang="en-US" sz="1067" dirty="0">
              <a:solidFill>
                <a:schemeClr val="bg1"/>
              </a:solidFill>
            </a:endParaRPr>
          </a:p>
        </p:txBody>
      </p:sp>
      <p:sp>
        <p:nvSpPr>
          <p:cNvPr id="13" name="Title 90">
            <a:extLst>
              <a:ext uri="{FF2B5EF4-FFF2-40B4-BE49-F238E27FC236}">
                <a16:creationId xmlns:a16="http://schemas.microsoft.com/office/drawing/2014/main" id="{E418705E-0CC0-084C-8C3C-86C1046A9F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0900" y="2198969"/>
            <a:ext cx="8140699" cy="1997552"/>
          </a:xfrm>
          <a:prstGeom prst="rect">
            <a:avLst/>
          </a:prstGeom>
        </p:spPr>
        <p:txBody>
          <a:bodyPr anchor="b"/>
          <a:lstStyle>
            <a:lvl1pPr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Sign off copy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DB0F619-5241-0546-B948-633B90C4B3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05" y="539268"/>
            <a:ext cx="1537312" cy="7797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F3F2F31-D875-4647-ABED-245FDFB85DFF}"/>
              </a:ext>
            </a:extLst>
          </p:cNvPr>
          <p:cNvSpPr txBox="1"/>
          <p:nvPr userDrawn="1"/>
        </p:nvSpPr>
        <p:spPr>
          <a:xfrm>
            <a:off x="3390900" y="4528930"/>
            <a:ext cx="3925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Karen Eckstein</a:t>
            </a:r>
          </a:p>
          <a:p>
            <a:r>
              <a:rPr lang="en-GB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07973 627039</a:t>
            </a:r>
          </a:p>
          <a:p>
            <a:r>
              <a:rPr lang="en-GB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kareneckstein.co.uk</a:t>
            </a:r>
            <a:endParaRPr lang="en-GB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GB" dirty="0" err="1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karen@kareneckstein.co.uk</a:t>
            </a:r>
            <a:endParaRPr lang="en-GB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6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2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DF44E2-2A3F-5D45-9CF4-527F2176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 disputes, how to handle them and implications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4EE5FA-AE19-2649-BECC-D8A5F1B1F3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discussion for </a:t>
            </a:r>
            <a:r>
              <a:rPr lang="en-US" dirty="0" err="1"/>
              <a:t>RiskBites</a:t>
            </a:r>
            <a:r>
              <a:rPr lang="en-US" dirty="0"/>
              <a:t> ™</a:t>
            </a:r>
          </a:p>
          <a:p>
            <a:r>
              <a:rPr lang="en-US" dirty="0"/>
              <a:t>5 December 2022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EFCD14-9A12-5C4C-AE69-11A45B8321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0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88776"/>
            <a:ext cx="10872196" cy="1961965"/>
          </a:xfrm>
        </p:spPr>
        <p:txBody>
          <a:bodyPr/>
          <a:lstStyle/>
          <a:p>
            <a:pPr algn="ctr"/>
            <a:r>
              <a:rPr lang="en-US" dirty="0"/>
              <a:t>Common mistakes made when</a:t>
            </a:r>
          </a:p>
          <a:p>
            <a:pPr algn="ctr"/>
            <a:r>
              <a:rPr lang="en-US" dirty="0"/>
              <a:t> handling fee disputes (2)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731645"/>
            <a:ext cx="10872196" cy="42405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Issuing without thought for the consequences</a:t>
            </a:r>
          </a:p>
          <a:p>
            <a:pPr marL="1028700" lvl="1" indent="-342900"/>
            <a:r>
              <a:rPr lang="en-US" dirty="0"/>
              <a:t>Will/can the client pay?</a:t>
            </a:r>
          </a:p>
          <a:p>
            <a:pPr marL="1028700" lvl="1" indent="-342900"/>
            <a:r>
              <a:rPr lang="en-US" dirty="0"/>
              <a:t>Will the client counter claim? Are you vulnerable to a claim for negligence? </a:t>
            </a:r>
          </a:p>
          <a:p>
            <a:pPr marL="1028700" lvl="1" indent="-342900"/>
            <a:r>
              <a:rPr lang="en-US" dirty="0"/>
              <a:t>Is your engagement letter/retainer evidence and evidence of entitlement to fees solid?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Settling inappropriately</a:t>
            </a:r>
          </a:p>
          <a:p>
            <a:pPr marL="1028700" lvl="1" indent="-342900"/>
            <a:r>
              <a:rPr lang="en-US" dirty="0"/>
              <a:t>Inadvertent and unintended admissions</a:t>
            </a:r>
          </a:p>
          <a:p>
            <a:pPr marL="1028700" lvl="1" indent="-342900"/>
            <a:r>
              <a:rPr lang="en-US" dirty="0"/>
              <a:t>Admissions (unintended or otherwise) without insurers’ consent</a:t>
            </a:r>
          </a:p>
          <a:p>
            <a:pPr marL="1028700" lvl="1" indent="-342900"/>
            <a:r>
              <a:rPr lang="en-US" dirty="0"/>
              <a:t>Wider impact than intended (</a:t>
            </a:r>
            <a:r>
              <a:rPr lang="en-US" dirty="0" err="1"/>
              <a:t>eg</a:t>
            </a:r>
            <a:r>
              <a:rPr lang="en-US" dirty="0"/>
              <a:t> admitting delay but not thinking of wider consequences)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165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355107"/>
            <a:ext cx="10872196" cy="665825"/>
          </a:xfrm>
        </p:spPr>
        <p:txBody>
          <a:bodyPr/>
          <a:lstStyle/>
          <a:p>
            <a:pPr algn="r"/>
            <a:r>
              <a:rPr lang="en-US" dirty="0"/>
              <a:t>Tips to avoid unintended consequences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020932"/>
            <a:ext cx="10872196" cy="49512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 alive to the risks you face</a:t>
            </a:r>
          </a:p>
          <a:p>
            <a:pPr marL="1028700" lvl="1" indent="-342900"/>
            <a:r>
              <a:rPr lang="en-US" dirty="0"/>
              <a:t>Is your evidence of entitlement to fees solid before you start? </a:t>
            </a:r>
          </a:p>
          <a:p>
            <a:pPr marL="1028700" lvl="1" indent="-342900"/>
            <a:r>
              <a:rPr lang="en-US" dirty="0"/>
              <a:t>Review your engagement letter/ retainer documents and fee agreements</a:t>
            </a:r>
          </a:p>
          <a:p>
            <a:pPr marL="1028700" lvl="1" indent="-342900"/>
            <a:r>
              <a:rPr lang="en-US" dirty="0"/>
              <a:t>Check whether you have exceeded the agreed fee!</a:t>
            </a:r>
          </a:p>
          <a:p>
            <a:pPr marL="1028700" lvl="1" indent="-342900"/>
            <a:r>
              <a:rPr lang="en-US" dirty="0"/>
              <a:t>Do you have evidence that the fee was agreed?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Settlements on commercial grounds</a:t>
            </a:r>
          </a:p>
          <a:p>
            <a:pPr marL="1028700" lvl="1" indent="-342900"/>
            <a:r>
              <a:rPr lang="en-US" dirty="0"/>
              <a:t>If you are going to settle for commercial reasons, then make sure the agreement is clear that you are not admitting any errors. </a:t>
            </a:r>
          </a:p>
          <a:p>
            <a:pPr marL="1028700" lvl="1" indent="-342900"/>
            <a:r>
              <a:rPr lang="en-US" dirty="0"/>
              <a:t>Client to be advised they should take legal advice- to be effective if you want to include a ‘full and final’ settlement of their negligence claims</a:t>
            </a:r>
          </a:p>
          <a:p>
            <a:pPr marL="1028700" lvl="1" indent="-342900"/>
            <a:r>
              <a:rPr lang="en-US" dirty="0"/>
              <a:t>Take legal advice on how to draft the settlement.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Policy issues</a:t>
            </a:r>
          </a:p>
          <a:p>
            <a:pPr marL="1028700" lvl="1" indent="-342900"/>
            <a:r>
              <a:rPr lang="en-US" dirty="0"/>
              <a:t>If any hint of a claim- by client or you are aware of a circumstance, get your settlement approved by insurers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568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905C1-501A-FF41-9F78-2ACCC2F6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Fee Disputes, how to handle them and their implications- Any Questions?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2434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1025305"/>
            <a:ext cx="10872196" cy="437846"/>
          </a:xfrm>
        </p:spPr>
        <p:txBody>
          <a:bodyPr/>
          <a:lstStyle/>
          <a:p>
            <a:pPr algn="ctr"/>
            <a:r>
              <a:rPr lang="en-US" dirty="0"/>
              <a:t>Fee Disputes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731645"/>
            <a:ext cx="10872196" cy="42405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they can arise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we can prevent them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Consequences of chasing unpaid fees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Implications of fee disputes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Common errors made in handling fee disputes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to handle fee disputes and prevent unintended consequences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23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1025305"/>
            <a:ext cx="10872196" cy="437846"/>
          </a:xfrm>
        </p:spPr>
        <p:txBody>
          <a:bodyPr/>
          <a:lstStyle/>
          <a:p>
            <a:pPr algn="ctr"/>
            <a:r>
              <a:rPr lang="en-US" dirty="0"/>
              <a:t>How do fee disputes arise?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731645"/>
            <a:ext cx="10872196" cy="42405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Fee overrun-more than quote/estimate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Service issues- not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Service issues-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Fee overrun- additional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Difficult client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Failure to pay/client cashflow issues </a:t>
            </a:r>
            <a:r>
              <a:rPr lang="en-US" dirty="0" err="1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5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7058" y="1025305"/>
            <a:ext cx="10872196" cy="437846"/>
          </a:xfrm>
        </p:spPr>
        <p:txBody>
          <a:bodyPr/>
          <a:lstStyle/>
          <a:p>
            <a:pPr algn="ctr"/>
            <a:r>
              <a:rPr lang="en-US" dirty="0"/>
              <a:t>How can fee disputes be avoided (1)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775533"/>
            <a:ext cx="10872196" cy="41966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Fee overruns</a:t>
            </a:r>
          </a:p>
          <a:p>
            <a:pPr marL="1028700" lvl="1" indent="-342900"/>
            <a:r>
              <a:rPr lang="en-US" dirty="0"/>
              <a:t>Fee alert at 75%</a:t>
            </a:r>
          </a:p>
          <a:p>
            <a:pPr marL="1028700" lvl="1" indent="-342900"/>
            <a:r>
              <a:rPr lang="en-US" dirty="0"/>
              <a:t>Why are you not where you expected to be?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Service issues- not errors</a:t>
            </a:r>
          </a:p>
          <a:p>
            <a:pPr marL="1028700" lvl="1" indent="-342900"/>
            <a:r>
              <a:rPr lang="en-US" dirty="0"/>
              <a:t>Failure to respond</a:t>
            </a:r>
          </a:p>
          <a:p>
            <a:pPr marL="1485900" lvl="2" indent="-342900"/>
            <a:r>
              <a:rPr lang="en-US" dirty="0"/>
              <a:t>Policy/alerts/flags</a:t>
            </a:r>
          </a:p>
          <a:p>
            <a:pPr marL="1028700" lvl="1" indent="-342900"/>
            <a:r>
              <a:rPr lang="en-US" dirty="0"/>
              <a:t>Missed deadlines (not significant/causative)</a:t>
            </a:r>
          </a:p>
          <a:p>
            <a:pPr marL="1485900" lvl="2" indent="-342900"/>
            <a:r>
              <a:rPr lang="en-US" dirty="0"/>
              <a:t>Firmwide diary system</a:t>
            </a:r>
          </a:p>
          <a:p>
            <a:pPr marL="1028700" lvl="1" indent="-342900"/>
            <a:r>
              <a:rPr lang="en-US" dirty="0"/>
              <a:t>Failure to meet expectations</a:t>
            </a:r>
          </a:p>
          <a:p>
            <a:pPr marL="1485900" lvl="2" indent="-342900"/>
            <a:r>
              <a:rPr lang="en-US" dirty="0"/>
              <a:t>Clarity of scope in engagement letter and emails/communications with client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33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319596"/>
            <a:ext cx="10872196" cy="1455937"/>
          </a:xfrm>
        </p:spPr>
        <p:txBody>
          <a:bodyPr/>
          <a:lstStyle/>
          <a:p>
            <a:pPr algn="ctr"/>
            <a:r>
              <a:rPr lang="en-US" dirty="0"/>
              <a:t>How can fee disputes be avoided (2)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039185"/>
            <a:ext cx="10960973" cy="50242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Service issues- errors</a:t>
            </a:r>
          </a:p>
          <a:p>
            <a:pPr marL="1028700" lvl="1" indent="-342900"/>
            <a:r>
              <a:rPr lang="en-US" dirty="0"/>
              <a:t>Failure to respond</a:t>
            </a:r>
          </a:p>
          <a:p>
            <a:pPr marL="1485900" lvl="2" indent="-342900"/>
            <a:r>
              <a:rPr lang="en-US" dirty="0"/>
              <a:t>Policy/alerts/flags</a:t>
            </a:r>
          </a:p>
          <a:p>
            <a:pPr marL="1028700" lvl="1" indent="-342900"/>
            <a:r>
              <a:rPr lang="en-US" dirty="0"/>
              <a:t>Missed deadlines (significant/causative)</a:t>
            </a:r>
          </a:p>
          <a:p>
            <a:pPr marL="1485900" lvl="2" indent="-342900"/>
            <a:r>
              <a:rPr lang="en-US" dirty="0"/>
              <a:t>Firmwide diary system</a:t>
            </a:r>
          </a:p>
          <a:p>
            <a:pPr marL="1028700" lvl="1" indent="-342900"/>
            <a:r>
              <a:rPr lang="en-US" dirty="0"/>
              <a:t>Failure to meet expectations</a:t>
            </a:r>
          </a:p>
          <a:p>
            <a:pPr marL="1485900" lvl="2" indent="-342900"/>
            <a:r>
              <a:rPr lang="en-US" dirty="0"/>
              <a:t>Clarity of scope in engagement letter and emails/communications with client</a:t>
            </a:r>
          </a:p>
          <a:p>
            <a:pPr marL="1028700" lvl="1" indent="-342900"/>
            <a:r>
              <a:rPr lang="en-US" dirty="0"/>
              <a:t>Error (of law/process/expectation)</a:t>
            </a:r>
          </a:p>
          <a:p>
            <a:pPr marL="1485900" lvl="2" indent="-342900"/>
            <a:r>
              <a:rPr lang="en-US" dirty="0"/>
              <a:t>Process/system/training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Fee overrun (added work)</a:t>
            </a:r>
          </a:p>
          <a:p>
            <a:pPr marL="1028700" lvl="1" indent="-342900"/>
            <a:r>
              <a:rPr lang="en-GB" dirty="0"/>
              <a:t>Ad hoc clause/process/policy</a:t>
            </a:r>
          </a:p>
          <a:p>
            <a:pPr marL="1028700" lvl="1" indent="-342900"/>
            <a:r>
              <a:rPr lang="en-GB" dirty="0"/>
              <a:t>Audit- check that you don’t breach the 15% rule!</a:t>
            </a:r>
          </a:p>
          <a:p>
            <a:pPr marL="1028700" lvl="1" indent="-342900"/>
            <a:r>
              <a:rPr lang="en-GB" dirty="0"/>
              <a:t>Risk of “quick questions”!</a:t>
            </a:r>
          </a:p>
        </p:txBody>
      </p:sp>
    </p:spTree>
    <p:extLst>
      <p:ext uri="{BB962C8B-B14F-4D97-AF65-F5344CB8AC3E}">
        <p14:creationId xmlns:p14="http://schemas.microsoft.com/office/powerpoint/2010/main" val="143238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719091"/>
            <a:ext cx="10872196" cy="1012554"/>
          </a:xfrm>
        </p:spPr>
        <p:txBody>
          <a:bodyPr/>
          <a:lstStyle/>
          <a:p>
            <a:pPr algn="ctr"/>
            <a:r>
              <a:rPr lang="en-US" dirty="0"/>
              <a:t>How can fee disputes be avoided (3)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731645"/>
            <a:ext cx="10872196" cy="42405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Difficult Client</a:t>
            </a:r>
          </a:p>
          <a:p>
            <a:pPr marL="1028700" lvl="1" indent="-342900"/>
            <a:r>
              <a:rPr lang="en-US" dirty="0"/>
              <a:t>Do you want to act for them?</a:t>
            </a:r>
          </a:p>
          <a:p>
            <a:pPr marL="1028700" lvl="1" indent="-342900"/>
            <a:r>
              <a:rPr lang="en-US" dirty="0"/>
              <a:t>Are they cost effective?</a:t>
            </a:r>
          </a:p>
          <a:p>
            <a:pPr marL="1028700" lvl="1" indent="-342900"/>
            <a:r>
              <a:rPr lang="en-US" dirty="0"/>
              <a:t>Think about why they are difficult</a:t>
            </a:r>
          </a:p>
          <a:p>
            <a:pPr marL="1028700" lvl="1" indent="-342900"/>
            <a:r>
              <a:rPr lang="en-US" dirty="0"/>
              <a:t>Is being difficult their “modus operandi”?</a:t>
            </a:r>
          </a:p>
          <a:p>
            <a:pPr marL="1028700" lvl="1" indent="-342900"/>
            <a:r>
              <a:rPr lang="en-US" dirty="0"/>
              <a:t>Why have they come to you?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Failure to pay/client cashflow issues etc.</a:t>
            </a:r>
          </a:p>
          <a:p>
            <a:pPr marL="1028700" lvl="1" indent="-342900"/>
            <a:r>
              <a:rPr lang="en-US" dirty="0"/>
              <a:t>Payment in advance</a:t>
            </a:r>
          </a:p>
          <a:p>
            <a:pPr marL="1028700" lvl="1" indent="-342900"/>
            <a:r>
              <a:rPr lang="en-US" dirty="0"/>
              <a:t>Monthly billing</a:t>
            </a:r>
          </a:p>
          <a:p>
            <a:pPr marL="1028700" lvl="1" indent="-342900"/>
            <a:r>
              <a:rPr lang="en-US" dirty="0"/>
              <a:t>“cant incur more </a:t>
            </a:r>
            <a:r>
              <a:rPr lang="en-US" dirty="0" err="1"/>
              <a:t>wip</a:t>
            </a:r>
            <a:r>
              <a:rPr lang="en-US" dirty="0"/>
              <a:t> until bill paid” (if permitted)</a:t>
            </a:r>
          </a:p>
          <a:p>
            <a:pPr marL="1028700" lvl="1" indent="-342900"/>
            <a:r>
              <a:rPr lang="en-US" dirty="0"/>
              <a:t>Why have they changed firms to come to you? (if out of sync)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81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168676"/>
            <a:ext cx="10872196" cy="717149"/>
          </a:xfrm>
        </p:spPr>
        <p:txBody>
          <a:bodyPr/>
          <a:lstStyle/>
          <a:p>
            <a:pPr algn="ctr"/>
            <a:r>
              <a:rPr lang="en-US" dirty="0"/>
              <a:t>Consequences of chasing unpaid fees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885826"/>
            <a:ext cx="10872196" cy="50863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Client pays in full</a:t>
            </a:r>
          </a:p>
          <a:p>
            <a:pPr marL="1028700" lvl="1" indent="-342900"/>
            <a:r>
              <a:rPr lang="en-US" dirty="0"/>
              <a:t>Relationship damaged to an extent?</a:t>
            </a:r>
          </a:p>
          <a:p>
            <a:pPr marL="1028700" lvl="1" indent="-342900"/>
            <a:r>
              <a:rPr lang="en-US" dirty="0"/>
              <a:t>Agree time to pay if cashflow cause of unpaid fee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Client doesn’t pay</a:t>
            </a:r>
          </a:p>
          <a:p>
            <a:pPr marL="1028700" lvl="1" indent="-342900"/>
            <a:r>
              <a:rPr lang="en-US" dirty="0"/>
              <a:t>Discussion and agree a deal ( see later)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Client doesn’t pay</a:t>
            </a:r>
          </a:p>
          <a:p>
            <a:pPr marL="1028700" lvl="1" indent="-342900"/>
            <a:r>
              <a:rPr lang="en-US" dirty="0"/>
              <a:t>You decide not to pursue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Client doesn’t pay</a:t>
            </a:r>
          </a:p>
          <a:p>
            <a:pPr marL="1028700" lvl="1" indent="-342900"/>
            <a:r>
              <a:rPr lang="en-US" dirty="0"/>
              <a:t>You decide to pursue it and win</a:t>
            </a:r>
          </a:p>
          <a:p>
            <a:pPr marL="1485900" lvl="2" indent="-342900"/>
            <a:r>
              <a:rPr lang="en-US" dirty="0"/>
              <a:t>Do you recover (has the client got the money?)</a:t>
            </a:r>
          </a:p>
          <a:p>
            <a:pPr marL="1028700" lvl="1" indent="-342900"/>
            <a:r>
              <a:rPr lang="en-US" dirty="0"/>
              <a:t>You decide to pursue it and client defends with a professional negligence counterclaim</a:t>
            </a:r>
          </a:p>
          <a:p>
            <a:pPr marL="1485900" lvl="2" indent="-342900"/>
            <a:r>
              <a:rPr lang="en-US" dirty="0"/>
              <a:t>Time consuming, costly, impact on your insurance</a:t>
            </a:r>
          </a:p>
          <a:p>
            <a:pPr marL="1028700" lvl="1" indent="-342900"/>
            <a:r>
              <a:rPr lang="en-US" dirty="0"/>
              <a:t>You decide to pursue it and client defends with a contract/quantum </a:t>
            </a:r>
            <a:r>
              <a:rPr lang="en-US" dirty="0" err="1"/>
              <a:t>defence</a:t>
            </a:r>
            <a:endParaRPr lang="en-US" dirty="0"/>
          </a:p>
          <a:p>
            <a:pPr marL="1485900" lvl="2" indent="-342900"/>
            <a:r>
              <a:rPr lang="en-US" dirty="0"/>
              <a:t>Time consuming and costly</a:t>
            </a:r>
          </a:p>
          <a:p>
            <a:pPr marL="1943100" lvl="3" indent="-342900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85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1"/>
            <a:ext cx="10872196" cy="816746"/>
          </a:xfrm>
        </p:spPr>
        <p:txBody>
          <a:bodyPr/>
          <a:lstStyle/>
          <a:p>
            <a:pPr algn="ctr"/>
            <a:r>
              <a:rPr lang="en-US" dirty="0"/>
              <a:t>Implications of fee dispute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896645"/>
            <a:ext cx="10872196" cy="50755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Unhappy client</a:t>
            </a:r>
          </a:p>
          <a:p>
            <a:pPr marL="1028700" lvl="1" indent="-342900"/>
            <a:r>
              <a:rPr lang="en-US" dirty="0"/>
              <a:t>Time spent resolving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Reputational issues</a:t>
            </a:r>
          </a:p>
          <a:p>
            <a:pPr marL="1028700" lvl="1" indent="-342900"/>
            <a:r>
              <a:rPr lang="en-US" dirty="0"/>
              <a:t>Client won’t recommend you to others</a:t>
            </a:r>
          </a:p>
          <a:p>
            <a:pPr marL="1028700" lvl="1" indent="-342900"/>
            <a:r>
              <a:rPr lang="en-US" dirty="0"/>
              <a:t>Lost income streams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Cashflow/income issues</a:t>
            </a:r>
          </a:p>
          <a:p>
            <a:pPr marL="1028700" lvl="1" indent="-342900"/>
            <a:r>
              <a:rPr lang="en-US" dirty="0"/>
              <a:t>Impact on budgets and forecast incomes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Prompted professional negligence issues</a:t>
            </a:r>
          </a:p>
          <a:p>
            <a:pPr marL="1028700" lvl="1" indent="-342900"/>
            <a:r>
              <a:rPr lang="en-US" dirty="0"/>
              <a:t>As a </a:t>
            </a:r>
            <a:r>
              <a:rPr lang="en-US" dirty="0" err="1"/>
              <a:t>defence</a:t>
            </a:r>
            <a:r>
              <a:rPr lang="en-US" dirty="0"/>
              <a:t> to any claim for fees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Potential insurance issues </a:t>
            </a:r>
          </a:p>
          <a:p>
            <a:pPr marL="1028700" lvl="1" indent="-342900"/>
            <a:r>
              <a:rPr lang="en-US" dirty="0"/>
              <a:t>Is it a claim or circumstance</a:t>
            </a:r>
          </a:p>
          <a:p>
            <a:pPr marL="1028700" lvl="1" indent="-342900"/>
            <a:r>
              <a:rPr lang="en-US" dirty="0"/>
              <a:t>Impact on future insurance</a:t>
            </a:r>
          </a:p>
          <a:p>
            <a:pPr marL="1028700" lvl="1" indent="-342900"/>
            <a:r>
              <a:rPr lang="en-US" dirty="0"/>
              <a:t>Handling of settlement can impact- see later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40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3BB1C8-1196-4310-A842-33412BC690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404" y="1025305"/>
            <a:ext cx="10872196" cy="437846"/>
          </a:xfrm>
        </p:spPr>
        <p:txBody>
          <a:bodyPr/>
          <a:lstStyle/>
          <a:p>
            <a:pPr algn="ctr"/>
            <a:r>
              <a:rPr lang="en-US" dirty="0"/>
              <a:t>Common mistakes made when</a:t>
            </a:r>
          </a:p>
          <a:p>
            <a:pPr algn="ctr"/>
            <a:r>
              <a:rPr lang="en-US" dirty="0"/>
              <a:t> handling fee disputes (1)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D5220-5E08-4324-B316-3D0CE5A0D2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404" y="1731645"/>
            <a:ext cx="10872196" cy="42405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 identifying the root cause of the dispute (see earlier)</a:t>
            </a:r>
          </a:p>
          <a:p>
            <a:pPr marL="1028700" lvl="1" indent="-342900"/>
            <a:r>
              <a:rPr lang="en-US" dirty="0"/>
              <a:t>Is the client not paying because you haven’t given good service?</a:t>
            </a:r>
          </a:p>
          <a:p>
            <a:pPr marL="1028700" lvl="1" indent="-342900"/>
            <a:r>
              <a:rPr lang="en-US" dirty="0"/>
              <a:t>Is the client not paying because you have overcharged and not kept them advised?</a:t>
            </a:r>
          </a:p>
          <a:p>
            <a:pPr marL="1028700" lvl="1" indent="-342900"/>
            <a:r>
              <a:rPr lang="en-US" dirty="0"/>
              <a:t>Look at the time records! And the narratives!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Premature action!</a:t>
            </a:r>
          </a:p>
          <a:p>
            <a:pPr marL="1028700" lvl="1" indent="-342900"/>
            <a:r>
              <a:rPr lang="en-US" dirty="0"/>
              <a:t>Lack of joined up thinking in the firm</a:t>
            </a:r>
          </a:p>
          <a:p>
            <a:pPr marL="1028700" lvl="1" indent="-342900"/>
            <a:r>
              <a:rPr lang="en-US" dirty="0"/>
              <a:t>Can we assuage client’s concerns?</a:t>
            </a:r>
          </a:p>
          <a:p>
            <a:pPr marL="1028700" lvl="1" indent="-342900"/>
            <a:r>
              <a:rPr lang="en-US" dirty="0"/>
              <a:t>Have we caused a problem that can be put right?</a:t>
            </a:r>
          </a:p>
          <a:p>
            <a:pPr marL="1028700" lvl="1" indent="-342900"/>
            <a:r>
              <a:rPr lang="en-US" dirty="0"/>
              <a:t>Is an apology warranted ( if so, should insurers’ consent be obtained – see later)</a:t>
            </a:r>
          </a:p>
        </p:txBody>
      </p:sp>
    </p:spTree>
    <p:extLst>
      <p:ext uri="{BB962C8B-B14F-4D97-AF65-F5344CB8AC3E}">
        <p14:creationId xmlns:p14="http://schemas.microsoft.com/office/powerpoint/2010/main" val="243158291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s">
  <a:themeElements>
    <a:clrScheme name="Karen Eckstein 1">
      <a:dk1>
        <a:srgbClr val="205770"/>
      </a:dk1>
      <a:lt1>
        <a:srgbClr val="FFFFFF"/>
      </a:lt1>
      <a:dk2>
        <a:srgbClr val="0A6E78"/>
      </a:dk2>
      <a:lt2>
        <a:srgbClr val="FFFFFF"/>
      </a:lt2>
      <a:accent1>
        <a:srgbClr val="D68C45"/>
      </a:accent1>
      <a:accent2>
        <a:srgbClr val="ADD6CC"/>
      </a:accent2>
      <a:accent3>
        <a:srgbClr val="E8D6CC"/>
      </a:accent3>
      <a:accent4>
        <a:srgbClr val="D68C45"/>
      </a:accent4>
      <a:accent5>
        <a:srgbClr val="4BACC6"/>
      </a:accent5>
      <a:accent6>
        <a:srgbClr val="ECE7D8"/>
      </a:accent6>
      <a:hlink>
        <a:srgbClr val="D68B45"/>
      </a:hlink>
      <a:folHlink>
        <a:srgbClr val="096D7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s">
  <a:themeElements>
    <a:clrScheme name="Karen Eckstein 1">
      <a:dk1>
        <a:srgbClr val="205770"/>
      </a:dk1>
      <a:lt1>
        <a:srgbClr val="FFFFFF"/>
      </a:lt1>
      <a:dk2>
        <a:srgbClr val="0A6E78"/>
      </a:dk2>
      <a:lt2>
        <a:srgbClr val="FFFFFF"/>
      </a:lt2>
      <a:accent1>
        <a:srgbClr val="D68C45"/>
      </a:accent1>
      <a:accent2>
        <a:srgbClr val="ADD6CC"/>
      </a:accent2>
      <a:accent3>
        <a:srgbClr val="E8D6CC"/>
      </a:accent3>
      <a:accent4>
        <a:srgbClr val="D68C45"/>
      </a:accent4>
      <a:accent5>
        <a:srgbClr val="4BACC6"/>
      </a:accent5>
      <a:accent6>
        <a:srgbClr val="ECE7D8"/>
      </a:accent6>
      <a:hlink>
        <a:srgbClr val="D68B45"/>
      </a:hlink>
      <a:folHlink>
        <a:srgbClr val="096D7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nd slide">
  <a:themeElements>
    <a:clrScheme name="Karen Eckstein 1">
      <a:dk1>
        <a:srgbClr val="205770"/>
      </a:dk1>
      <a:lt1>
        <a:srgbClr val="FFFFFF"/>
      </a:lt1>
      <a:dk2>
        <a:srgbClr val="0A6E78"/>
      </a:dk2>
      <a:lt2>
        <a:srgbClr val="FFFFFF"/>
      </a:lt2>
      <a:accent1>
        <a:srgbClr val="D68C45"/>
      </a:accent1>
      <a:accent2>
        <a:srgbClr val="ADD6CC"/>
      </a:accent2>
      <a:accent3>
        <a:srgbClr val="E8D6CC"/>
      </a:accent3>
      <a:accent4>
        <a:srgbClr val="D68C45"/>
      </a:accent4>
      <a:accent5>
        <a:srgbClr val="4BACC6"/>
      </a:accent5>
      <a:accent6>
        <a:srgbClr val="ECE7D8"/>
      </a:accent6>
      <a:hlink>
        <a:srgbClr val="D68B45"/>
      </a:hlink>
      <a:folHlink>
        <a:srgbClr val="096D7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</Words>
  <Application>Microsoft Office PowerPoint</Application>
  <PresentationFormat>Widescreen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Titles</vt:lpstr>
      <vt:lpstr>Content slides</vt:lpstr>
      <vt:lpstr>End slide</vt:lpstr>
      <vt:lpstr>Fee disputes, how to handle them and implications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Fee Disputes, how to handle them and their implications- 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Karen Eckstein</cp:lastModifiedBy>
  <cp:revision>15</cp:revision>
  <cp:lastPrinted>2022-11-24T20:23:07Z</cp:lastPrinted>
  <dcterms:created xsi:type="dcterms:W3CDTF">2021-06-22T19:25:58Z</dcterms:created>
  <dcterms:modified xsi:type="dcterms:W3CDTF">2022-11-24T20:27:38Z</dcterms:modified>
</cp:coreProperties>
</file>