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2" r:id="rId2"/>
    <p:sldMasterId id="2147483654" r:id="rId3"/>
  </p:sldMasterIdLst>
  <p:sldIdLst>
    <p:sldId id="256" r:id="rId4"/>
    <p:sldId id="262" r:id="rId5"/>
    <p:sldId id="266" r:id="rId6"/>
    <p:sldId id="265" r:id="rId7"/>
    <p:sldId id="264" r:id="rId8"/>
    <p:sldId id="263" r:id="rId9"/>
    <p:sldId id="267" r:id="rId10"/>
    <p:sldId id="268" r:id="rId11"/>
    <p:sldId id="272" r:id="rId12"/>
    <p:sldId id="270" r:id="rId13"/>
    <p:sldId id="271" r:id="rId14"/>
    <p:sldId id="269" r:id="rId15"/>
    <p:sldId id="273" r:id="rId16"/>
    <p:sldId id="274" r:id="rId17"/>
    <p:sldId id="25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405"/>
  </p:normalViewPr>
  <p:slideViewPr>
    <p:cSldViewPr snapToGrid="0" snapToObjects="1">
      <p:cViewPr varScale="1">
        <p:scale>
          <a:sx n="86" d="100"/>
          <a:sy n="86" d="100"/>
        </p:scale>
        <p:origin x="533"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microsoft.com/office/2016/11/relationships/changesInfo" Target="changesInfos/changesInfo1.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en Eckstein" userId="2d51bc18-35e7-4a8a-ad9b-f4dcdea568a8" providerId="ADAL" clId="{50D178AA-63F1-4D10-B2EF-6AD602E2459F}"/>
    <pc:docChg chg="modSld">
      <pc:chgData name="Karen Eckstein" userId="2d51bc18-35e7-4a8a-ad9b-f4dcdea568a8" providerId="ADAL" clId="{50D178AA-63F1-4D10-B2EF-6AD602E2459F}" dt="2022-04-07T11:38:40.138" v="58" actId="20577"/>
      <pc:docMkLst>
        <pc:docMk/>
      </pc:docMkLst>
      <pc:sldChg chg="modSp mod">
        <pc:chgData name="Karen Eckstein" userId="2d51bc18-35e7-4a8a-ad9b-f4dcdea568a8" providerId="ADAL" clId="{50D178AA-63F1-4D10-B2EF-6AD602E2459F}" dt="2022-04-07T11:38:23.010" v="33" actId="6549"/>
        <pc:sldMkLst>
          <pc:docMk/>
          <pc:sldMk cId="1723103872" sldId="256"/>
        </pc:sldMkLst>
        <pc:spChg chg="mod">
          <ac:chgData name="Karen Eckstein" userId="2d51bc18-35e7-4a8a-ad9b-f4dcdea568a8" providerId="ADAL" clId="{50D178AA-63F1-4D10-B2EF-6AD602E2459F}" dt="2022-04-07T11:38:18.855" v="31" actId="20577"/>
          <ac:spMkLst>
            <pc:docMk/>
            <pc:sldMk cId="1723103872" sldId="256"/>
            <ac:spMk id="4" creationId="{F5DF44E2-2A3F-5D45-9CF4-527F217631CD}"/>
          </ac:spMkLst>
        </pc:spChg>
        <pc:spChg chg="mod">
          <ac:chgData name="Karen Eckstein" userId="2d51bc18-35e7-4a8a-ad9b-f4dcdea568a8" providerId="ADAL" clId="{50D178AA-63F1-4D10-B2EF-6AD602E2459F}" dt="2022-04-07T11:38:23.010" v="33" actId="6549"/>
          <ac:spMkLst>
            <pc:docMk/>
            <pc:sldMk cId="1723103872" sldId="256"/>
            <ac:spMk id="5" creationId="{5E4EE5FA-AE19-2649-BECC-D8A5F1B1F3CF}"/>
          </ac:spMkLst>
        </pc:spChg>
      </pc:sldChg>
      <pc:sldChg chg="modSp mod">
        <pc:chgData name="Karen Eckstein" userId="2d51bc18-35e7-4a8a-ad9b-f4dcdea568a8" providerId="ADAL" clId="{50D178AA-63F1-4D10-B2EF-6AD602E2459F}" dt="2022-04-07T11:38:40.138" v="58" actId="20577"/>
        <pc:sldMkLst>
          <pc:docMk/>
          <pc:sldMk cId="4224347557" sldId="258"/>
        </pc:sldMkLst>
        <pc:spChg chg="mod">
          <ac:chgData name="Karen Eckstein" userId="2d51bc18-35e7-4a8a-ad9b-f4dcdea568a8" providerId="ADAL" clId="{50D178AA-63F1-4D10-B2EF-6AD602E2459F}" dt="2022-04-07T11:38:40.138" v="58" actId="20577"/>
          <ac:spMkLst>
            <pc:docMk/>
            <pc:sldMk cId="4224347557" sldId="258"/>
            <ac:spMk id="2" creationId="{A0F905C1-501A-FF41-9F78-2ACCC2F61473}"/>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tx1"/>
        </a:solidFill>
        <a:effectLst/>
      </p:bgPr>
    </p:bg>
    <p:spTree>
      <p:nvGrpSpPr>
        <p:cNvPr id="1" name=""/>
        <p:cNvGrpSpPr/>
        <p:nvPr/>
      </p:nvGrpSpPr>
      <p:grpSpPr>
        <a:xfrm>
          <a:off x="0" y="0"/>
          <a:ext cx="0" cy="0"/>
          <a:chOff x="0" y="0"/>
          <a:chExt cx="0" cy="0"/>
        </a:xfrm>
      </p:grpSpPr>
      <p:sp>
        <p:nvSpPr>
          <p:cNvPr id="26" name="Oval 25">
            <a:extLst>
              <a:ext uri="{FF2B5EF4-FFF2-40B4-BE49-F238E27FC236}">
                <a16:creationId xmlns:a16="http://schemas.microsoft.com/office/drawing/2014/main" id="{41A1FB0F-1C5C-844C-8C46-D2BBE08905E5}"/>
              </a:ext>
            </a:extLst>
          </p:cNvPr>
          <p:cNvSpPr/>
          <p:nvPr userDrawn="1"/>
        </p:nvSpPr>
        <p:spPr>
          <a:xfrm>
            <a:off x="-1608484" y="-2166292"/>
            <a:ext cx="11298584" cy="1129858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8" name="Title 90">
            <a:extLst>
              <a:ext uri="{FF2B5EF4-FFF2-40B4-BE49-F238E27FC236}">
                <a16:creationId xmlns:a16="http://schemas.microsoft.com/office/drawing/2014/main" id="{2FB4C903-3243-CE41-ABFE-3F1D160EB1D8}"/>
              </a:ext>
            </a:extLst>
          </p:cNvPr>
          <p:cNvSpPr>
            <a:spLocks noGrp="1"/>
          </p:cNvSpPr>
          <p:nvPr>
            <p:ph type="title"/>
          </p:nvPr>
        </p:nvSpPr>
        <p:spPr>
          <a:xfrm>
            <a:off x="679893" y="2241419"/>
            <a:ext cx="7706319" cy="2398702"/>
          </a:xfrm>
          <a:prstGeom prst="rect">
            <a:avLst/>
          </a:prstGeom>
        </p:spPr>
        <p:txBody>
          <a:bodyPr anchor="b"/>
          <a:lstStyle>
            <a:lvl1pPr>
              <a:defRPr sz="5000">
                <a:solidFill>
                  <a:schemeClr val="bg1"/>
                </a:solidFill>
              </a:defRPr>
            </a:lvl1pPr>
          </a:lstStyle>
          <a:p>
            <a:r>
              <a:rPr lang="en-US" dirty="0"/>
              <a:t>Click to edit Master title style</a:t>
            </a:r>
          </a:p>
        </p:txBody>
      </p:sp>
      <p:cxnSp>
        <p:nvCxnSpPr>
          <p:cNvPr id="29" name="Straight Connector 28">
            <a:extLst>
              <a:ext uri="{FF2B5EF4-FFF2-40B4-BE49-F238E27FC236}">
                <a16:creationId xmlns:a16="http://schemas.microsoft.com/office/drawing/2014/main" id="{BDFEBF5A-F0CE-3244-8110-D6EC672148A4}"/>
              </a:ext>
            </a:extLst>
          </p:cNvPr>
          <p:cNvCxnSpPr/>
          <p:nvPr userDrawn="1"/>
        </p:nvCxnSpPr>
        <p:spPr>
          <a:xfrm>
            <a:off x="679893" y="6223000"/>
            <a:ext cx="10851707" cy="0"/>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DACBDBAD-1B6A-A34F-9AC3-4B34C4508423}"/>
              </a:ext>
            </a:extLst>
          </p:cNvPr>
          <p:cNvSpPr/>
          <p:nvPr userDrawn="1"/>
        </p:nvSpPr>
        <p:spPr>
          <a:xfrm>
            <a:off x="10072050" y="6273800"/>
            <a:ext cx="1510350" cy="256545"/>
          </a:xfrm>
          <a:prstGeom prst="rect">
            <a:avLst/>
          </a:prstGeom>
        </p:spPr>
        <p:txBody>
          <a:bodyPr wrap="none">
            <a:spAutoFit/>
          </a:bodyPr>
          <a:lstStyle/>
          <a:p>
            <a:pPr lvl="0" algn="r"/>
            <a:r>
              <a:rPr lang="en-US" sz="1067" dirty="0" err="1">
                <a:solidFill>
                  <a:schemeClr val="bg1"/>
                </a:solidFill>
              </a:rPr>
              <a:t>kareneckstein.co.uk</a:t>
            </a:r>
            <a:endParaRPr lang="en-US" sz="1067" dirty="0">
              <a:solidFill>
                <a:schemeClr val="bg1"/>
              </a:solidFill>
            </a:endParaRPr>
          </a:p>
        </p:txBody>
      </p:sp>
      <p:pic>
        <p:nvPicPr>
          <p:cNvPr id="31" name="Picture 30">
            <a:extLst>
              <a:ext uri="{FF2B5EF4-FFF2-40B4-BE49-F238E27FC236}">
                <a16:creationId xmlns:a16="http://schemas.microsoft.com/office/drawing/2014/main" id="{27195FE6-0812-E847-A286-C8ED0FE692B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505" y="539268"/>
            <a:ext cx="1537312" cy="779764"/>
          </a:xfrm>
          <a:prstGeom prst="rect">
            <a:avLst/>
          </a:prstGeom>
        </p:spPr>
      </p:pic>
      <p:sp>
        <p:nvSpPr>
          <p:cNvPr id="32" name="Text Placeholder 92">
            <a:extLst>
              <a:ext uri="{FF2B5EF4-FFF2-40B4-BE49-F238E27FC236}">
                <a16:creationId xmlns:a16="http://schemas.microsoft.com/office/drawing/2014/main" id="{3CFA7CA3-BB6A-ED44-A18E-38F892C207BF}"/>
              </a:ext>
            </a:extLst>
          </p:cNvPr>
          <p:cNvSpPr>
            <a:spLocks noGrp="1"/>
          </p:cNvSpPr>
          <p:nvPr>
            <p:ph type="body" sz="quarter" idx="10" hasCustomPrompt="1"/>
          </p:nvPr>
        </p:nvSpPr>
        <p:spPr>
          <a:xfrm>
            <a:off x="657505" y="4838881"/>
            <a:ext cx="7706319" cy="972321"/>
          </a:xfrm>
          <a:prstGeom prst="rect">
            <a:avLst/>
          </a:prstGeom>
        </p:spPr>
        <p:txBody>
          <a:bodyPr anchor="t"/>
          <a:lstStyle>
            <a:lvl1pPr marL="0" indent="0">
              <a:buNone/>
              <a:defRPr sz="2333">
                <a:solidFill>
                  <a:schemeClr val="bg1"/>
                </a:solidFill>
              </a:defRPr>
            </a:lvl1pPr>
          </a:lstStyle>
          <a:p>
            <a:pPr lvl="0"/>
            <a:r>
              <a:rPr lang="en-US" dirty="0"/>
              <a:t>Insert content here</a:t>
            </a:r>
          </a:p>
        </p:txBody>
      </p:sp>
      <p:sp>
        <p:nvSpPr>
          <p:cNvPr id="34" name="Text Placeholder 92">
            <a:extLst>
              <a:ext uri="{FF2B5EF4-FFF2-40B4-BE49-F238E27FC236}">
                <a16:creationId xmlns:a16="http://schemas.microsoft.com/office/drawing/2014/main" id="{30F6319E-4FC3-3942-8AB7-545DD182B06C}"/>
              </a:ext>
            </a:extLst>
          </p:cNvPr>
          <p:cNvSpPr>
            <a:spLocks noGrp="1"/>
          </p:cNvSpPr>
          <p:nvPr>
            <p:ph type="body" sz="quarter" idx="11" hasCustomPrompt="1"/>
          </p:nvPr>
        </p:nvSpPr>
        <p:spPr>
          <a:xfrm>
            <a:off x="9690101" y="5206482"/>
            <a:ext cx="1981200" cy="600720"/>
          </a:xfrm>
          <a:prstGeom prst="rect">
            <a:avLst/>
          </a:prstGeom>
        </p:spPr>
        <p:txBody>
          <a:bodyPr anchor="b"/>
          <a:lstStyle>
            <a:lvl1pPr marL="0" indent="0">
              <a:buNone/>
              <a:defRPr sz="1600">
                <a:solidFill>
                  <a:schemeClr val="accent2"/>
                </a:solidFill>
              </a:defRPr>
            </a:lvl1pPr>
          </a:lstStyle>
          <a:p>
            <a:pPr lvl="0"/>
            <a:r>
              <a:rPr lang="en-US" dirty="0"/>
              <a:t>Karen Eckstein </a:t>
            </a:r>
            <a:br>
              <a:rPr lang="en-US" dirty="0"/>
            </a:br>
            <a:r>
              <a:rPr lang="en-US" dirty="0"/>
              <a:t>LLB, CTA, Cert IRM</a:t>
            </a:r>
          </a:p>
        </p:txBody>
      </p:sp>
    </p:spTree>
    <p:extLst>
      <p:ext uri="{BB962C8B-B14F-4D97-AF65-F5344CB8AC3E}">
        <p14:creationId xmlns:p14="http://schemas.microsoft.com/office/powerpoint/2010/main" val="232184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accent6"/>
        </a:solidFill>
        <a:effectLst/>
      </p:bgPr>
    </p:bg>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1E2653DA-51D7-9C4C-A4AD-5034D92E4FC5}"/>
              </a:ext>
            </a:extLst>
          </p:cNvPr>
          <p:cNvSpPr/>
          <p:nvPr userDrawn="1"/>
        </p:nvSpPr>
        <p:spPr>
          <a:xfrm>
            <a:off x="7655923" y="2667000"/>
            <a:ext cx="8382000" cy="838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8" name="Oval 7">
            <a:extLst>
              <a:ext uri="{FF2B5EF4-FFF2-40B4-BE49-F238E27FC236}">
                <a16:creationId xmlns:a16="http://schemas.microsoft.com/office/drawing/2014/main" id="{5F4143CF-8F52-DC46-82AB-115E0AA0E093}"/>
              </a:ext>
            </a:extLst>
          </p:cNvPr>
          <p:cNvSpPr/>
          <p:nvPr userDrawn="1"/>
        </p:nvSpPr>
        <p:spPr>
          <a:xfrm>
            <a:off x="7776187" y="-1979326"/>
            <a:ext cx="3974726" cy="401617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cxnSp>
        <p:nvCxnSpPr>
          <p:cNvPr id="9" name="Straight Connector 8">
            <a:extLst>
              <a:ext uri="{FF2B5EF4-FFF2-40B4-BE49-F238E27FC236}">
                <a16:creationId xmlns:a16="http://schemas.microsoft.com/office/drawing/2014/main" id="{B1DBED92-EB31-964F-A5F4-B991539FD6E3}"/>
              </a:ext>
            </a:extLst>
          </p:cNvPr>
          <p:cNvCxnSpPr/>
          <p:nvPr userDrawn="1"/>
        </p:nvCxnSpPr>
        <p:spPr>
          <a:xfrm>
            <a:off x="679893" y="6223000"/>
            <a:ext cx="10851707"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887B2B88-C9E8-4847-A7D1-E594EB10BE7F}"/>
              </a:ext>
            </a:extLst>
          </p:cNvPr>
          <p:cNvSpPr/>
          <p:nvPr userDrawn="1"/>
        </p:nvSpPr>
        <p:spPr>
          <a:xfrm>
            <a:off x="10072050" y="6273800"/>
            <a:ext cx="1510350" cy="256545"/>
          </a:xfrm>
          <a:prstGeom prst="rect">
            <a:avLst/>
          </a:prstGeom>
        </p:spPr>
        <p:txBody>
          <a:bodyPr wrap="none">
            <a:spAutoFit/>
          </a:bodyPr>
          <a:lstStyle/>
          <a:p>
            <a:pPr lvl="0" algn="r"/>
            <a:r>
              <a:rPr lang="en-US" sz="1067" dirty="0" err="1">
                <a:solidFill>
                  <a:schemeClr val="bg1"/>
                </a:solidFill>
              </a:rPr>
              <a:t>kareneckstein.co.uk</a:t>
            </a:r>
            <a:endParaRPr lang="en-US" sz="1067" dirty="0">
              <a:solidFill>
                <a:schemeClr val="bg1"/>
              </a:solidFill>
            </a:endParaRPr>
          </a:p>
        </p:txBody>
      </p:sp>
      <p:pic>
        <p:nvPicPr>
          <p:cNvPr id="11" name="Picture 10">
            <a:extLst>
              <a:ext uri="{FF2B5EF4-FFF2-40B4-BE49-F238E27FC236}">
                <a16:creationId xmlns:a16="http://schemas.microsoft.com/office/drawing/2014/main" id="{6B6B4DB9-56C1-D64E-85B5-82E6E7C30EF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505" y="539268"/>
            <a:ext cx="1537312" cy="779763"/>
          </a:xfrm>
          <a:prstGeom prst="rect">
            <a:avLst/>
          </a:prstGeom>
        </p:spPr>
      </p:pic>
      <p:sp>
        <p:nvSpPr>
          <p:cNvPr id="12" name="Title 90">
            <a:extLst>
              <a:ext uri="{FF2B5EF4-FFF2-40B4-BE49-F238E27FC236}">
                <a16:creationId xmlns:a16="http://schemas.microsoft.com/office/drawing/2014/main" id="{9E4808A5-7640-1D47-B6B1-B017F37D0229}"/>
              </a:ext>
            </a:extLst>
          </p:cNvPr>
          <p:cNvSpPr>
            <a:spLocks noGrp="1"/>
          </p:cNvSpPr>
          <p:nvPr>
            <p:ph type="title"/>
          </p:nvPr>
        </p:nvSpPr>
        <p:spPr>
          <a:xfrm>
            <a:off x="679893" y="2245048"/>
            <a:ext cx="7706319" cy="2398702"/>
          </a:xfrm>
          <a:prstGeom prst="rect">
            <a:avLst/>
          </a:prstGeom>
        </p:spPr>
        <p:txBody>
          <a:bodyPr anchor="b"/>
          <a:lstStyle>
            <a:lvl1pPr>
              <a:defRPr sz="5000">
                <a:solidFill>
                  <a:schemeClr val="tx1"/>
                </a:solidFill>
              </a:defRPr>
            </a:lvl1pPr>
          </a:lstStyle>
          <a:p>
            <a:r>
              <a:rPr lang="en-US" dirty="0"/>
              <a:t>Click to edit Master title style</a:t>
            </a:r>
          </a:p>
        </p:txBody>
      </p:sp>
      <p:sp>
        <p:nvSpPr>
          <p:cNvPr id="13" name="Text Placeholder 92">
            <a:extLst>
              <a:ext uri="{FF2B5EF4-FFF2-40B4-BE49-F238E27FC236}">
                <a16:creationId xmlns:a16="http://schemas.microsoft.com/office/drawing/2014/main" id="{9A770C54-6FBF-D84D-B7E7-C90F231B5D0A}"/>
              </a:ext>
            </a:extLst>
          </p:cNvPr>
          <p:cNvSpPr>
            <a:spLocks noGrp="1"/>
          </p:cNvSpPr>
          <p:nvPr>
            <p:ph type="body" sz="quarter" idx="10" hasCustomPrompt="1"/>
          </p:nvPr>
        </p:nvSpPr>
        <p:spPr>
          <a:xfrm>
            <a:off x="679893" y="4842510"/>
            <a:ext cx="6838507" cy="972321"/>
          </a:xfrm>
          <a:prstGeom prst="rect">
            <a:avLst/>
          </a:prstGeom>
        </p:spPr>
        <p:txBody>
          <a:bodyPr anchor="t"/>
          <a:lstStyle>
            <a:lvl1pPr marL="0" indent="0">
              <a:buNone/>
              <a:defRPr sz="2333">
                <a:solidFill>
                  <a:schemeClr val="tx1"/>
                </a:solidFill>
              </a:defRPr>
            </a:lvl1pPr>
          </a:lstStyle>
          <a:p>
            <a:pPr lvl="0"/>
            <a:r>
              <a:rPr lang="en-US" dirty="0"/>
              <a:t>Insert content here</a:t>
            </a:r>
          </a:p>
        </p:txBody>
      </p:sp>
      <p:sp>
        <p:nvSpPr>
          <p:cNvPr id="16" name="Text Placeholder 92">
            <a:extLst>
              <a:ext uri="{FF2B5EF4-FFF2-40B4-BE49-F238E27FC236}">
                <a16:creationId xmlns:a16="http://schemas.microsoft.com/office/drawing/2014/main" id="{55781240-4577-A24D-990B-874ED62E29E6}"/>
              </a:ext>
            </a:extLst>
          </p:cNvPr>
          <p:cNvSpPr>
            <a:spLocks noGrp="1"/>
          </p:cNvSpPr>
          <p:nvPr>
            <p:ph type="body" sz="quarter" idx="11" hasCustomPrompt="1"/>
          </p:nvPr>
        </p:nvSpPr>
        <p:spPr>
          <a:xfrm>
            <a:off x="9690101" y="5206482"/>
            <a:ext cx="1981200" cy="600720"/>
          </a:xfrm>
          <a:prstGeom prst="rect">
            <a:avLst/>
          </a:prstGeom>
        </p:spPr>
        <p:txBody>
          <a:bodyPr anchor="b"/>
          <a:lstStyle>
            <a:lvl1pPr marL="0" indent="0">
              <a:buNone/>
              <a:defRPr sz="1600">
                <a:solidFill>
                  <a:schemeClr val="bg1"/>
                </a:solidFill>
              </a:defRPr>
            </a:lvl1pPr>
          </a:lstStyle>
          <a:p>
            <a:pPr lvl="0"/>
            <a:r>
              <a:rPr lang="en-US" dirty="0"/>
              <a:t>Karen Eckstein </a:t>
            </a:r>
            <a:br>
              <a:rPr lang="en-US" dirty="0"/>
            </a:br>
            <a:r>
              <a:rPr lang="en-US" dirty="0"/>
              <a:t>LLB, CTA, Cert IRM</a:t>
            </a:r>
          </a:p>
        </p:txBody>
      </p:sp>
    </p:spTree>
    <p:extLst>
      <p:ext uri="{BB962C8B-B14F-4D97-AF65-F5344CB8AC3E}">
        <p14:creationId xmlns:p14="http://schemas.microsoft.com/office/powerpoint/2010/main" val="620845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tx2"/>
        </a:solidFill>
        <a:effectLst/>
      </p:bgPr>
    </p:bg>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FFE449CE-B73E-764F-B853-B68474139188}"/>
              </a:ext>
            </a:extLst>
          </p:cNvPr>
          <p:cNvSpPr/>
          <p:nvPr userDrawn="1"/>
        </p:nvSpPr>
        <p:spPr>
          <a:xfrm>
            <a:off x="9795193" y="-1273359"/>
            <a:ext cx="4121463" cy="412146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8" name="Oval 7">
            <a:extLst>
              <a:ext uri="{FF2B5EF4-FFF2-40B4-BE49-F238E27FC236}">
                <a16:creationId xmlns:a16="http://schemas.microsoft.com/office/drawing/2014/main" id="{FA82B29D-6FCF-A94C-8908-AEE9FF8BE7E7}"/>
              </a:ext>
            </a:extLst>
          </p:cNvPr>
          <p:cNvSpPr/>
          <p:nvPr userDrawn="1"/>
        </p:nvSpPr>
        <p:spPr>
          <a:xfrm>
            <a:off x="7868124" y="3262765"/>
            <a:ext cx="5667532" cy="566753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cxnSp>
        <p:nvCxnSpPr>
          <p:cNvPr id="10" name="Straight Connector 9">
            <a:extLst>
              <a:ext uri="{FF2B5EF4-FFF2-40B4-BE49-F238E27FC236}">
                <a16:creationId xmlns:a16="http://schemas.microsoft.com/office/drawing/2014/main" id="{24741D01-5F92-9540-A74E-118CFDDBA3CF}"/>
              </a:ext>
            </a:extLst>
          </p:cNvPr>
          <p:cNvCxnSpPr/>
          <p:nvPr userDrawn="1"/>
        </p:nvCxnSpPr>
        <p:spPr>
          <a:xfrm>
            <a:off x="679893" y="6223000"/>
            <a:ext cx="10851707" cy="0"/>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BD423366-1DF8-FB4D-AAE7-B71880A56A0F}"/>
              </a:ext>
            </a:extLst>
          </p:cNvPr>
          <p:cNvSpPr/>
          <p:nvPr userDrawn="1"/>
        </p:nvSpPr>
        <p:spPr>
          <a:xfrm>
            <a:off x="10072050" y="6273800"/>
            <a:ext cx="1510350" cy="256545"/>
          </a:xfrm>
          <a:prstGeom prst="rect">
            <a:avLst/>
          </a:prstGeom>
        </p:spPr>
        <p:txBody>
          <a:bodyPr wrap="none">
            <a:spAutoFit/>
          </a:bodyPr>
          <a:lstStyle/>
          <a:p>
            <a:pPr lvl="0" algn="r"/>
            <a:r>
              <a:rPr lang="en-US" sz="1067" dirty="0" err="1">
                <a:solidFill>
                  <a:schemeClr val="bg1"/>
                </a:solidFill>
              </a:rPr>
              <a:t>kareneckstein.co.uk</a:t>
            </a:r>
            <a:endParaRPr lang="en-US" sz="1067" dirty="0">
              <a:solidFill>
                <a:schemeClr val="bg1"/>
              </a:solidFill>
            </a:endParaRPr>
          </a:p>
        </p:txBody>
      </p:sp>
      <p:pic>
        <p:nvPicPr>
          <p:cNvPr id="12" name="Picture 11">
            <a:extLst>
              <a:ext uri="{FF2B5EF4-FFF2-40B4-BE49-F238E27FC236}">
                <a16:creationId xmlns:a16="http://schemas.microsoft.com/office/drawing/2014/main" id="{D89A1365-B7C1-F543-80C2-5F44D689FA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505" y="539268"/>
            <a:ext cx="1537312" cy="779764"/>
          </a:xfrm>
          <a:prstGeom prst="rect">
            <a:avLst/>
          </a:prstGeom>
        </p:spPr>
      </p:pic>
      <p:sp>
        <p:nvSpPr>
          <p:cNvPr id="15" name="Title 90">
            <a:extLst>
              <a:ext uri="{FF2B5EF4-FFF2-40B4-BE49-F238E27FC236}">
                <a16:creationId xmlns:a16="http://schemas.microsoft.com/office/drawing/2014/main" id="{4036A9DD-5CAB-5F49-BAF2-F0F02EDAC2C0}"/>
              </a:ext>
            </a:extLst>
          </p:cNvPr>
          <p:cNvSpPr>
            <a:spLocks noGrp="1"/>
          </p:cNvSpPr>
          <p:nvPr>
            <p:ph type="title"/>
          </p:nvPr>
        </p:nvSpPr>
        <p:spPr>
          <a:xfrm>
            <a:off x="679893" y="2241419"/>
            <a:ext cx="7706319" cy="2398702"/>
          </a:xfrm>
          <a:prstGeom prst="rect">
            <a:avLst/>
          </a:prstGeom>
        </p:spPr>
        <p:txBody>
          <a:bodyPr anchor="b"/>
          <a:lstStyle>
            <a:lvl1pPr>
              <a:defRPr sz="5000">
                <a:solidFill>
                  <a:schemeClr val="bg1"/>
                </a:solidFill>
              </a:defRPr>
            </a:lvl1pPr>
          </a:lstStyle>
          <a:p>
            <a:r>
              <a:rPr lang="en-US" dirty="0"/>
              <a:t>Click to edit Master title style</a:t>
            </a:r>
          </a:p>
        </p:txBody>
      </p:sp>
      <p:sp>
        <p:nvSpPr>
          <p:cNvPr id="16" name="Text Placeholder 92">
            <a:extLst>
              <a:ext uri="{FF2B5EF4-FFF2-40B4-BE49-F238E27FC236}">
                <a16:creationId xmlns:a16="http://schemas.microsoft.com/office/drawing/2014/main" id="{7923F351-731D-7A40-BBB3-6DC0CA7ABD99}"/>
              </a:ext>
            </a:extLst>
          </p:cNvPr>
          <p:cNvSpPr>
            <a:spLocks noGrp="1"/>
          </p:cNvSpPr>
          <p:nvPr>
            <p:ph type="body" sz="quarter" idx="10" hasCustomPrompt="1"/>
          </p:nvPr>
        </p:nvSpPr>
        <p:spPr>
          <a:xfrm>
            <a:off x="657505" y="4838881"/>
            <a:ext cx="6898995" cy="972321"/>
          </a:xfrm>
          <a:prstGeom prst="rect">
            <a:avLst/>
          </a:prstGeom>
        </p:spPr>
        <p:txBody>
          <a:bodyPr anchor="t"/>
          <a:lstStyle>
            <a:lvl1pPr marL="0" indent="0">
              <a:buNone/>
              <a:defRPr sz="2333">
                <a:solidFill>
                  <a:schemeClr val="bg1"/>
                </a:solidFill>
              </a:defRPr>
            </a:lvl1pPr>
          </a:lstStyle>
          <a:p>
            <a:pPr lvl="0"/>
            <a:r>
              <a:rPr lang="en-US" dirty="0"/>
              <a:t>Insert content here</a:t>
            </a:r>
          </a:p>
        </p:txBody>
      </p:sp>
      <p:sp>
        <p:nvSpPr>
          <p:cNvPr id="17" name="Text Placeholder 92">
            <a:extLst>
              <a:ext uri="{FF2B5EF4-FFF2-40B4-BE49-F238E27FC236}">
                <a16:creationId xmlns:a16="http://schemas.microsoft.com/office/drawing/2014/main" id="{BA4576E7-0C93-674E-BFE7-8599EFE2E35F}"/>
              </a:ext>
            </a:extLst>
          </p:cNvPr>
          <p:cNvSpPr>
            <a:spLocks noGrp="1"/>
          </p:cNvSpPr>
          <p:nvPr>
            <p:ph type="body" sz="quarter" idx="11" hasCustomPrompt="1"/>
          </p:nvPr>
        </p:nvSpPr>
        <p:spPr>
          <a:xfrm>
            <a:off x="9690101" y="5206482"/>
            <a:ext cx="1981200" cy="600720"/>
          </a:xfrm>
          <a:prstGeom prst="rect">
            <a:avLst/>
          </a:prstGeom>
        </p:spPr>
        <p:txBody>
          <a:bodyPr anchor="b"/>
          <a:lstStyle>
            <a:lvl1pPr marL="0" indent="0">
              <a:buNone/>
              <a:defRPr sz="1600">
                <a:solidFill>
                  <a:schemeClr val="bg1"/>
                </a:solidFill>
              </a:defRPr>
            </a:lvl1pPr>
          </a:lstStyle>
          <a:p>
            <a:pPr lvl="0"/>
            <a:r>
              <a:rPr lang="en-US" dirty="0"/>
              <a:t>Karen Eckstein </a:t>
            </a:r>
            <a:br>
              <a:rPr lang="en-US" dirty="0"/>
            </a:br>
            <a:r>
              <a:rPr lang="en-US" dirty="0"/>
              <a:t>LLB, CTA, Cert IRM</a:t>
            </a:r>
          </a:p>
        </p:txBody>
      </p:sp>
    </p:spTree>
    <p:extLst>
      <p:ext uri="{BB962C8B-B14F-4D97-AF65-F5344CB8AC3E}">
        <p14:creationId xmlns:p14="http://schemas.microsoft.com/office/powerpoint/2010/main" val="2218043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10" name="Text Placeholder 2">
            <a:extLst>
              <a:ext uri="{FF2B5EF4-FFF2-40B4-BE49-F238E27FC236}">
                <a16:creationId xmlns:a16="http://schemas.microsoft.com/office/drawing/2014/main" id="{36B0EF64-FC7B-DB40-A831-D29D648FC7DD}"/>
              </a:ext>
            </a:extLst>
          </p:cNvPr>
          <p:cNvSpPr>
            <a:spLocks noGrp="1"/>
          </p:cNvSpPr>
          <p:nvPr>
            <p:ph type="body" sz="quarter" idx="10"/>
          </p:nvPr>
        </p:nvSpPr>
        <p:spPr>
          <a:xfrm>
            <a:off x="659404" y="1105204"/>
            <a:ext cx="10872196" cy="1121818"/>
          </a:xfrm>
          <a:prstGeom prst="rect">
            <a:avLst/>
          </a:prstGeom>
        </p:spPr>
        <p:txBody>
          <a:bodyPr anchor="b"/>
          <a:lstStyle>
            <a:lvl1pPr marL="0" indent="0">
              <a:buNone/>
              <a:defRPr sz="4000">
                <a:solidFill>
                  <a:schemeClr val="tx2"/>
                </a:solidFill>
              </a:defRPr>
            </a:lvl1pPr>
          </a:lstStyle>
          <a:p>
            <a:pPr lvl="0"/>
            <a:r>
              <a:rPr lang="en-US" dirty="0"/>
              <a:t>Edit Master text styles</a:t>
            </a:r>
          </a:p>
        </p:txBody>
      </p:sp>
      <p:sp>
        <p:nvSpPr>
          <p:cNvPr id="11" name="Text Placeholder 4">
            <a:extLst>
              <a:ext uri="{FF2B5EF4-FFF2-40B4-BE49-F238E27FC236}">
                <a16:creationId xmlns:a16="http://schemas.microsoft.com/office/drawing/2014/main" id="{DF623FFB-50EC-FD46-B7BD-9E6DCA6DDDFE}"/>
              </a:ext>
            </a:extLst>
          </p:cNvPr>
          <p:cNvSpPr>
            <a:spLocks noGrp="1"/>
          </p:cNvSpPr>
          <p:nvPr>
            <p:ph type="body" sz="quarter" idx="11"/>
          </p:nvPr>
        </p:nvSpPr>
        <p:spPr>
          <a:xfrm>
            <a:off x="659404" y="2494027"/>
            <a:ext cx="10872196" cy="3394710"/>
          </a:xfrm>
          <a:prstGeom prst="rect">
            <a:avLst/>
          </a:prstGeom>
        </p:spPr>
        <p:txBody>
          <a:bodyPr anchor="t"/>
          <a:lstStyle>
            <a:lvl1pPr marL="0" indent="0">
              <a:buNone/>
              <a:defRPr sz="2200" b="1">
                <a:solidFill>
                  <a:schemeClr val="accent1"/>
                </a:solidFill>
              </a:defRPr>
            </a:lvl1pPr>
            <a:lvl2pPr>
              <a:defRPr sz="2000"/>
            </a:lvl2pPr>
            <a:lvl3pPr>
              <a:defRPr sz="2000"/>
            </a:lvl3pPr>
            <a:lvl4pPr>
              <a:defRPr sz="2000"/>
            </a:lvl4pPr>
            <a:lvl5pP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pic>
        <p:nvPicPr>
          <p:cNvPr id="20" name="Picture 19">
            <a:extLst>
              <a:ext uri="{FF2B5EF4-FFF2-40B4-BE49-F238E27FC236}">
                <a16:creationId xmlns:a16="http://schemas.microsoft.com/office/drawing/2014/main" id="{CDA2A616-E7C3-4C4E-BF88-8AA15B4867F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9893" y="539268"/>
            <a:ext cx="599999" cy="298932"/>
          </a:xfrm>
          <a:prstGeom prst="rect">
            <a:avLst/>
          </a:prstGeom>
        </p:spPr>
      </p:pic>
      <p:cxnSp>
        <p:nvCxnSpPr>
          <p:cNvPr id="21" name="Straight Connector 20">
            <a:extLst>
              <a:ext uri="{FF2B5EF4-FFF2-40B4-BE49-F238E27FC236}">
                <a16:creationId xmlns:a16="http://schemas.microsoft.com/office/drawing/2014/main" id="{CC0D7B60-F208-FD44-83DF-D86292291C61}"/>
              </a:ext>
            </a:extLst>
          </p:cNvPr>
          <p:cNvCxnSpPr/>
          <p:nvPr userDrawn="1"/>
        </p:nvCxnSpPr>
        <p:spPr>
          <a:xfrm>
            <a:off x="679893" y="6223000"/>
            <a:ext cx="10851707"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E8BA2324-BBF3-334A-B49F-8580C1165375}"/>
              </a:ext>
            </a:extLst>
          </p:cNvPr>
          <p:cNvSpPr/>
          <p:nvPr userDrawn="1"/>
        </p:nvSpPr>
        <p:spPr>
          <a:xfrm>
            <a:off x="10072050" y="6273800"/>
            <a:ext cx="1510350" cy="256545"/>
          </a:xfrm>
          <a:prstGeom prst="rect">
            <a:avLst/>
          </a:prstGeom>
        </p:spPr>
        <p:txBody>
          <a:bodyPr wrap="none">
            <a:spAutoFit/>
          </a:bodyPr>
          <a:lstStyle/>
          <a:p>
            <a:pPr lvl="0" algn="r"/>
            <a:r>
              <a:rPr lang="en-US" sz="1067" dirty="0" err="1">
                <a:solidFill>
                  <a:schemeClr val="tx1"/>
                </a:solidFill>
              </a:rPr>
              <a:t>kareneckstein.co.uk</a:t>
            </a:r>
            <a:endParaRPr lang="en-US" sz="1067" dirty="0">
              <a:solidFill>
                <a:schemeClr val="tx1"/>
              </a:solidFill>
            </a:endParaRPr>
          </a:p>
        </p:txBody>
      </p:sp>
    </p:spTree>
    <p:extLst>
      <p:ext uri="{BB962C8B-B14F-4D97-AF65-F5344CB8AC3E}">
        <p14:creationId xmlns:p14="http://schemas.microsoft.com/office/powerpoint/2010/main" val="1551645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tx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4F0AF333-9876-D743-90F9-0ECD8C86CD48}"/>
              </a:ext>
            </a:extLst>
          </p:cNvPr>
          <p:cNvCxnSpPr/>
          <p:nvPr userDrawn="1"/>
        </p:nvCxnSpPr>
        <p:spPr>
          <a:xfrm>
            <a:off x="679893" y="6223000"/>
            <a:ext cx="10851707"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3DCCD218-AAD0-574D-BD88-9E49FD5CEBA3}"/>
              </a:ext>
            </a:extLst>
          </p:cNvPr>
          <p:cNvSpPr/>
          <p:nvPr userDrawn="1"/>
        </p:nvSpPr>
        <p:spPr>
          <a:xfrm>
            <a:off x="10072050" y="6273800"/>
            <a:ext cx="1510350" cy="256545"/>
          </a:xfrm>
          <a:prstGeom prst="rect">
            <a:avLst/>
          </a:prstGeom>
        </p:spPr>
        <p:txBody>
          <a:bodyPr wrap="none">
            <a:spAutoFit/>
          </a:bodyPr>
          <a:lstStyle/>
          <a:p>
            <a:pPr lvl="0" algn="r"/>
            <a:r>
              <a:rPr lang="en-US" sz="1067" dirty="0" err="1">
                <a:solidFill>
                  <a:schemeClr val="bg1"/>
                </a:solidFill>
              </a:rPr>
              <a:t>kareneckstein.co.uk</a:t>
            </a:r>
            <a:endParaRPr lang="en-US" sz="1067" dirty="0">
              <a:solidFill>
                <a:schemeClr val="bg1"/>
              </a:solidFill>
            </a:endParaRPr>
          </a:p>
        </p:txBody>
      </p:sp>
      <p:sp>
        <p:nvSpPr>
          <p:cNvPr id="13" name="Title 90">
            <a:extLst>
              <a:ext uri="{FF2B5EF4-FFF2-40B4-BE49-F238E27FC236}">
                <a16:creationId xmlns:a16="http://schemas.microsoft.com/office/drawing/2014/main" id="{E418705E-0CC0-084C-8C3C-86C1046A9F48}"/>
              </a:ext>
            </a:extLst>
          </p:cNvPr>
          <p:cNvSpPr>
            <a:spLocks noGrp="1"/>
          </p:cNvSpPr>
          <p:nvPr>
            <p:ph type="title" hasCustomPrompt="1"/>
          </p:nvPr>
        </p:nvSpPr>
        <p:spPr>
          <a:xfrm>
            <a:off x="3390900" y="2198969"/>
            <a:ext cx="8140699" cy="1997552"/>
          </a:xfrm>
          <a:prstGeom prst="rect">
            <a:avLst/>
          </a:prstGeom>
        </p:spPr>
        <p:txBody>
          <a:bodyPr anchor="b"/>
          <a:lstStyle>
            <a:lvl1pPr>
              <a:defRPr sz="4000">
                <a:solidFill>
                  <a:schemeClr val="accent2"/>
                </a:solidFill>
              </a:defRPr>
            </a:lvl1pPr>
          </a:lstStyle>
          <a:p>
            <a:r>
              <a:rPr lang="en-US" dirty="0"/>
              <a:t>Sign off copy</a:t>
            </a:r>
          </a:p>
        </p:txBody>
      </p:sp>
      <p:pic>
        <p:nvPicPr>
          <p:cNvPr id="15" name="Picture 14">
            <a:extLst>
              <a:ext uri="{FF2B5EF4-FFF2-40B4-BE49-F238E27FC236}">
                <a16:creationId xmlns:a16="http://schemas.microsoft.com/office/drawing/2014/main" id="{1DB0F619-5241-0546-B948-633B90C4B35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505" y="539268"/>
            <a:ext cx="1537312" cy="779764"/>
          </a:xfrm>
          <a:prstGeom prst="rect">
            <a:avLst/>
          </a:prstGeom>
        </p:spPr>
      </p:pic>
      <p:sp>
        <p:nvSpPr>
          <p:cNvPr id="2" name="TextBox 1">
            <a:extLst>
              <a:ext uri="{FF2B5EF4-FFF2-40B4-BE49-F238E27FC236}">
                <a16:creationId xmlns:a16="http://schemas.microsoft.com/office/drawing/2014/main" id="{EF3F2F31-D875-4647-ABED-245FDFB85DFF}"/>
              </a:ext>
            </a:extLst>
          </p:cNvPr>
          <p:cNvSpPr txBox="1"/>
          <p:nvPr userDrawn="1"/>
        </p:nvSpPr>
        <p:spPr>
          <a:xfrm>
            <a:off x="3390900" y="4528930"/>
            <a:ext cx="3925957" cy="1200329"/>
          </a:xfrm>
          <a:prstGeom prst="rect">
            <a:avLst/>
          </a:prstGeom>
          <a:noFill/>
        </p:spPr>
        <p:txBody>
          <a:bodyPr wrap="square" rtlCol="0">
            <a:spAutoFit/>
          </a:bodyPr>
          <a:lstStyle/>
          <a:p>
            <a:r>
              <a:rPr lang="en-GB" b="1" dirty="0">
                <a:solidFill>
                  <a:schemeClr val="accent2"/>
                </a:solidFill>
                <a:latin typeface="+mj-lt"/>
                <a:cs typeface="Arial" panose="020B0604020202020204" pitchFamily="34" charset="0"/>
              </a:rPr>
              <a:t>Karen Eckstein</a:t>
            </a:r>
          </a:p>
          <a:p>
            <a:r>
              <a:rPr lang="en-GB" dirty="0">
                <a:solidFill>
                  <a:schemeClr val="bg1"/>
                </a:solidFill>
                <a:latin typeface="+mj-lt"/>
                <a:cs typeface="Arial" panose="020B0604020202020204" pitchFamily="34" charset="0"/>
              </a:rPr>
              <a:t>07973 627039</a:t>
            </a:r>
          </a:p>
          <a:p>
            <a:r>
              <a:rPr lang="en-GB" dirty="0" err="1">
                <a:solidFill>
                  <a:schemeClr val="bg1"/>
                </a:solidFill>
                <a:latin typeface="+mj-lt"/>
                <a:cs typeface="Arial" panose="020B0604020202020204" pitchFamily="34" charset="0"/>
              </a:rPr>
              <a:t>kareneckstein.co.uk</a:t>
            </a:r>
            <a:endParaRPr lang="en-GB" dirty="0">
              <a:solidFill>
                <a:schemeClr val="bg1"/>
              </a:solidFill>
              <a:latin typeface="+mj-lt"/>
              <a:cs typeface="Arial" panose="020B0604020202020204" pitchFamily="34" charset="0"/>
            </a:endParaRPr>
          </a:p>
          <a:p>
            <a:r>
              <a:rPr lang="en-GB" dirty="0" err="1">
                <a:solidFill>
                  <a:schemeClr val="bg1"/>
                </a:solidFill>
                <a:latin typeface="+mj-lt"/>
                <a:cs typeface="Arial" panose="020B0604020202020204" pitchFamily="34" charset="0"/>
              </a:rPr>
              <a:t>karen@kareneckstein.co.uk</a:t>
            </a:r>
            <a:endParaRPr lang="en-GB" dirty="0">
              <a:solidFill>
                <a:schemeClr val="bg1"/>
              </a:solidFill>
              <a:latin typeface="+mj-lt"/>
              <a:cs typeface="Arial" panose="020B0604020202020204" pitchFamily="34" charset="0"/>
            </a:endParaRPr>
          </a:p>
        </p:txBody>
      </p:sp>
    </p:spTree>
    <p:extLst>
      <p:ext uri="{BB962C8B-B14F-4D97-AF65-F5344CB8AC3E}">
        <p14:creationId xmlns:p14="http://schemas.microsoft.com/office/powerpoint/2010/main" val="141772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99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1683778"/>
      </p:ext>
    </p:extLst>
  </p:cSld>
  <p:clrMap bg1="lt1" tx1="dk1" bg2="lt2" tx2="dk2" accent1="accent1" accent2="accent2" accent3="accent3" accent4="accent4" accent5="accent5" accent6="accent6" hlink="hlink" folHlink="folHlink"/>
  <p:sldLayoutIdLst>
    <p:sldLayoutId id="214748365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1200038"/>
      </p:ext>
    </p:extLst>
  </p:cSld>
  <p:clrMap bg1="lt1" tx1="dk1" bg2="lt2" tx2="dk2" accent1="accent1" accent2="accent2" accent3="accent3" accent4="accent4" accent5="accent5" accent6="accent6" hlink="hlink" folHlink="folHlink"/>
  <p:sldLayoutIdLst>
    <p:sldLayoutId id="214748365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DF44E2-2A3F-5D45-9CF4-527F217631CD}"/>
              </a:ext>
            </a:extLst>
          </p:cNvPr>
          <p:cNvSpPr>
            <a:spLocks noGrp="1"/>
          </p:cNvSpPr>
          <p:nvPr>
            <p:ph type="title"/>
          </p:nvPr>
        </p:nvSpPr>
        <p:spPr/>
        <p:txBody>
          <a:bodyPr/>
          <a:lstStyle/>
          <a:p>
            <a:r>
              <a:rPr lang="en-US" dirty="0"/>
              <a:t>Practical Issues on AML</a:t>
            </a:r>
            <a:br>
              <a:rPr lang="en-US" dirty="0"/>
            </a:br>
            <a:r>
              <a:rPr lang="en-US" dirty="0" err="1"/>
              <a:t>Riskbites</a:t>
            </a:r>
            <a:r>
              <a:rPr lang="en-US" dirty="0"/>
              <a:t> club</a:t>
            </a:r>
          </a:p>
        </p:txBody>
      </p:sp>
      <p:sp>
        <p:nvSpPr>
          <p:cNvPr id="5" name="Text Placeholder 4">
            <a:extLst>
              <a:ext uri="{FF2B5EF4-FFF2-40B4-BE49-F238E27FC236}">
                <a16:creationId xmlns:a16="http://schemas.microsoft.com/office/drawing/2014/main" id="{5E4EE5FA-AE19-2649-BECC-D8A5F1B1F3CF}"/>
              </a:ext>
            </a:extLst>
          </p:cNvPr>
          <p:cNvSpPr>
            <a:spLocks noGrp="1"/>
          </p:cNvSpPr>
          <p:nvPr>
            <p:ph type="body" sz="quarter" idx="10"/>
          </p:nvPr>
        </p:nvSpPr>
        <p:spPr>
          <a:xfrm>
            <a:off x="959345" y="5185111"/>
            <a:ext cx="7706319" cy="972321"/>
          </a:xfrm>
        </p:spPr>
        <p:txBody>
          <a:bodyPr/>
          <a:lstStyle/>
          <a:p>
            <a:r>
              <a:rPr lang="en-US" dirty="0"/>
              <a:t>11 April 2022  </a:t>
            </a:r>
          </a:p>
        </p:txBody>
      </p:sp>
      <p:sp>
        <p:nvSpPr>
          <p:cNvPr id="6" name="Text Placeholder 5">
            <a:extLst>
              <a:ext uri="{FF2B5EF4-FFF2-40B4-BE49-F238E27FC236}">
                <a16:creationId xmlns:a16="http://schemas.microsoft.com/office/drawing/2014/main" id="{0CEFCD14-9A12-5C4C-AE69-11A45B832122}"/>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7231038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736846" y="470518"/>
            <a:ext cx="10794753" cy="621436"/>
          </a:xfrm>
        </p:spPr>
        <p:txBody>
          <a:bodyPr/>
          <a:lstStyle/>
          <a:p>
            <a:pPr algn="ct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659404" y="1029810"/>
            <a:ext cx="10872196" cy="4519455"/>
          </a:xfrm>
        </p:spPr>
        <p:txBody>
          <a:bodyPr/>
          <a:lstStyle/>
          <a:p>
            <a:endParaRPr lang="en-GB" dirty="0"/>
          </a:p>
          <a:p>
            <a:endParaRPr lang="en-GB" dirty="0"/>
          </a:p>
          <a:p>
            <a:endParaRPr lang="en-GB" dirty="0"/>
          </a:p>
        </p:txBody>
      </p:sp>
      <p:graphicFrame>
        <p:nvGraphicFramePr>
          <p:cNvPr id="6" name="Table 6">
            <a:extLst>
              <a:ext uri="{FF2B5EF4-FFF2-40B4-BE49-F238E27FC236}">
                <a16:creationId xmlns:a16="http://schemas.microsoft.com/office/drawing/2014/main" id="{FF0EF187-8BBB-4E6C-ADDE-D6F3FE8B5E46}"/>
              </a:ext>
            </a:extLst>
          </p:cNvPr>
          <p:cNvGraphicFramePr>
            <a:graphicFrameLocks noGrp="1"/>
          </p:cNvGraphicFramePr>
          <p:nvPr>
            <p:extLst>
              <p:ext uri="{D42A27DB-BD31-4B8C-83A1-F6EECF244321}">
                <p14:modId xmlns:p14="http://schemas.microsoft.com/office/powerpoint/2010/main" val="3578598824"/>
              </p:ext>
            </p:extLst>
          </p:nvPr>
        </p:nvGraphicFramePr>
        <p:xfrm>
          <a:off x="399495" y="1029810"/>
          <a:ext cx="11436896" cy="5734975"/>
        </p:xfrm>
        <a:graphic>
          <a:graphicData uri="http://schemas.openxmlformats.org/drawingml/2006/table">
            <a:tbl>
              <a:tblPr firstRow="1" bandRow="1">
                <a:tableStyleId>{5C22544A-7EE6-4342-B048-85BDC9FD1C3A}</a:tableStyleId>
              </a:tblPr>
              <a:tblGrid>
                <a:gridCol w="1463469">
                  <a:extLst>
                    <a:ext uri="{9D8B030D-6E8A-4147-A177-3AD203B41FA5}">
                      <a16:colId xmlns:a16="http://schemas.microsoft.com/office/drawing/2014/main" val="410503306"/>
                    </a:ext>
                  </a:extLst>
                </a:gridCol>
                <a:gridCol w="2874043">
                  <a:extLst>
                    <a:ext uri="{9D8B030D-6E8A-4147-A177-3AD203B41FA5}">
                      <a16:colId xmlns:a16="http://schemas.microsoft.com/office/drawing/2014/main" val="2764346399"/>
                    </a:ext>
                  </a:extLst>
                </a:gridCol>
                <a:gridCol w="3788691">
                  <a:extLst>
                    <a:ext uri="{9D8B030D-6E8A-4147-A177-3AD203B41FA5}">
                      <a16:colId xmlns:a16="http://schemas.microsoft.com/office/drawing/2014/main" val="102281413"/>
                    </a:ext>
                  </a:extLst>
                </a:gridCol>
                <a:gridCol w="3310693">
                  <a:extLst>
                    <a:ext uri="{9D8B030D-6E8A-4147-A177-3AD203B41FA5}">
                      <a16:colId xmlns:a16="http://schemas.microsoft.com/office/drawing/2014/main" val="3949027860"/>
                    </a:ext>
                  </a:extLst>
                </a:gridCol>
              </a:tblGrid>
              <a:tr h="941558">
                <a:tc>
                  <a:txBody>
                    <a:bodyPr/>
                    <a:lstStyle/>
                    <a:p>
                      <a:r>
                        <a:rPr lang="en-US" dirty="0"/>
                        <a:t>Risk issue</a:t>
                      </a:r>
                      <a:endParaRPr lang="en-GB" dirty="0"/>
                    </a:p>
                  </a:txBody>
                  <a:tcPr/>
                </a:tc>
                <a:tc>
                  <a:txBody>
                    <a:bodyPr/>
                    <a:lstStyle/>
                    <a:p>
                      <a:r>
                        <a:rPr lang="en-US" dirty="0"/>
                        <a:t>Firm details</a:t>
                      </a:r>
                      <a:endParaRPr lang="en-GB" dirty="0"/>
                    </a:p>
                  </a:txBody>
                  <a:tcPr/>
                </a:tc>
                <a:tc>
                  <a:txBody>
                    <a:bodyPr/>
                    <a:lstStyle/>
                    <a:p>
                      <a:r>
                        <a:rPr lang="en-US" dirty="0"/>
                        <a:t>Assessment of risk</a:t>
                      </a:r>
                      <a:endParaRPr lang="en-GB" dirty="0"/>
                    </a:p>
                  </a:txBody>
                  <a:tcPr/>
                </a:tc>
                <a:tc>
                  <a:txBody>
                    <a:bodyPr/>
                    <a:lstStyle/>
                    <a:p>
                      <a:r>
                        <a:rPr lang="en-US" dirty="0"/>
                        <a:t>Risk controls and mitigations</a:t>
                      </a:r>
                      <a:endParaRPr lang="en-GB" dirty="0"/>
                    </a:p>
                  </a:txBody>
                  <a:tcPr/>
                </a:tc>
                <a:extLst>
                  <a:ext uri="{0D108BD9-81ED-4DB2-BD59-A6C34878D82A}">
                    <a16:rowId xmlns:a16="http://schemas.microsoft.com/office/drawing/2014/main" val="4042138253"/>
                  </a:ext>
                </a:extLst>
              </a:tr>
              <a:tr h="1543040">
                <a:tc>
                  <a:txBody>
                    <a:bodyPr/>
                    <a:lstStyle/>
                    <a:p>
                      <a:r>
                        <a:rPr lang="en-US" sz="1600" dirty="0"/>
                        <a:t>Clients</a:t>
                      </a:r>
                      <a:endParaRPr lang="en-GB" sz="1600" dirty="0"/>
                    </a:p>
                  </a:txBody>
                  <a:tcPr/>
                </a:tc>
                <a:tc>
                  <a:txBody>
                    <a:bodyPr/>
                    <a:lstStyle/>
                    <a:p>
                      <a:r>
                        <a:rPr lang="en-US" sz="1600" baseline="0" dirty="0"/>
                        <a:t>Individuals</a:t>
                      </a:r>
                    </a:p>
                    <a:p>
                      <a:r>
                        <a:rPr lang="en-US" sz="1600" baseline="0" dirty="0"/>
                        <a:t>Small partnerships</a:t>
                      </a:r>
                    </a:p>
                    <a:p>
                      <a:r>
                        <a:rPr lang="en-US" sz="1600" baseline="0" dirty="0"/>
                        <a:t>charities</a:t>
                      </a:r>
                      <a:endParaRPr lang="en-GB" sz="1600" baseline="0" dirty="0"/>
                    </a:p>
                  </a:txBody>
                  <a:tcPr/>
                </a:tc>
                <a:tc>
                  <a:txBody>
                    <a:bodyPr/>
                    <a:lstStyle/>
                    <a:p>
                      <a:r>
                        <a:rPr lang="en-US" sz="1600" baseline="0" dirty="0"/>
                        <a:t>Normal risk</a:t>
                      </a:r>
                    </a:p>
                    <a:p>
                      <a:r>
                        <a:rPr lang="en-US" sz="1600" baseline="0" dirty="0"/>
                        <a:t>Normal risk- no PEPS</a:t>
                      </a:r>
                    </a:p>
                    <a:p>
                      <a:r>
                        <a:rPr lang="en-US" sz="1600" baseline="0" dirty="0"/>
                        <a:t>Normal risk</a:t>
                      </a:r>
                      <a:endParaRPr lang="en-GB" sz="1600" baseline="0" dirty="0"/>
                    </a:p>
                  </a:txBody>
                  <a:tcPr/>
                </a:tc>
                <a:tc>
                  <a:txBody>
                    <a:bodyPr/>
                    <a:lstStyle/>
                    <a:p>
                      <a:r>
                        <a:rPr lang="en-US" sz="1600" baseline="0" dirty="0"/>
                        <a:t>CDD</a:t>
                      </a:r>
                    </a:p>
                    <a:p>
                      <a:r>
                        <a:rPr lang="en-US" sz="1600" baseline="0" dirty="0"/>
                        <a:t>Staff training (say what) processes and who is responsible for onboarding of clients</a:t>
                      </a:r>
                    </a:p>
                  </a:txBody>
                  <a:tcPr/>
                </a:tc>
                <a:extLst>
                  <a:ext uri="{0D108BD9-81ED-4DB2-BD59-A6C34878D82A}">
                    <a16:rowId xmlns:a16="http://schemas.microsoft.com/office/drawing/2014/main" val="1184537708"/>
                  </a:ext>
                </a:extLst>
              </a:tr>
              <a:tr h="2054483">
                <a:tc>
                  <a:txBody>
                    <a:bodyPr/>
                    <a:lstStyle/>
                    <a:p>
                      <a:r>
                        <a:rPr lang="en-US" sz="1600" dirty="0"/>
                        <a:t>Services provided</a:t>
                      </a:r>
                      <a:endParaRPr lang="en-GB" sz="1600" dirty="0"/>
                    </a:p>
                  </a:txBody>
                  <a:tcPr/>
                </a:tc>
                <a:tc>
                  <a:txBody>
                    <a:bodyPr/>
                    <a:lstStyle/>
                    <a:p>
                      <a:r>
                        <a:rPr lang="en-US" sz="1600" dirty="0"/>
                        <a:t>Accounts preparation (up to what level)</a:t>
                      </a:r>
                    </a:p>
                    <a:p>
                      <a:endParaRPr lang="en-US" sz="1600" dirty="0"/>
                    </a:p>
                    <a:p>
                      <a:endParaRPr lang="en-US" sz="1600" dirty="0"/>
                    </a:p>
                    <a:p>
                      <a:r>
                        <a:rPr lang="en-US" sz="1600" dirty="0"/>
                        <a:t>Tax returns (income up to what level)</a:t>
                      </a:r>
                      <a:endParaRPr lang="en-GB" sz="1600" dirty="0"/>
                    </a:p>
                  </a:txBody>
                  <a:tcPr/>
                </a:tc>
                <a:tc>
                  <a:txBody>
                    <a:bodyPr/>
                    <a:lstStyle/>
                    <a:p>
                      <a:r>
                        <a:rPr lang="en-US" sz="1600" dirty="0"/>
                        <a:t>Normal risk but we have considered if any criminals might try to use the firm for credibility purposes.</a:t>
                      </a:r>
                    </a:p>
                    <a:p>
                      <a:endParaRPr lang="en-US" sz="1600" dirty="0"/>
                    </a:p>
                    <a:p>
                      <a:r>
                        <a:rPr lang="en-US" sz="1600" dirty="0"/>
                        <a:t>No tax planning</a:t>
                      </a:r>
                    </a:p>
                    <a:p>
                      <a:r>
                        <a:rPr lang="en-US" sz="1600" dirty="0"/>
                        <a:t>Other risks considered(which)</a:t>
                      </a:r>
                    </a:p>
                    <a:p>
                      <a:r>
                        <a:rPr lang="en-US" sz="1600" dirty="0"/>
                        <a:t>Don’t manage client money</a:t>
                      </a:r>
                    </a:p>
                    <a:p>
                      <a:r>
                        <a:rPr lang="en-US" sz="1600" dirty="0"/>
                        <a:t>Guidance considered(which)</a:t>
                      </a:r>
                      <a:endParaRPr lang="en-GB" sz="1600" dirty="0"/>
                    </a:p>
                  </a:txBody>
                  <a:tcPr/>
                </a:tc>
                <a:tc>
                  <a:txBody>
                    <a:bodyPr/>
                    <a:lstStyle/>
                    <a:p>
                      <a:r>
                        <a:rPr lang="en-US" sz="1600" dirty="0"/>
                        <a:t>CDD training on ML</a:t>
                      </a:r>
                    </a:p>
                    <a:p>
                      <a:r>
                        <a:rPr lang="en-US" sz="1600" dirty="0"/>
                        <a:t>Other training (list)</a:t>
                      </a:r>
                    </a:p>
                    <a:p>
                      <a:r>
                        <a:rPr lang="en-US" sz="1600" dirty="0"/>
                        <a:t>Risk of fraud or issues in relation to records provided by clients </a:t>
                      </a:r>
                      <a:endParaRPr lang="en-GB" sz="1600" dirty="0"/>
                    </a:p>
                  </a:txBody>
                  <a:tcPr/>
                </a:tc>
                <a:extLst>
                  <a:ext uri="{0D108BD9-81ED-4DB2-BD59-A6C34878D82A}">
                    <a16:rowId xmlns:a16="http://schemas.microsoft.com/office/drawing/2014/main" val="47760112"/>
                  </a:ext>
                </a:extLst>
              </a:tr>
              <a:tr h="1195894">
                <a:tc>
                  <a:txBody>
                    <a:bodyPr/>
                    <a:lstStyle/>
                    <a:p>
                      <a:r>
                        <a:rPr lang="en-US" dirty="0"/>
                        <a:t>Geographical factors</a:t>
                      </a:r>
                      <a:endParaRPr lang="en-GB" dirty="0"/>
                    </a:p>
                  </a:txBody>
                  <a:tcPr/>
                </a:tc>
                <a:tc>
                  <a:txBody>
                    <a:bodyPr/>
                    <a:lstStyle/>
                    <a:p>
                      <a:r>
                        <a:rPr lang="en-US" dirty="0"/>
                        <a:t>{the table would go on to deal with transactions undertaken as well)</a:t>
                      </a:r>
                      <a:endParaRPr lang="en-GB" dirty="0"/>
                    </a:p>
                  </a:txBody>
                  <a:tcPr/>
                </a:tc>
                <a:tc>
                  <a:txBody>
                    <a:bodyPr/>
                    <a:lstStyle/>
                    <a:p>
                      <a:r>
                        <a:rPr lang="en-US" dirty="0"/>
                        <a:t>The table would go on to deal with risk issues and actions identified and actions to take,</a:t>
                      </a:r>
                      <a:endParaRPr lang="en-GB" dirty="0"/>
                    </a:p>
                  </a:txBody>
                  <a:tcPr/>
                </a:tc>
                <a:tc>
                  <a:txBody>
                    <a:bodyPr/>
                    <a:lstStyle/>
                    <a:p>
                      <a:r>
                        <a:rPr lang="en-US" dirty="0"/>
                        <a:t>The table would be dated and  indicate when the next update due and would be signed</a:t>
                      </a:r>
                      <a:endParaRPr lang="en-GB" dirty="0"/>
                    </a:p>
                  </a:txBody>
                  <a:tcPr/>
                </a:tc>
                <a:extLst>
                  <a:ext uri="{0D108BD9-81ED-4DB2-BD59-A6C34878D82A}">
                    <a16:rowId xmlns:a16="http://schemas.microsoft.com/office/drawing/2014/main" val="3977651449"/>
                  </a:ext>
                </a:extLst>
              </a:tr>
            </a:tbl>
          </a:graphicData>
        </a:graphic>
      </p:graphicFrame>
    </p:spTree>
    <p:extLst>
      <p:ext uri="{BB962C8B-B14F-4D97-AF65-F5344CB8AC3E}">
        <p14:creationId xmlns:p14="http://schemas.microsoft.com/office/powerpoint/2010/main" val="24808204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736846" y="470517"/>
            <a:ext cx="10794753" cy="701335"/>
          </a:xfrm>
        </p:spPr>
        <p:txBody>
          <a:bodyPr/>
          <a:lstStyle/>
          <a:p>
            <a:pPr algn="ctr"/>
            <a:r>
              <a:rPr lang="en-US" dirty="0"/>
              <a:t>Real Life Example (1)</a:t>
            </a: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659404" y="1171852"/>
            <a:ext cx="10872196" cy="4971496"/>
          </a:xfrm>
        </p:spPr>
        <p:txBody>
          <a:bodyPr/>
          <a:lstStyle/>
          <a:p>
            <a:pPr marL="342900" indent="-342900" algn="just">
              <a:buFont typeface="Arial" panose="020B0604020202020204" pitchFamily="34" charset="0"/>
              <a:buChar char="•"/>
            </a:pPr>
            <a:r>
              <a:rPr lang="en-US" dirty="0"/>
              <a:t>ABC accountants acted for X co.</a:t>
            </a:r>
          </a:p>
          <a:p>
            <a:pPr marL="342900" indent="-342900" algn="just">
              <a:buFont typeface="Arial" panose="020B0604020202020204" pitchFamily="34" charset="0"/>
              <a:buChar char="•"/>
            </a:pPr>
            <a:r>
              <a:rPr lang="en-US" dirty="0"/>
              <a:t>In preparing the accounts for 2021 ABC identified that X’s accounts for the previous year ( which ABC had prepared) were materially incorrect because an item of expenditure had been claimed when it shouldn’t have been.</a:t>
            </a:r>
          </a:p>
          <a:p>
            <a:pPr marL="342900" indent="-342900" algn="just">
              <a:buFont typeface="Arial" panose="020B0604020202020204" pitchFamily="34" charset="0"/>
              <a:buChar char="•"/>
            </a:pPr>
            <a:r>
              <a:rPr lang="en-US" dirty="0"/>
              <a:t>The item was personal expenditure so there has been a tax fraud (CT and VAT) committed as a result of the claimed expenditure and refusal to correct.</a:t>
            </a:r>
          </a:p>
          <a:p>
            <a:pPr marL="342900" indent="-342900" algn="just">
              <a:buFont typeface="Arial" panose="020B0604020202020204" pitchFamily="34" charset="0"/>
              <a:buChar char="•"/>
            </a:pPr>
            <a:r>
              <a:rPr lang="en-US" dirty="0"/>
              <a:t>ABC sought consent from X to disclose to HMRC. X refused several times and ABC resigned from the appointment in accordance with PCRT.</a:t>
            </a:r>
          </a:p>
          <a:p>
            <a:pPr marL="342900" indent="-342900" algn="just">
              <a:buFont typeface="Arial" panose="020B0604020202020204" pitchFamily="34" charset="0"/>
              <a:buChar char="•"/>
            </a:pPr>
            <a:r>
              <a:rPr lang="en-US" dirty="0"/>
              <a:t>ABC have now had a letter from 123 accountants seeking clearance and asking additional questions.</a:t>
            </a:r>
          </a:p>
          <a:p>
            <a:pPr marL="342900" indent="-342900" algn="just">
              <a:buFont typeface="Arial" panose="020B0604020202020204" pitchFamily="34" charset="0"/>
              <a:buChar char="•"/>
            </a:pPr>
            <a:r>
              <a:rPr lang="en-US" dirty="0"/>
              <a:t>What do ABC do?</a:t>
            </a:r>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1094545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736846" y="470517"/>
            <a:ext cx="10794753" cy="701335"/>
          </a:xfrm>
        </p:spPr>
        <p:txBody>
          <a:bodyPr/>
          <a:lstStyle/>
          <a:p>
            <a:pPr algn="ctr"/>
            <a:r>
              <a:rPr lang="en-US" dirty="0"/>
              <a:t>Real Life Example (2)</a:t>
            </a: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659404" y="1308735"/>
            <a:ext cx="10872196" cy="4240530"/>
          </a:xfrm>
        </p:spPr>
        <p:txBody>
          <a:bodyPr/>
          <a:lstStyle/>
          <a:p>
            <a:pPr marL="342900" indent="-342900" algn="just">
              <a:buFont typeface="Arial" panose="020B0604020202020204" pitchFamily="34" charset="0"/>
              <a:buChar char="•"/>
            </a:pPr>
            <a:r>
              <a:rPr lang="en-US" dirty="0"/>
              <a:t>ABC should advise HMRC (per PCRT) that their accounts for 2020 may no longer be relied on (but say no more).</a:t>
            </a:r>
          </a:p>
          <a:p>
            <a:pPr marL="342900" indent="-342900" algn="just">
              <a:buFont typeface="Arial" panose="020B0604020202020204" pitchFamily="34" charset="0"/>
              <a:buChar char="•"/>
            </a:pPr>
            <a:r>
              <a:rPr lang="en-US" dirty="0"/>
              <a:t>ABC should ask X co for consent to reply to 123’s letter and to provide such information as X co request- don’t forget that ABC still owe X co a duty of confidentiality and that duty remains post termination of the retainer!</a:t>
            </a:r>
          </a:p>
          <a:p>
            <a:pPr marL="342900" indent="-342900" algn="just">
              <a:buFont typeface="Arial" panose="020B0604020202020204" pitchFamily="34" charset="0"/>
              <a:buChar char="•"/>
            </a:pPr>
            <a:r>
              <a:rPr lang="en-US" dirty="0"/>
              <a:t>Assuming that X co consent – what should ABC say to 123? They should answer the ‘usual’ questions but should not ‘tip off’. So ABC can say that they now understand that the accounts for 20 contain an item of expenditure that is not allowable – the personal expenditure- as this is information that will assist X co in amending the 20 accounts and completing the 21 accounts. This would avoid them presenting information that was otherwise misleading to the new accountants. But they cannot say more.</a:t>
            </a:r>
            <a:endParaRPr lang="en-GB" dirty="0"/>
          </a:p>
        </p:txBody>
      </p:sp>
    </p:spTree>
    <p:extLst>
      <p:ext uri="{BB962C8B-B14F-4D97-AF65-F5344CB8AC3E}">
        <p14:creationId xmlns:p14="http://schemas.microsoft.com/office/powerpoint/2010/main" val="42626802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736846" y="470517"/>
            <a:ext cx="10794753" cy="701335"/>
          </a:xfrm>
        </p:spPr>
        <p:txBody>
          <a:bodyPr/>
          <a:lstStyle/>
          <a:p>
            <a:pPr algn="ctr"/>
            <a:r>
              <a:rPr lang="en-US" dirty="0"/>
              <a:t>Real Life Example (3)</a:t>
            </a: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659404" y="1308735"/>
            <a:ext cx="10872196" cy="4240530"/>
          </a:xfrm>
        </p:spPr>
        <p:txBody>
          <a:bodyPr/>
          <a:lstStyle/>
          <a:p>
            <a:pPr marL="342900" indent="-342900" algn="just">
              <a:buFont typeface="Arial" panose="020B0604020202020204" pitchFamily="34" charset="0"/>
              <a:buChar char="•"/>
            </a:pPr>
            <a:r>
              <a:rPr lang="en-US" dirty="0"/>
              <a:t>ABC should make a report to their MLRO, who should then make a report to NCA on the issue. </a:t>
            </a:r>
          </a:p>
          <a:p>
            <a:pPr marL="342900" indent="-342900" algn="just">
              <a:buFont typeface="Arial" panose="020B0604020202020204" pitchFamily="34" charset="0"/>
              <a:buChar char="•"/>
            </a:pPr>
            <a:r>
              <a:rPr lang="en-US" dirty="0"/>
              <a:t>Again, the SAR and </a:t>
            </a:r>
            <a:r>
              <a:rPr lang="en-US"/>
              <a:t>report to </a:t>
            </a:r>
            <a:r>
              <a:rPr lang="en-US" dirty="0"/>
              <a:t>NCA should be kept confidential and not reported more widely than strictly necessary.</a:t>
            </a:r>
          </a:p>
          <a:p>
            <a:pPr marL="342900" indent="-342900" algn="just">
              <a:buFont typeface="Arial" panose="020B0604020202020204" pitchFamily="34" charset="0"/>
              <a:buChar char="•"/>
            </a:pPr>
            <a:r>
              <a:rPr lang="en-US" dirty="0"/>
              <a:t>ABC can take legal advice on their position and if they fear a claim from X co they can report the matter to their insurers (although there is unlikely to be any loss).</a:t>
            </a:r>
            <a:endParaRPr lang="en-GB" dirty="0"/>
          </a:p>
        </p:txBody>
      </p:sp>
    </p:spTree>
    <p:extLst>
      <p:ext uri="{BB962C8B-B14F-4D97-AF65-F5344CB8AC3E}">
        <p14:creationId xmlns:p14="http://schemas.microsoft.com/office/powerpoint/2010/main" val="23278110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9DCC732-EDEE-4D2A-9A0D-70A08525D11C}"/>
              </a:ext>
            </a:extLst>
          </p:cNvPr>
          <p:cNvSpPr>
            <a:spLocks noGrp="1"/>
          </p:cNvSpPr>
          <p:nvPr>
            <p:ph type="body" sz="quarter" idx="10"/>
          </p:nvPr>
        </p:nvSpPr>
        <p:spPr>
          <a:xfrm>
            <a:off x="659404" y="1105204"/>
            <a:ext cx="10872196" cy="599309"/>
          </a:xfrm>
        </p:spPr>
        <p:txBody>
          <a:bodyPr/>
          <a:lstStyle/>
          <a:p>
            <a:pPr algn="ctr"/>
            <a:r>
              <a:rPr lang="en-US" dirty="0"/>
              <a:t>Current Issues</a:t>
            </a:r>
            <a:endParaRPr lang="en-GB" dirty="0"/>
          </a:p>
        </p:txBody>
      </p:sp>
      <p:sp>
        <p:nvSpPr>
          <p:cNvPr id="3" name="Text Placeholder 2">
            <a:extLst>
              <a:ext uri="{FF2B5EF4-FFF2-40B4-BE49-F238E27FC236}">
                <a16:creationId xmlns:a16="http://schemas.microsoft.com/office/drawing/2014/main" id="{94E4B0E6-3D89-4F38-9A97-E53A7771EDA9}"/>
              </a:ext>
            </a:extLst>
          </p:cNvPr>
          <p:cNvSpPr>
            <a:spLocks noGrp="1"/>
          </p:cNvSpPr>
          <p:nvPr>
            <p:ph type="body" sz="quarter" idx="11"/>
          </p:nvPr>
        </p:nvSpPr>
        <p:spPr>
          <a:xfrm>
            <a:off x="659404" y="2140716"/>
            <a:ext cx="10872196" cy="3748021"/>
          </a:xfrm>
        </p:spPr>
        <p:txBody>
          <a:bodyPr/>
          <a:lstStyle/>
          <a:p>
            <a:pPr marL="342900" indent="-342900">
              <a:buFont typeface="Arial" panose="020B0604020202020204" pitchFamily="34" charset="0"/>
              <a:buChar char="•"/>
            </a:pPr>
            <a:r>
              <a:rPr lang="en-US" dirty="0"/>
              <a:t>War in Ukraine- Sanctions</a:t>
            </a:r>
          </a:p>
          <a:p>
            <a:pPr marL="342900" indent="-342900">
              <a:buFont typeface="Arial" panose="020B0604020202020204" pitchFamily="34" charset="0"/>
              <a:buChar char="•"/>
            </a:pPr>
            <a:r>
              <a:rPr lang="en-US" dirty="0"/>
              <a:t>PII implications</a:t>
            </a:r>
            <a:endParaRPr lang="en-GB" dirty="0"/>
          </a:p>
        </p:txBody>
      </p:sp>
    </p:spTree>
    <p:extLst>
      <p:ext uri="{BB962C8B-B14F-4D97-AF65-F5344CB8AC3E}">
        <p14:creationId xmlns:p14="http://schemas.microsoft.com/office/powerpoint/2010/main" val="35819243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905C1-501A-FF41-9F78-2ACCC2F61473}"/>
              </a:ext>
            </a:extLst>
          </p:cNvPr>
          <p:cNvSpPr>
            <a:spLocks noGrp="1"/>
          </p:cNvSpPr>
          <p:nvPr>
            <p:ph type="title"/>
          </p:nvPr>
        </p:nvSpPr>
        <p:spPr/>
        <p:txBody>
          <a:bodyPr/>
          <a:lstStyle/>
          <a:p>
            <a:r>
              <a:rPr lang="en-US" sz="5400" dirty="0"/>
              <a:t>Practical Issues on AML</a:t>
            </a:r>
            <a:br>
              <a:rPr lang="en-US" sz="5400" dirty="0"/>
            </a:br>
            <a:r>
              <a:rPr lang="en-US" sz="5400" dirty="0" err="1"/>
              <a:t>Riskbites</a:t>
            </a:r>
            <a:r>
              <a:rPr lang="en-US" sz="5400"/>
              <a:t> Club April 2022</a:t>
            </a:r>
            <a:br>
              <a:rPr lang="en-US" sz="5400" dirty="0"/>
            </a:br>
            <a:r>
              <a:rPr lang="en-US" sz="5400" dirty="0"/>
              <a:t>Any Questions?</a:t>
            </a:r>
          </a:p>
        </p:txBody>
      </p:sp>
    </p:spTree>
    <p:extLst>
      <p:ext uri="{BB962C8B-B14F-4D97-AF65-F5344CB8AC3E}">
        <p14:creationId xmlns:p14="http://schemas.microsoft.com/office/powerpoint/2010/main" val="4224347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659404" y="1105204"/>
            <a:ext cx="10872196" cy="437846"/>
          </a:xfrm>
        </p:spPr>
        <p:txBody>
          <a:bodyPr/>
          <a:lstStyle/>
          <a:p>
            <a:pPr algn="ctr"/>
            <a:r>
              <a:rPr lang="en-US" dirty="0"/>
              <a:t>Practical Issues on AML</a:t>
            </a: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659404" y="1731645"/>
            <a:ext cx="10872196" cy="4240530"/>
          </a:xfrm>
        </p:spPr>
        <p:txBody>
          <a:bodyPr/>
          <a:lstStyle/>
          <a:p>
            <a:pPr marL="342900" indent="-342900">
              <a:buFont typeface="Arial" panose="020B0604020202020204" pitchFamily="34" charset="0"/>
              <a:buChar char="•"/>
            </a:pPr>
            <a:r>
              <a:rPr lang="en-US" dirty="0"/>
              <a:t>Client Identification</a:t>
            </a:r>
          </a:p>
          <a:p>
            <a:pPr marL="342900" indent="-342900">
              <a:buFont typeface="Arial" panose="020B0604020202020204" pitchFamily="34" charset="0"/>
              <a:buChar char="•"/>
            </a:pPr>
            <a:r>
              <a:rPr lang="en-US" dirty="0"/>
              <a:t>Client Verification</a:t>
            </a:r>
          </a:p>
          <a:p>
            <a:pPr marL="342900" indent="-342900">
              <a:buFont typeface="Arial" panose="020B0604020202020204" pitchFamily="34" charset="0"/>
              <a:buChar char="•"/>
            </a:pPr>
            <a:r>
              <a:rPr lang="en-US" dirty="0"/>
              <a:t>Retention of Papers</a:t>
            </a:r>
          </a:p>
          <a:p>
            <a:pPr marL="342900" indent="-342900">
              <a:buFont typeface="Arial" panose="020B0604020202020204" pitchFamily="34" charset="0"/>
              <a:buChar char="•"/>
            </a:pPr>
            <a:r>
              <a:rPr lang="en-US" dirty="0"/>
              <a:t>Internal Controls</a:t>
            </a:r>
          </a:p>
          <a:p>
            <a:pPr marL="342900" indent="-342900">
              <a:buFont typeface="Arial" panose="020B0604020202020204" pitchFamily="34" charset="0"/>
              <a:buChar char="•"/>
            </a:pPr>
            <a:r>
              <a:rPr lang="en-US" dirty="0"/>
              <a:t>AML training</a:t>
            </a:r>
          </a:p>
          <a:p>
            <a:pPr marL="342900" indent="-342900">
              <a:buFont typeface="Arial" panose="020B0604020202020204" pitchFamily="34" charset="0"/>
              <a:buChar char="•"/>
            </a:pPr>
            <a:r>
              <a:rPr lang="en-US" dirty="0"/>
              <a:t>Covid Fraud</a:t>
            </a:r>
          </a:p>
          <a:p>
            <a:pPr marL="342900" indent="-342900">
              <a:buFont typeface="Arial" panose="020B0604020202020204" pitchFamily="34" charset="0"/>
              <a:buChar char="•"/>
            </a:pPr>
            <a:r>
              <a:rPr lang="en-US" dirty="0"/>
              <a:t>Risk Assessments</a:t>
            </a:r>
          </a:p>
          <a:p>
            <a:pPr marL="342900" indent="-342900">
              <a:buFont typeface="Arial" panose="020B0604020202020204" pitchFamily="34" charset="0"/>
              <a:buChar char="•"/>
            </a:pPr>
            <a:r>
              <a:rPr lang="en-US" dirty="0"/>
              <a:t>Real Life Example</a:t>
            </a:r>
          </a:p>
          <a:p>
            <a:pPr marL="342900" indent="-342900">
              <a:buFont typeface="Arial" panose="020B0604020202020204" pitchFamily="34" charset="0"/>
              <a:buChar char="•"/>
            </a:pPr>
            <a:r>
              <a:rPr lang="en-US"/>
              <a:t>Current issues</a:t>
            </a:r>
            <a:endParaRPr lang="en-GB" dirty="0"/>
          </a:p>
        </p:txBody>
      </p:sp>
    </p:spTree>
    <p:extLst>
      <p:ext uri="{BB962C8B-B14F-4D97-AF65-F5344CB8AC3E}">
        <p14:creationId xmlns:p14="http://schemas.microsoft.com/office/powerpoint/2010/main" val="3222235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659404" y="488272"/>
            <a:ext cx="10872196" cy="488272"/>
          </a:xfrm>
        </p:spPr>
        <p:txBody>
          <a:bodyPr/>
          <a:lstStyle/>
          <a:p>
            <a:pPr algn="ctr"/>
            <a:r>
              <a:rPr lang="en-US" dirty="0"/>
              <a:t>Client Identification</a:t>
            </a: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659404" y="1305017"/>
            <a:ext cx="10872196" cy="4667158"/>
          </a:xfrm>
        </p:spPr>
        <p:txBody>
          <a:bodyPr/>
          <a:lstStyle/>
          <a:p>
            <a:pPr marL="342900" indent="-342900">
              <a:buFont typeface="Arial" panose="020B0604020202020204" pitchFamily="34" charset="0"/>
              <a:buChar char="•"/>
            </a:pPr>
            <a:r>
              <a:rPr lang="en-US" dirty="0"/>
              <a:t>Don’t treat as a ‘tick box’ exercise!</a:t>
            </a:r>
          </a:p>
          <a:p>
            <a:pPr marL="342900" indent="-342900">
              <a:buFont typeface="Arial" panose="020B0604020202020204" pitchFamily="34" charset="0"/>
              <a:buChar char="•"/>
            </a:pPr>
            <a:r>
              <a:rPr lang="en-US" dirty="0"/>
              <a:t>Consider the underlying issues and the </a:t>
            </a:r>
            <a:r>
              <a:rPr lang="en-US" u="sng" dirty="0"/>
              <a:t>purpose </a:t>
            </a:r>
            <a:r>
              <a:rPr lang="en-US" dirty="0"/>
              <a:t>for which you are instructed.</a:t>
            </a:r>
          </a:p>
          <a:p>
            <a:pPr marL="342900" indent="-342900">
              <a:buFont typeface="Arial" panose="020B0604020202020204" pitchFamily="34" charset="0"/>
              <a:buChar char="•"/>
            </a:pPr>
            <a:r>
              <a:rPr lang="en-US" dirty="0"/>
              <a:t>A questionnaire is a good way of getting ID carried out properly </a:t>
            </a:r>
            <a:r>
              <a:rPr lang="en-US" dirty="0" err="1"/>
              <a:t>eg</a:t>
            </a:r>
            <a:endParaRPr lang="en-US" dirty="0"/>
          </a:p>
          <a:p>
            <a:pPr marL="1028700" lvl="1" indent="-342900"/>
            <a:r>
              <a:rPr lang="en-US" dirty="0"/>
              <a:t>Who is the client?  Who owns or controls the client?  What do they do and why? What is the source of funds for the transaction? And the lifestyle generally? Can you describe the client’s activities? What are you being asked to do for the client and why? What is the client’s legal structure and can you describe it?</a:t>
            </a:r>
          </a:p>
          <a:p>
            <a:pPr marL="342900" indent="-342900">
              <a:buFont typeface="Arial" panose="020B0604020202020204" pitchFamily="34" charset="0"/>
              <a:buChar char="•"/>
            </a:pPr>
            <a:r>
              <a:rPr lang="en-US" dirty="0"/>
              <a:t>This should help you identify the purpose of the engagement -</a:t>
            </a:r>
            <a:r>
              <a:rPr lang="en-US" dirty="0" err="1"/>
              <a:t>minimises</a:t>
            </a:r>
            <a:r>
              <a:rPr lang="en-US" dirty="0"/>
              <a:t> risk</a:t>
            </a:r>
          </a:p>
          <a:p>
            <a:pPr marL="342900" indent="-342900">
              <a:buFont typeface="Arial" panose="020B0604020202020204" pitchFamily="34" charset="0"/>
              <a:buChar char="•"/>
            </a:pPr>
            <a:r>
              <a:rPr lang="en-US" dirty="0"/>
              <a:t>Helps you ascertain </a:t>
            </a:r>
            <a:r>
              <a:rPr lang="en-US" u="sng" dirty="0"/>
              <a:t>who</a:t>
            </a:r>
            <a:r>
              <a:rPr lang="en-US" dirty="0"/>
              <a:t> you should get CDD from</a:t>
            </a:r>
          </a:p>
          <a:p>
            <a:pPr marL="342900" indent="-342900">
              <a:buFont typeface="Arial" panose="020B0604020202020204" pitchFamily="34" charset="0"/>
              <a:buChar char="•"/>
            </a:pPr>
            <a:r>
              <a:rPr lang="en-US" dirty="0"/>
              <a:t>Demonstrates an </a:t>
            </a:r>
            <a:r>
              <a:rPr lang="en-US" u="sng" dirty="0"/>
              <a:t>active</a:t>
            </a:r>
            <a:r>
              <a:rPr lang="en-US" dirty="0"/>
              <a:t> approach to AML</a:t>
            </a:r>
          </a:p>
        </p:txBody>
      </p:sp>
    </p:spTree>
    <p:extLst>
      <p:ext uri="{BB962C8B-B14F-4D97-AF65-F5344CB8AC3E}">
        <p14:creationId xmlns:p14="http://schemas.microsoft.com/office/powerpoint/2010/main" val="2094314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659404" y="754602"/>
            <a:ext cx="10872196" cy="788448"/>
          </a:xfrm>
        </p:spPr>
        <p:txBody>
          <a:bodyPr/>
          <a:lstStyle/>
          <a:p>
            <a:pPr algn="ctr"/>
            <a:r>
              <a:rPr lang="en-US" dirty="0"/>
              <a:t>Client Verification</a:t>
            </a: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659404" y="1543050"/>
            <a:ext cx="10872196" cy="4429125"/>
          </a:xfrm>
        </p:spPr>
        <p:txBody>
          <a:bodyPr/>
          <a:lstStyle/>
          <a:p>
            <a:pPr marL="342900" indent="-342900">
              <a:buFont typeface="Arial" panose="020B0604020202020204" pitchFamily="34" charset="0"/>
              <a:buChar char="•"/>
            </a:pPr>
            <a:r>
              <a:rPr lang="en-US" dirty="0"/>
              <a:t>If you don’t meet the client in person, how can you know the CDD you get is that of the person you are talking to?</a:t>
            </a:r>
          </a:p>
          <a:p>
            <a:pPr marL="1028700" lvl="1" indent="-342900"/>
            <a:r>
              <a:rPr lang="en-US" dirty="0"/>
              <a:t>Video meetings? Or electronic ID to </a:t>
            </a:r>
            <a:r>
              <a:rPr lang="en-US" dirty="0" err="1"/>
              <a:t>minimise</a:t>
            </a:r>
            <a:r>
              <a:rPr lang="en-US" dirty="0"/>
              <a:t> the risk of identity fraud.</a:t>
            </a:r>
          </a:p>
          <a:p>
            <a:pPr marL="342900" indent="-342900">
              <a:buFont typeface="Arial" panose="020B0604020202020204" pitchFamily="34" charset="0"/>
              <a:buChar char="•"/>
            </a:pPr>
            <a:r>
              <a:rPr lang="en-US" dirty="0"/>
              <a:t>Ongoing monitoring required-updating needed when changes occur- how do you manage that?</a:t>
            </a:r>
          </a:p>
          <a:p>
            <a:pPr marL="1028700" lvl="1" indent="-342900"/>
            <a:r>
              <a:rPr lang="en-US" dirty="0"/>
              <a:t>Staff need to be aware of the need to check/update when circumstances change</a:t>
            </a:r>
          </a:p>
          <a:p>
            <a:pPr marL="1028700" lvl="1" indent="-342900"/>
            <a:r>
              <a:rPr lang="en-US" dirty="0"/>
              <a:t>Electronic diary alerts to consider AML on files on a regular basis and confirm that they have done so?</a:t>
            </a:r>
          </a:p>
          <a:p>
            <a:pPr marL="342900" indent="-342900">
              <a:buFont typeface="Arial" panose="020B0604020202020204" pitchFamily="34" charset="0"/>
              <a:buChar char="•"/>
            </a:pPr>
            <a:r>
              <a:rPr lang="en-US" dirty="0"/>
              <a:t>Don’t forget to increase the amount of verification if the risk profile is higher than standard</a:t>
            </a:r>
          </a:p>
          <a:p>
            <a:pPr marL="1028700" lvl="1" indent="-342900"/>
            <a:r>
              <a:rPr lang="en-US" dirty="0"/>
              <a:t>The questionnaire referred to could highlight when additional CDD is needed</a:t>
            </a:r>
            <a:endParaRPr lang="en-GB" dirty="0"/>
          </a:p>
        </p:txBody>
      </p:sp>
    </p:spTree>
    <p:extLst>
      <p:ext uri="{BB962C8B-B14F-4D97-AF65-F5344CB8AC3E}">
        <p14:creationId xmlns:p14="http://schemas.microsoft.com/office/powerpoint/2010/main" val="2465791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745724" y="514905"/>
            <a:ext cx="10785876" cy="656947"/>
          </a:xfrm>
        </p:spPr>
        <p:txBody>
          <a:bodyPr/>
          <a:lstStyle/>
          <a:p>
            <a:pPr algn="ctr"/>
            <a:r>
              <a:rPr lang="en-US" dirty="0"/>
              <a:t>Retention of Papers</a:t>
            </a: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659902" y="1064349"/>
            <a:ext cx="10872196" cy="4729301"/>
          </a:xfrm>
        </p:spPr>
        <p:txBody>
          <a:bodyPr/>
          <a:lstStyle/>
          <a:p>
            <a:pPr marL="342900" indent="-342900">
              <a:buFont typeface="Arial" panose="020B0604020202020204" pitchFamily="34" charset="0"/>
              <a:buChar char="•"/>
            </a:pPr>
            <a:r>
              <a:rPr lang="en-US" dirty="0"/>
              <a:t>CDD papers need to be kept at least 5 years after the end of the business relationship</a:t>
            </a:r>
          </a:p>
          <a:p>
            <a:pPr marL="342900" indent="-342900">
              <a:buFont typeface="Arial" panose="020B0604020202020204" pitchFamily="34" charset="0"/>
              <a:buChar char="•"/>
            </a:pPr>
            <a:r>
              <a:rPr lang="en-US" dirty="0"/>
              <a:t>You might want to keep them longer, for example:-</a:t>
            </a:r>
          </a:p>
          <a:p>
            <a:pPr marL="1028700" lvl="1" indent="-342900"/>
            <a:r>
              <a:rPr lang="en-US" dirty="0"/>
              <a:t>If there is litigation, </a:t>
            </a:r>
          </a:p>
          <a:p>
            <a:pPr marL="1028700" lvl="1" indent="-342900"/>
            <a:r>
              <a:rPr lang="en-US" dirty="0"/>
              <a:t>or if there are reasonable grounds to believe that you will need them for longer, </a:t>
            </a:r>
          </a:p>
          <a:p>
            <a:pPr marL="1028700" lvl="1" indent="-342900"/>
            <a:r>
              <a:rPr lang="en-US" dirty="0"/>
              <a:t>or if the client consents</a:t>
            </a:r>
          </a:p>
          <a:p>
            <a:pPr marL="342900" indent="-342900">
              <a:buFont typeface="Arial" panose="020B0604020202020204" pitchFamily="34" charset="0"/>
              <a:buChar char="•"/>
            </a:pPr>
            <a:r>
              <a:rPr lang="en-US" dirty="0"/>
              <a:t>Consent can be in the engagement letter</a:t>
            </a:r>
          </a:p>
          <a:p>
            <a:pPr marL="342900" indent="-342900">
              <a:buFont typeface="Arial" panose="020B0604020202020204" pitchFamily="34" charset="0"/>
              <a:buChar char="•"/>
            </a:pPr>
            <a:r>
              <a:rPr lang="en-US" dirty="0"/>
              <a:t>Think about coordination of your paper retention policies in your engagement letter, your privacy notice, your </a:t>
            </a:r>
            <a:r>
              <a:rPr lang="en-US" dirty="0" err="1"/>
              <a:t>pii</a:t>
            </a:r>
            <a:r>
              <a:rPr lang="en-US" dirty="0"/>
              <a:t> policy</a:t>
            </a:r>
          </a:p>
          <a:p>
            <a:pPr marL="342900" indent="-342900">
              <a:buFont typeface="Arial" panose="020B0604020202020204" pitchFamily="34" charset="0"/>
              <a:buChar char="•"/>
            </a:pPr>
            <a:r>
              <a:rPr lang="en-US" dirty="0"/>
              <a:t>Some people destroy after 6 years after finishing a piece of work- this might not be 5 years after the end of the business relationship!</a:t>
            </a:r>
          </a:p>
          <a:p>
            <a:pPr marL="342900" indent="-342900">
              <a:buFont typeface="Arial" panose="020B0604020202020204" pitchFamily="34" charset="0"/>
              <a:buChar char="•"/>
            </a:pPr>
            <a:r>
              <a:rPr lang="en-US" dirty="0"/>
              <a:t>Ensure that your diary systems and document retention/destruction policies all link together!</a:t>
            </a:r>
            <a:endParaRPr lang="en-GB" dirty="0"/>
          </a:p>
        </p:txBody>
      </p:sp>
    </p:spTree>
    <p:extLst>
      <p:ext uri="{BB962C8B-B14F-4D97-AF65-F5344CB8AC3E}">
        <p14:creationId xmlns:p14="http://schemas.microsoft.com/office/powerpoint/2010/main" val="1720142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736846" y="470518"/>
            <a:ext cx="10794753" cy="408372"/>
          </a:xfrm>
        </p:spPr>
        <p:txBody>
          <a:bodyPr/>
          <a:lstStyle/>
          <a:p>
            <a:pPr algn="ctr"/>
            <a:r>
              <a:rPr lang="en-US" dirty="0"/>
              <a:t>Internal Controls</a:t>
            </a: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443883" y="1100831"/>
            <a:ext cx="11478828" cy="5007006"/>
          </a:xfrm>
        </p:spPr>
        <p:txBody>
          <a:bodyPr/>
          <a:lstStyle/>
          <a:p>
            <a:pPr marL="342900" indent="-342900">
              <a:buFont typeface="Arial" panose="020B0604020202020204" pitchFamily="34" charset="0"/>
              <a:buChar char="•"/>
            </a:pPr>
            <a:r>
              <a:rPr lang="en-US" dirty="0"/>
              <a:t>Off the shelf AML products- do they solve the CDD issue?</a:t>
            </a:r>
          </a:p>
          <a:p>
            <a:pPr marL="1028700" lvl="1" indent="-342900"/>
            <a:r>
              <a:rPr lang="en-US" dirty="0"/>
              <a:t>Check if it meets the relevant guidance- is it approved? Is it up to date? Does it satisfy the ‘questionnaire’ aspects? </a:t>
            </a:r>
          </a:p>
          <a:p>
            <a:pPr marL="342900" indent="-342900">
              <a:buFont typeface="Arial" panose="020B0604020202020204" pitchFamily="34" charset="0"/>
              <a:buChar char="•"/>
            </a:pPr>
            <a:r>
              <a:rPr lang="en-US" dirty="0"/>
              <a:t>Do you do DBS checks on your MLRO, deputies and beneficial owners of your firm? Do you need to?</a:t>
            </a:r>
          </a:p>
          <a:p>
            <a:pPr marL="342900" indent="-342900">
              <a:buFont typeface="Arial" panose="020B0604020202020204" pitchFamily="34" charset="0"/>
              <a:buChar char="•"/>
            </a:pPr>
            <a:r>
              <a:rPr lang="en-US" dirty="0"/>
              <a:t>How do you ensure you have regular reviews of compliance with your own procedures and internal controls? How often should you have those reviews and how should you evidence them?</a:t>
            </a:r>
          </a:p>
          <a:p>
            <a:pPr marL="1028700" lvl="1" indent="-342900"/>
            <a:r>
              <a:rPr lang="en-US" dirty="0"/>
              <a:t>Review sample files selected randomly (new and existing clients)- review procedures and check they match your procedures, and check your procedures comply with the regulations and guidance</a:t>
            </a:r>
          </a:p>
          <a:p>
            <a:pPr marL="342900" indent="-342900">
              <a:buFont typeface="Arial" panose="020B0604020202020204" pitchFamily="34" charset="0"/>
              <a:buChar char="•"/>
            </a:pPr>
            <a:r>
              <a:rPr lang="en-US" dirty="0"/>
              <a:t>Do you review (annually?) how many SARs you have made? Does this mean your staff are sufficiently diligent in making reports?</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30474987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736846" y="470517"/>
            <a:ext cx="10794753" cy="701335"/>
          </a:xfrm>
        </p:spPr>
        <p:txBody>
          <a:bodyPr/>
          <a:lstStyle/>
          <a:p>
            <a:pPr algn="ctr"/>
            <a:r>
              <a:rPr lang="en-US" dirty="0"/>
              <a:t>AML Training</a:t>
            </a: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659404" y="1308735"/>
            <a:ext cx="10872196" cy="4240530"/>
          </a:xfrm>
        </p:spPr>
        <p:txBody>
          <a:bodyPr/>
          <a:lstStyle/>
          <a:p>
            <a:pPr marL="342900" indent="-342900">
              <a:buFont typeface="Arial" panose="020B0604020202020204" pitchFamily="34" charset="0"/>
              <a:buChar char="•"/>
            </a:pPr>
            <a:r>
              <a:rPr lang="en-US" dirty="0"/>
              <a:t>All staff need to be trained in AML when they join the firm  </a:t>
            </a:r>
          </a:p>
          <a:p>
            <a:pPr marL="342900" indent="-342900">
              <a:buFont typeface="Arial" panose="020B0604020202020204" pitchFamily="34" charset="0"/>
              <a:buChar char="•"/>
            </a:pPr>
            <a:r>
              <a:rPr lang="en-US" dirty="0"/>
              <a:t>Recommend annual training </a:t>
            </a:r>
          </a:p>
          <a:p>
            <a:pPr marL="342900" indent="-342900">
              <a:buFont typeface="Arial" panose="020B0604020202020204" pitchFamily="34" charset="0"/>
              <a:buChar char="•"/>
            </a:pPr>
            <a:r>
              <a:rPr lang="en-US" dirty="0"/>
              <a:t>How do you document attendance (and attention!)?</a:t>
            </a:r>
          </a:p>
          <a:p>
            <a:pPr marL="342900" indent="-342900">
              <a:buFont typeface="Arial" panose="020B0604020202020204" pitchFamily="34" charset="0"/>
              <a:buChar char="•"/>
            </a:pPr>
            <a:r>
              <a:rPr lang="en-US" dirty="0"/>
              <a:t>What sort of training?</a:t>
            </a:r>
          </a:p>
          <a:p>
            <a:pPr marL="1028700" lvl="1" indent="-342900"/>
            <a:r>
              <a:rPr lang="en-US" dirty="0"/>
              <a:t>On the rules?</a:t>
            </a:r>
          </a:p>
          <a:p>
            <a:pPr marL="1028700" lvl="1" indent="-342900"/>
            <a:r>
              <a:rPr lang="en-US" dirty="0"/>
              <a:t>On your policies, controls and procedures?</a:t>
            </a:r>
          </a:p>
          <a:p>
            <a:pPr marL="1028700" lvl="1" indent="-342900"/>
            <a:r>
              <a:rPr lang="en-US" dirty="0"/>
              <a:t>On real life examples?</a:t>
            </a:r>
          </a:p>
          <a:p>
            <a:pPr marL="1028700" lvl="1" indent="-342900"/>
            <a:r>
              <a:rPr lang="en-US" dirty="0"/>
              <a:t>Or a combination of all 3? </a:t>
            </a:r>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793548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736846" y="470517"/>
            <a:ext cx="10794753" cy="701335"/>
          </a:xfrm>
        </p:spPr>
        <p:txBody>
          <a:bodyPr/>
          <a:lstStyle/>
          <a:p>
            <a:pPr algn="ctr"/>
            <a:r>
              <a:rPr lang="en-US" dirty="0"/>
              <a:t>Covid Fraud</a:t>
            </a: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659404" y="1308734"/>
            <a:ext cx="10872196" cy="4674815"/>
          </a:xfrm>
        </p:spPr>
        <p:txBody>
          <a:bodyPr/>
          <a:lstStyle/>
          <a:p>
            <a:pPr marL="342900" indent="-342900">
              <a:buFont typeface="Arial" panose="020B0604020202020204" pitchFamily="34" charset="0"/>
              <a:buChar char="•"/>
            </a:pPr>
            <a:r>
              <a:rPr lang="en-US" dirty="0"/>
              <a:t>An example of a real life issue relevant to money laundering</a:t>
            </a:r>
          </a:p>
          <a:p>
            <a:pPr marL="342900" indent="-342900">
              <a:buFont typeface="Arial" panose="020B0604020202020204" pitchFamily="34" charset="0"/>
              <a:buChar char="•"/>
            </a:pPr>
            <a:r>
              <a:rPr lang="en-US" dirty="0"/>
              <a:t>Is Covid fraud on your staff’s radar?</a:t>
            </a:r>
          </a:p>
          <a:p>
            <a:pPr marL="342900" indent="-342900">
              <a:buFont typeface="Arial" panose="020B0604020202020204" pitchFamily="34" charset="0"/>
              <a:buChar char="•"/>
            </a:pPr>
            <a:r>
              <a:rPr lang="en-US" dirty="0"/>
              <a:t>If Covid grants, support </a:t>
            </a:r>
            <a:r>
              <a:rPr lang="en-US" dirty="0" err="1"/>
              <a:t>etc</a:t>
            </a:r>
            <a:r>
              <a:rPr lang="en-US" dirty="0"/>
              <a:t> have been claimed by clients knowingly when they were not eligible, or used for inappropriate purposes, this could create a suspicion of fraud.</a:t>
            </a:r>
          </a:p>
          <a:p>
            <a:pPr marL="342900" indent="-342900">
              <a:buFont typeface="Arial" panose="020B0604020202020204" pitchFamily="34" charset="0"/>
              <a:buChar char="•"/>
            </a:pPr>
            <a:r>
              <a:rPr lang="en-US" dirty="0"/>
              <a:t>Where there is fraud, there can be money laundering.</a:t>
            </a:r>
          </a:p>
          <a:p>
            <a:pPr marL="342900" indent="-342900">
              <a:buFont typeface="Arial" panose="020B0604020202020204" pitchFamily="34" charset="0"/>
              <a:buChar char="•"/>
            </a:pPr>
            <a:r>
              <a:rPr lang="en-US" dirty="0"/>
              <a:t>Any suspicion of fraud that arises from knowledge gained in your work for clients would probably require an SAR.</a:t>
            </a:r>
          </a:p>
          <a:p>
            <a:pPr marL="342900" indent="-342900">
              <a:buFont typeface="Arial" panose="020B0604020202020204" pitchFamily="34" charset="0"/>
              <a:buChar char="•"/>
            </a:pPr>
            <a:r>
              <a:rPr lang="en-GB" dirty="0"/>
              <a:t>An example might be a client who claimed furlough for employees who were working at the same time- this might be directors, senior staff.</a:t>
            </a:r>
          </a:p>
          <a:p>
            <a:pPr marL="342900" indent="-342900">
              <a:buFont typeface="Arial" panose="020B0604020202020204" pitchFamily="34" charset="0"/>
              <a:buChar char="•"/>
            </a:pPr>
            <a:r>
              <a:rPr lang="en-GB" dirty="0"/>
              <a:t>Remember, you don’t need proof, just a suspicion.</a:t>
            </a:r>
          </a:p>
          <a:p>
            <a:pPr marL="342900" indent="-342900">
              <a:buFont typeface="Arial" panose="020B0604020202020204" pitchFamily="34" charset="0"/>
              <a:buChar char="•"/>
            </a:pPr>
            <a:r>
              <a:rPr lang="en-GB" dirty="0"/>
              <a:t>Have you trained your staff on this issue?</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3585923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736846" y="470517"/>
            <a:ext cx="10794753" cy="701335"/>
          </a:xfrm>
        </p:spPr>
        <p:txBody>
          <a:bodyPr/>
          <a:lstStyle/>
          <a:p>
            <a:pPr algn="ctr"/>
            <a:r>
              <a:rPr lang="en-US" dirty="0"/>
              <a:t>Risk Assessments (1)</a:t>
            </a: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659404" y="1171852"/>
            <a:ext cx="10872196" cy="4377413"/>
          </a:xfrm>
        </p:spPr>
        <p:txBody>
          <a:bodyPr/>
          <a:lstStyle/>
          <a:p>
            <a:pPr marL="342900" indent="-342900">
              <a:buFont typeface="Arial" panose="020B0604020202020204" pitchFamily="34" charset="0"/>
              <a:buChar char="•"/>
            </a:pPr>
            <a:r>
              <a:rPr lang="en-US" dirty="0"/>
              <a:t>Firms have to undertake risk assessments, but what does that mean?</a:t>
            </a:r>
          </a:p>
          <a:p>
            <a:pPr marL="342900" indent="-342900">
              <a:buFont typeface="Arial" panose="020B0604020202020204" pitchFamily="34" charset="0"/>
              <a:buChar char="•"/>
            </a:pPr>
            <a:r>
              <a:rPr lang="en-US" dirty="0"/>
              <a:t>Firms have to have policies, controls and procedures to </a:t>
            </a:r>
            <a:r>
              <a:rPr lang="en-US" dirty="0" err="1"/>
              <a:t>minimise</a:t>
            </a:r>
            <a:r>
              <a:rPr lang="en-US" dirty="0"/>
              <a:t> risk of money laundering.</a:t>
            </a:r>
          </a:p>
          <a:p>
            <a:pPr marL="342900" indent="-342900">
              <a:buFont typeface="Arial" panose="020B0604020202020204" pitchFamily="34" charset="0"/>
              <a:buChar char="•"/>
            </a:pPr>
            <a:r>
              <a:rPr lang="en-US" dirty="0"/>
              <a:t>Those PCPs need to be audited for effectiveness.</a:t>
            </a:r>
          </a:p>
          <a:p>
            <a:pPr marL="342900" indent="-342900">
              <a:buFont typeface="Arial" panose="020B0604020202020204" pitchFamily="34" charset="0"/>
              <a:buChar char="•"/>
            </a:pPr>
            <a:r>
              <a:rPr lang="en-US" dirty="0"/>
              <a:t>You need to assess your risk, understand your PCPs and then set out in your RA your plans to tackle the risks identified, what steps you already take to mitigate the risk and what further steps you need to take.</a:t>
            </a:r>
          </a:p>
          <a:p>
            <a:pPr marL="342900" indent="-342900">
              <a:buFont typeface="Arial" panose="020B0604020202020204" pitchFamily="34" charset="0"/>
              <a:buChar char="•"/>
            </a:pPr>
            <a:r>
              <a:rPr lang="en-US" dirty="0"/>
              <a:t>You need to be able to identify risk of money laundering, terrorist financing. </a:t>
            </a:r>
          </a:p>
          <a:p>
            <a:pPr marL="342900" indent="-342900">
              <a:buFont typeface="Arial" panose="020B0604020202020204" pitchFamily="34" charset="0"/>
              <a:buChar char="•"/>
            </a:pPr>
            <a:r>
              <a:rPr lang="en-US" dirty="0"/>
              <a:t>Consider the information available, and the risk factors, </a:t>
            </a:r>
            <a:r>
              <a:rPr lang="en-US" dirty="0" err="1"/>
              <a:t>eg</a:t>
            </a:r>
            <a:r>
              <a:rPr lang="en-US" dirty="0"/>
              <a:t> clients, countries you operate in, the products and services you provide, size and nature of your business, delivery channels.</a:t>
            </a:r>
          </a:p>
          <a:p>
            <a:pPr marL="342900" indent="-342900">
              <a:buFont typeface="Arial" panose="020B0604020202020204" pitchFamily="34" charset="0"/>
              <a:buChar char="•"/>
            </a:pPr>
            <a:r>
              <a:rPr lang="en-US" dirty="0"/>
              <a:t>You can take a proportionate response so more resource focused on greater risk areas and document steps taken.</a:t>
            </a:r>
          </a:p>
          <a:p>
            <a:endParaRPr lang="en-GB" dirty="0"/>
          </a:p>
        </p:txBody>
      </p:sp>
    </p:spTree>
    <p:extLst>
      <p:ext uri="{BB962C8B-B14F-4D97-AF65-F5344CB8AC3E}">
        <p14:creationId xmlns:p14="http://schemas.microsoft.com/office/powerpoint/2010/main" val="3106130074"/>
      </p:ext>
    </p:extLst>
  </p:cSld>
  <p:clrMapOvr>
    <a:masterClrMapping/>
  </p:clrMapOvr>
</p:sld>
</file>

<file path=ppt/theme/theme1.xml><?xml version="1.0" encoding="utf-8"?>
<a:theme xmlns:a="http://schemas.openxmlformats.org/drawingml/2006/main" name="Titles">
  <a:themeElements>
    <a:clrScheme name="Karen Eckstein 1">
      <a:dk1>
        <a:srgbClr val="205770"/>
      </a:dk1>
      <a:lt1>
        <a:srgbClr val="FFFFFF"/>
      </a:lt1>
      <a:dk2>
        <a:srgbClr val="0A6E78"/>
      </a:dk2>
      <a:lt2>
        <a:srgbClr val="FFFFFF"/>
      </a:lt2>
      <a:accent1>
        <a:srgbClr val="D68C45"/>
      </a:accent1>
      <a:accent2>
        <a:srgbClr val="ADD6CC"/>
      </a:accent2>
      <a:accent3>
        <a:srgbClr val="E8D6CC"/>
      </a:accent3>
      <a:accent4>
        <a:srgbClr val="D68C45"/>
      </a:accent4>
      <a:accent5>
        <a:srgbClr val="4BACC6"/>
      </a:accent5>
      <a:accent6>
        <a:srgbClr val="ECE7D8"/>
      </a:accent6>
      <a:hlink>
        <a:srgbClr val="D68B45"/>
      </a:hlink>
      <a:folHlink>
        <a:srgbClr val="096D78"/>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tent slides">
  <a:themeElements>
    <a:clrScheme name="Karen Eckstein 1">
      <a:dk1>
        <a:srgbClr val="205770"/>
      </a:dk1>
      <a:lt1>
        <a:srgbClr val="FFFFFF"/>
      </a:lt1>
      <a:dk2>
        <a:srgbClr val="0A6E78"/>
      </a:dk2>
      <a:lt2>
        <a:srgbClr val="FFFFFF"/>
      </a:lt2>
      <a:accent1>
        <a:srgbClr val="D68C45"/>
      </a:accent1>
      <a:accent2>
        <a:srgbClr val="ADD6CC"/>
      </a:accent2>
      <a:accent3>
        <a:srgbClr val="E8D6CC"/>
      </a:accent3>
      <a:accent4>
        <a:srgbClr val="D68C45"/>
      </a:accent4>
      <a:accent5>
        <a:srgbClr val="4BACC6"/>
      </a:accent5>
      <a:accent6>
        <a:srgbClr val="ECE7D8"/>
      </a:accent6>
      <a:hlink>
        <a:srgbClr val="D68B45"/>
      </a:hlink>
      <a:folHlink>
        <a:srgbClr val="096D78"/>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End slide">
  <a:themeElements>
    <a:clrScheme name="Karen Eckstein 1">
      <a:dk1>
        <a:srgbClr val="205770"/>
      </a:dk1>
      <a:lt1>
        <a:srgbClr val="FFFFFF"/>
      </a:lt1>
      <a:dk2>
        <a:srgbClr val="0A6E78"/>
      </a:dk2>
      <a:lt2>
        <a:srgbClr val="FFFFFF"/>
      </a:lt2>
      <a:accent1>
        <a:srgbClr val="D68C45"/>
      </a:accent1>
      <a:accent2>
        <a:srgbClr val="ADD6CC"/>
      </a:accent2>
      <a:accent3>
        <a:srgbClr val="E8D6CC"/>
      </a:accent3>
      <a:accent4>
        <a:srgbClr val="D68C45"/>
      </a:accent4>
      <a:accent5>
        <a:srgbClr val="4BACC6"/>
      </a:accent5>
      <a:accent6>
        <a:srgbClr val="ECE7D8"/>
      </a:accent6>
      <a:hlink>
        <a:srgbClr val="D68B45"/>
      </a:hlink>
      <a:folHlink>
        <a:srgbClr val="096D78"/>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1466</Words>
  <Application>Microsoft Office PowerPoint</Application>
  <PresentationFormat>Widescreen</PresentationFormat>
  <Paragraphs>122</Paragraphs>
  <Slides>15</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15</vt:i4>
      </vt:variant>
    </vt:vector>
  </HeadingPairs>
  <TitlesOfParts>
    <vt:vector size="20" baseType="lpstr">
      <vt:lpstr>Arial</vt:lpstr>
      <vt:lpstr>Century Gothic</vt:lpstr>
      <vt:lpstr>Titles</vt:lpstr>
      <vt:lpstr>Content slides</vt:lpstr>
      <vt:lpstr>End slide</vt:lpstr>
      <vt:lpstr>Practical Issues on AML Riskbites club</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Practical Issues on AML Riskbites Club April 2022 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Karen Eckstein</cp:lastModifiedBy>
  <cp:revision>14</cp:revision>
  <dcterms:created xsi:type="dcterms:W3CDTF">2021-06-22T19:25:58Z</dcterms:created>
  <dcterms:modified xsi:type="dcterms:W3CDTF">2022-04-07T11:38:46Z</dcterms:modified>
</cp:coreProperties>
</file>